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86" r:id="rId3"/>
    <p:sldId id="336" r:id="rId4"/>
    <p:sldId id="325" r:id="rId5"/>
    <p:sldId id="337" r:id="rId6"/>
    <p:sldId id="323" r:id="rId7"/>
    <p:sldId id="290" r:id="rId8"/>
    <p:sldId id="335" r:id="rId9"/>
    <p:sldId id="333" r:id="rId10"/>
    <p:sldId id="318" r:id="rId11"/>
    <p:sldId id="3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84" autoAdjust="0"/>
    <p:restoredTop sz="93427" autoAdjust="0"/>
  </p:normalViewPr>
  <p:slideViewPr>
    <p:cSldViewPr>
      <p:cViewPr varScale="1">
        <p:scale>
          <a:sx n="90" d="100"/>
          <a:sy n="90" d="100"/>
        </p:scale>
        <p:origin x="19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B3122-A2AB-6F45-8980-7495DFDC7629}" type="datetimeFigureOut">
              <a:rPr lang="en-US" smtClean="0"/>
              <a:t>5/17/18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01913-8D87-0146-912A-953B9A0B4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1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7329-83CF-2241-A604-06D60CF934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8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7329-83CF-2241-A604-06D60CF934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5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5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4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8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4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5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1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5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D9E5B-43F7-4A18-B17A-F2936B4CD40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B803A-BB52-4F00-9F5D-9FA3E538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96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kansas.zoom.us/j/28014077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4671" y="1447800"/>
            <a:ext cx="5630858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rgbClr val="003366"/>
                </a:solidFill>
                <a:latin typeface="+mj-lt"/>
              </a:rPr>
              <a:t>Kansas</a:t>
            </a:r>
          </a:p>
          <a:p>
            <a:pPr algn="ctr">
              <a:lnSpc>
                <a:spcPct val="80000"/>
              </a:lnSpc>
            </a:pPr>
            <a:r>
              <a:rPr lang="en-US" sz="6000" dirty="0">
                <a:solidFill>
                  <a:srgbClr val="003366"/>
                </a:solidFill>
                <a:latin typeface="+mj-lt"/>
              </a:rPr>
              <a:t>GIS Policy Board</a:t>
            </a: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rgbClr val="003366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en-US" sz="4800" dirty="0">
                <a:solidFill>
                  <a:srgbClr val="003366"/>
                </a:solidFill>
                <a:latin typeface="+mj-lt"/>
              </a:rPr>
              <a:t>May 17, 2018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28600" y="30480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6363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0"/>
            <a:ext cx="80372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3366"/>
                </a:solidFill>
                <a:latin typeface="+mj-lt"/>
              </a:rPr>
              <a:t>Esri Enterprise License Agreement Update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096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6220" y="838200"/>
            <a:ext cx="8527270" cy="411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u="sng" dirty="0">
                <a:latin typeface="Calibri Light" charset="0"/>
                <a:ea typeface="Calibri Light" charset="0"/>
                <a:cs typeface="Calibri Light" charset="0"/>
              </a:rPr>
              <a:t>Enterprise License Agreement (ELA)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Negotiated flat-rate agreement that defines access to a specific set of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Esri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products &amp; services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Unlimited access to </a:t>
            </a:r>
            <a:r>
              <a:rPr lang="en-US" sz="1600" dirty="0" err="1">
                <a:latin typeface="Calibri Light" charset="0"/>
                <a:ea typeface="Calibri Light" charset="0"/>
                <a:cs typeface="Calibri Light" charset="0"/>
              </a:rPr>
              <a:t>Esri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 core technology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Limited access defined for other products such as ArcGIS Online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Kansas ELA available to state government only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 Light" charset="0"/>
                <a:ea typeface="Calibri Light" charset="0"/>
                <a:cs typeface="Calibri Light" charset="0"/>
              </a:rPr>
              <a:t>ELA fully executed – February 1, 2018 – January 31, 2021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 Light" charset="0"/>
                <a:ea typeface="Calibri Light" charset="0"/>
                <a:cs typeface="Calibri Light" charset="0"/>
              </a:rPr>
              <a:t>MOU’s signed &amp; returned to Chris Mitchell @ OITS (99% complete)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 Light" charset="0"/>
                <a:ea typeface="Calibri Light" charset="0"/>
                <a:cs typeface="Calibri Light" charset="0"/>
              </a:rPr>
              <a:t>Developed named user deployment plan (ArcGIS Online &amp; Portal)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  <a:latin typeface="Calibri Light" charset="0"/>
                <a:ea typeface="Calibri Light" charset="0"/>
                <a:cs typeface="Calibri Light" charset="0"/>
              </a:rPr>
              <a:t>ELA Stakeholder Meeting scheduled for June 6, 2018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  <a:latin typeface="Calibri Light" charset="0"/>
                <a:ea typeface="Calibri Light" charset="0"/>
                <a:cs typeface="Calibri Light" charset="0"/>
              </a:rPr>
              <a:t>Kansas Bureau of Investigation, 1620 SW Tyler St, Topeka, KS 66612, USA</a:t>
            </a:r>
          </a:p>
        </p:txBody>
      </p:sp>
    </p:spTree>
    <p:extLst>
      <p:ext uri="{BB962C8B-B14F-4D97-AF65-F5344CB8AC3E}">
        <p14:creationId xmlns:p14="http://schemas.microsoft.com/office/powerpoint/2010/main" val="41651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115669"/>
            <a:ext cx="2751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3366"/>
                </a:solidFill>
                <a:latin typeface="+mj-lt"/>
              </a:rPr>
              <a:t>New business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7620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Esri Enterprise License Agreement Stakeholder Meeting, June 6, 2018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10:00 am – noon, KBI Forensic Science Center Auditorium- 2001 SW Washburn Avenue, Topeka, KS</a:t>
            </a:r>
          </a:p>
          <a:p>
            <a:pPr lvl="1"/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ArcGIS User Group, June 6, 2018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1:30 – 3:30 pm - KBI Forensic Science Center Auditorium- 2001 SW Washburn Avenue, Topeka, KS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ArcGIS User Group, June 20, 2018, Topeka, 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1:30 – 3:30 pm, Shawnee County Annex, 1515 NW Saline St, Ste 100, Topeka, KS</a:t>
            </a:r>
            <a:endParaRPr lang="en-US" sz="1400" i="1" dirty="0">
              <a:latin typeface="Calibri Light" panose="020F0302020204030204" pitchFamily="34" charset="0"/>
              <a:ea typeface="Calibri Light" charset="0"/>
              <a:cs typeface="Calibri Light" panose="020F0302020204030204" pitchFamily="34" charset="0"/>
            </a:endParaRPr>
          </a:p>
          <a:p>
            <a:pPr lvl="0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Esri User Conference, July 9-13, San Diego, CA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13888"/>
              </p:ext>
            </p:extLst>
          </p:nvPr>
        </p:nvGraphicFramePr>
        <p:xfrm>
          <a:off x="1068387" y="4114800"/>
          <a:ext cx="6931025" cy="1410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9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0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0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624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0" i="0" dirty="0">
                          <a:effectLst/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Upcoming meetings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0" i="0">
                          <a:effectLst/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May 17,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0" i="0">
                          <a:effectLst/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10:00 am – noon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0" i="0">
                          <a:effectLst/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KWO Conference Room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0" i="0">
                          <a:effectLst/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August 16,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0" i="0">
                          <a:effectLst/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10:00 am – noon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0" i="0">
                          <a:effectLst/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KWO Conference Room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0" i="0">
                          <a:effectLst/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November 15,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0" i="0" dirty="0">
                          <a:effectLst/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10:00 am – noon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0" i="0" dirty="0">
                          <a:effectLst/>
                          <a:latin typeface="Calibri Light" charset="0"/>
                          <a:ea typeface="Calibri Light" charset="0"/>
                          <a:cs typeface="Calibri Light" charset="0"/>
                        </a:rPr>
                        <a:t>KWO Conference Room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19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0"/>
            <a:ext cx="32346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3366"/>
                </a:solidFill>
                <a:latin typeface="+mj-lt"/>
              </a:rPr>
              <a:t>Meeting agenda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206220" y="6096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-367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u="sng" dirty="0">
                <a:hlinkClick r:id="rId2"/>
              </a:rPr>
              <a:t>https://kansas.zoom.us/j/280140771</a:t>
            </a:r>
            <a:endParaRPr lang="en-US" sz="1200" dirty="0"/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Conference Line:  646-558-8656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Participant Code:  280 140 771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323DE-6565-A647-B075-DA604242D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16" y="844296"/>
            <a:ext cx="5157216" cy="594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5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115669"/>
            <a:ext cx="62937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3366"/>
                </a:solidFill>
                <a:latin typeface="+mj-lt"/>
              </a:rPr>
              <a:t>Introductions &amp; Announcements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7620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DASC selected for Esri Special Achievement in GIS award (User Conference)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Kansas NG911 GIS Toolbox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MidAmerica GIS Consortium’s Outstanding Contribution in GIS Coordination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Kansas NG911 Program</a:t>
            </a:r>
          </a:p>
        </p:txBody>
      </p:sp>
    </p:spTree>
    <p:extLst>
      <p:ext uri="{BB962C8B-B14F-4D97-AF65-F5344CB8AC3E}">
        <p14:creationId xmlns:p14="http://schemas.microsoft.com/office/powerpoint/2010/main" val="342562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115669"/>
            <a:ext cx="49044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3366"/>
                </a:solidFill>
                <a:latin typeface="+mj-lt"/>
              </a:rPr>
              <a:t>Kansas Water Use Report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7620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Kelly Emmons </a:t>
            </a:r>
            <a:r>
              <a:rPr lang="mr-IN" dirty="0">
                <a:latin typeface="Calibri Light" charset="0"/>
                <a:ea typeface="Calibri Light" charset="0"/>
                <a:cs typeface="Calibri Light" charset="0"/>
              </a:rPr>
              <a:t>–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 Data Access &amp; Support Center, Kansas Geological Survey</a:t>
            </a:r>
          </a:p>
        </p:txBody>
      </p:sp>
    </p:spTree>
    <p:extLst>
      <p:ext uri="{BB962C8B-B14F-4D97-AF65-F5344CB8AC3E}">
        <p14:creationId xmlns:p14="http://schemas.microsoft.com/office/powerpoint/2010/main" val="148031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115669"/>
            <a:ext cx="70240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3366"/>
                </a:solidFill>
                <a:latin typeface="+mj-lt"/>
              </a:rPr>
              <a:t>Kansas Base Flood Elevation Mapper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7620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Tara </a:t>
            </a:r>
            <a:r>
              <a:rPr lang="en-US" dirty="0" err="1">
                <a:latin typeface="Calibri Light" charset="0"/>
                <a:ea typeface="Calibri Light" charset="0"/>
                <a:cs typeface="Calibri Light" charset="0"/>
              </a:rPr>
              <a:t>Lanzrath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dirty="0">
                <a:latin typeface="Calibri Light" charset="0"/>
                <a:ea typeface="Calibri Light" charset="0"/>
                <a:cs typeface="Calibri Light" charset="0"/>
              </a:rPr>
              <a:t>–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 Kansas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331287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0"/>
            <a:ext cx="5123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3366"/>
                </a:solidFill>
                <a:latin typeface="+mj-lt"/>
              </a:rPr>
              <a:t>Standing program updates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6331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Statewide LiDAR Program - Tara </a:t>
            </a:r>
            <a:r>
              <a:rPr lang="en-US" dirty="0" err="1">
                <a:latin typeface="Calibri Light" charset="0"/>
                <a:ea typeface="Calibri Light" charset="0"/>
                <a:cs typeface="Calibri Light" charset="0"/>
              </a:rPr>
              <a:t>Lanzrath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lvl="0" indent="-285750">
              <a:buFont typeface="Arial" charset="0"/>
              <a:buChar char="•"/>
            </a:pP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Kansas Next Generation 911 Program – Eileen Battles</a:t>
            </a:r>
          </a:p>
          <a:p>
            <a:pPr marL="285750" lvl="0" indent="-285750">
              <a:buFont typeface="Arial" charset="0"/>
              <a:buChar char="•"/>
            </a:pP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Statewide Imagery Program – Ken Nelson</a:t>
            </a:r>
          </a:p>
          <a:p>
            <a:pPr marL="285750" lvl="0" indent="-285750">
              <a:buFont typeface="Arial" charset="0"/>
              <a:buChar char="•"/>
            </a:pP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Esri Enterprise License Agreement – Ken Nelson</a:t>
            </a:r>
          </a:p>
          <a:p>
            <a:pPr marL="285750" lvl="0" indent="-285750">
              <a:buFont typeface="Arial" charset="0"/>
              <a:buChar char="•"/>
            </a:pP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8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115669"/>
            <a:ext cx="83211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3366"/>
                </a:solidFill>
                <a:latin typeface="+mj-lt"/>
              </a:rPr>
              <a:t>Kansas Division of Emergency Management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762000"/>
            <a:ext cx="8763000" cy="0"/>
          </a:xfrm>
          <a:prstGeom prst="line">
            <a:avLst/>
          </a:prstGeom>
          <a:noFill/>
          <a:ln w="57150" cap="rnd" cmpd="sng">
            <a:solidFill>
              <a:srgbClr val="37609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Mike </a:t>
            </a:r>
            <a:r>
              <a:rPr lang="en-US" dirty="0" err="1">
                <a:latin typeface="Calibri Light" charset="0"/>
                <a:ea typeface="Calibri Light" charset="0"/>
                <a:cs typeface="Calibri Light" charset="0"/>
              </a:rPr>
              <a:t>D’Attilio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5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101024"/>
            <a:ext cx="55238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3366"/>
                </a:solidFill>
                <a:latin typeface="+mj-lt"/>
              </a:rPr>
              <a:t>Kansas NG911 Imagery Program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85800"/>
            <a:ext cx="8763000" cy="0"/>
          </a:xfrm>
          <a:prstGeom prst="line">
            <a:avLst/>
          </a:prstGeom>
          <a:noFill/>
          <a:ln w="190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149814" cy="5638800"/>
          </a:xfrm>
        </p:spPr>
        <p:txBody>
          <a:bodyPr numCol="1"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Project 1:</a:t>
            </a:r>
          </a:p>
          <a:p>
            <a:pPr lvl="1">
              <a:buFont typeface="Courier New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Initial acquisition completed in 2013/14</a:t>
            </a:r>
          </a:p>
          <a:p>
            <a:pPr lvl="1">
              <a:buFont typeface="Courier New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Statewide, 1-foot, leaf-off, natural color, </a:t>
            </a:r>
            <a:r>
              <a:rPr lang="en-US" sz="16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orthoimagery</a:t>
            </a:r>
            <a:endParaRPr lang="en-US" sz="16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buFont typeface="Courier New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Support NG911 GIS data </a:t>
            </a:r>
            <a:r>
              <a:rPr lang="en-US" sz="1600" u="sng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remediation</a:t>
            </a:r>
            <a:r>
              <a:rPr 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, PSAP operations, &amp; other state and local GIS applications</a:t>
            </a:r>
          </a:p>
          <a:p>
            <a:pPr lvl="1">
              <a:buFont typeface="Courier New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Imagery available for download on DASC web site</a:t>
            </a:r>
          </a:p>
          <a:p>
            <a:pPr lvl="1">
              <a:buFont typeface="Courier New" charset="0"/>
              <a:buChar char="o"/>
            </a:pPr>
            <a:endParaRPr lang="en-US" sz="16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Project 2:</a:t>
            </a:r>
          </a:p>
          <a:p>
            <a:pPr lvl="1">
              <a:buFont typeface="Courier New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Acquisition planned for 2018/19</a:t>
            </a:r>
          </a:p>
          <a:p>
            <a:pPr lvl="1">
              <a:buFont typeface="Courier New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Acquisition will begin in NW Kansas</a:t>
            </a:r>
          </a:p>
          <a:p>
            <a:pPr lvl="1">
              <a:buFont typeface="Courier New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Statewide, 1-foot, leaf-off, natural color &amp; CIR, </a:t>
            </a:r>
            <a:r>
              <a:rPr lang="en-US" sz="16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orthoimagery</a:t>
            </a:r>
            <a:endParaRPr lang="en-US" sz="16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lvl="1">
              <a:buFont typeface="Courier New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Support NG911 GIS data </a:t>
            </a:r>
            <a:r>
              <a:rPr lang="en-US" sz="1600" u="sng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maintenance</a:t>
            </a:r>
            <a:r>
              <a:rPr 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, PSAP operations, &amp; other state and local GIS applications</a:t>
            </a:r>
          </a:p>
          <a:p>
            <a:pPr lvl="1">
              <a:buFont typeface="Courier New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High-resolution ”buy-up” program</a:t>
            </a:r>
          </a:p>
        </p:txBody>
      </p:sp>
      <p:pic>
        <p:nvPicPr>
          <p:cNvPr id="6" name="Picture 5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87A37B-3748-4B4E-992D-073A8149C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456" y="1981200"/>
            <a:ext cx="4581144" cy="27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8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101024"/>
            <a:ext cx="72480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3366"/>
                </a:solidFill>
                <a:latin typeface="+mj-lt"/>
              </a:rPr>
              <a:t>Kansas NG911 Imagery Program </a:t>
            </a:r>
            <a:r>
              <a:rPr lang="mr-IN" sz="3200" dirty="0">
                <a:solidFill>
                  <a:srgbClr val="003366"/>
                </a:solidFill>
                <a:latin typeface="+mj-lt"/>
              </a:rPr>
              <a:t>–</a:t>
            </a:r>
            <a:r>
              <a:rPr lang="en-US" sz="3200" dirty="0">
                <a:solidFill>
                  <a:srgbClr val="003366"/>
                </a:solidFill>
                <a:latin typeface="+mj-lt"/>
              </a:rPr>
              <a:t> Buy-ups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85800"/>
            <a:ext cx="8763000" cy="0"/>
          </a:xfrm>
          <a:prstGeom prst="line">
            <a:avLst/>
          </a:prstGeom>
          <a:noFill/>
          <a:ln w="190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06220" y="838200"/>
            <a:ext cx="8556780" cy="502920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1600" u="sng" dirty="0">
                <a:latin typeface="Calibri Light" charset="0"/>
                <a:ea typeface="Calibri Light" charset="0"/>
                <a:cs typeface="Calibri Light" charset="0"/>
              </a:rPr>
              <a:t>Executed agreements:</a:t>
            </a:r>
          </a:p>
          <a:p>
            <a:pPr lvl="0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Osage County, cities within the county, 6” resolution</a:t>
            </a:r>
          </a:p>
          <a:p>
            <a:pPr lvl="0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Rice County, cities within the county, 6” resolution</a:t>
            </a:r>
          </a:p>
          <a:p>
            <a:pPr lvl="0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Barton County, cities within the county, 3” resolution</a:t>
            </a:r>
          </a:p>
          <a:p>
            <a:pPr lvl="0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Lyon County, cities within the county, 3” resolution</a:t>
            </a:r>
          </a:p>
          <a:p>
            <a:pPr lvl="0"/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Douglas/Shawnee/Jefferson counties partnership, 6” resolution</a:t>
            </a:r>
          </a:p>
        </p:txBody>
      </p:sp>
      <p:pic>
        <p:nvPicPr>
          <p:cNvPr id="6" name="Picture 5" descr="C:\Users\Randall\AppData\Local\Microsoft\Windows\INetCache\Content.Outlook\MJLUVHXO\911CC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40" y="47357"/>
            <a:ext cx="685800" cy="56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45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4454</TotalTime>
  <Words>525</Words>
  <Application>Microsoft Macintosh PowerPoint</Application>
  <PresentationFormat>On-screen Show (4:3)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Kansas GIS Policy Board - September 8, 2017</dc:title>
  <dc:subject/>
  <dc:creator/>
  <cp:keywords/>
  <dc:description/>
  <cp:lastModifiedBy>Microsoft Office User</cp:lastModifiedBy>
  <cp:revision>260</cp:revision>
  <cp:lastPrinted>2018-02-15T14:15:43Z</cp:lastPrinted>
  <dcterms:created xsi:type="dcterms:W3CDTF">2015-08-12T15:33:04Z</dcterms:created>
  <dcterms:modified xsi:type="dcterms:W3CDTF">2018-05-17T13:06:53Z</dcterms:modified>
  <cp:category/>
</cp:coreProperties>
</file>