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4" r:id="rId2"/>
    <p:sldId id="286" r:id="rId3"/>
    <p:sldId id="325" r:id="rId4"/>
    <p:sldId id="323" r:id="rId5"/>
    <p:sldId id="290" r:id="rId6"/>
    <p:sldId id="328" r:id="rId7"/>
    <p:sldId id="329" r:id="rId8"/>
    <p:sldId id="330" r:id="rId9"/>
    <p:sldId id="334" r:id="rId10"/>
    <p:sldId id="335" r:id="rId11"/>
    <p:sldId id="333" r:id="rId12"/>
    <p:sldId id="318" r:id="rId13"/>
    <p:sldId id="327" r:id="rId14"/>
    <p:sldId id="326" r:id="rId15"/>
    <p:sldId id="30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autoAdjust="0"/>
    <p:restoredTop sz="93427" autoAdjust="0"/>
  </p:normalViewPr>
  <p:slideViewPr>
    <p:cSldViewPr>
      <p:cViewPr varScale="1">
        <p:scale>
          <a:sx n="209" d="100"/>
          <a:sy n="209" d="100"/>
        </p:scale>
        <p:origin x="3616"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B3122-A2AB-6F45-8980-7495DFDC7629}" type="datetimeFigureOut">
              <a:rPr lang="en-US" smtClean="0"/>
              <a:t>2/15/18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01913-8D87-0146-912A-953B9A0B45B4}" type="slidenum">
              <a:rPr lang="en-US" smtClean="0"/>
              <a:t>‹#›</a:t>
            </a:fld>
            <a:endParaRPr lang="en-US"/>
          </a:p>
        </p:txBody>
      </p:sp>
    </p:spTree>
    <p:extLst>
      <p:ext uri="{BB962C8B-B14F-4D97-AF65-F5344CB8AC3E}">
        <p14:creationId xmlns:p14="http://schemas.microsoft.com/office/powerpoint/2010/main" val="44771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67329-83CF-2241-A604-06D60CF934EB}" type="slidenum">
              <a:rPr lang="en-US" smtClean="0"/>
              <a:t>10</a:t>
            </a:fld>
            <a:endParaRPr lang="en-US"/>
          </a:p>
        </p:txBody>
      </p:sp>
    </p:spTree>
    <p:extLst>
      <p:ext uri="{BB962C8B-B14F-4D97-AF65-F5344CB8AC3E}">
        <p14:creationId xmlns:p14="http://schemas.microsoft.com/office/powerpoint/2010/main" val="185258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67329-83CF-2241-A604-06D60CF934EB}" type="slidenum">
              <a:rPr lang="en-US" smtClean="0"/>
              <a:t>11</a:t>
            </a:fld>
            <a:endParaRPr lang="en-US"/>
          </a:p>
        </p:txBody>
      </p:sp>
    </p:spTree>
    <p:extLst>
      <p:ext uri="{BB962C8B-B14F-4D97-AF65-F5344CB8AC3E}">
        <p14:creationId xmlns:p14="http://schemas.microsoft.com/office/powerpoint/2010/main" val="2002050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2/15/18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25823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2/15/18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324284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2/15/18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26109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2/15/18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400078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2/15/18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186054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2/15/18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60527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2/15/18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26803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2/15/18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238145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2/15/18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4134513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2/15/18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56535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2/15/18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34548696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6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kansas.zoom.us/j/280140771" TargetMode="Externa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slegislature.org/li/b2017_18/measures/sb4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794671" y="1447800"/>
            <a:ext cx="5630858" cy="25299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80000"/>
              </a:lnSpc>
            </a:pPr>
            <a:r>
              <a:rPr lang="en-US" sz="6000" dirty="0" smtClean="0">
                <a:solidFill>
                  <a:srgbClr val="003366"/>
                </a:solidFill>
                <a:latin typeface="+mj-lt"/>
              </a:rPr>
              <a:t>Kansas</a:t>
            </a:r>
          </a:p>
          <a:p>
            <a:pPr algn="ctr">
              <a:lnSpc>
                <a:spcPct val="80000"/>
              </a:lnSpc>
            </a:pPr>
            <a:r>
              <a:rPr lang="en-US" sz="6000" dirty="0" smtClean="0">
                <a:solidFill>
                  <a:srgbClr val="003366"/>
                </a:solidFill>
                <a:latin typeface="+mj-lt"/>
              </a:rPr>
              <a:t>GIS Policy Board</a:t>
            </a:r>
          </a:p>
          <a:p>
            <a:pPr algn="ctr">
              <a:lnSpc>
                <a:spcPct val="80000"/>
              </a:lnSpc>
            </a:pPr>
            <a:endParaRPr lang="en-US" sz="2800" dirty="0" smtClean="0">
              <a:solidFill>
                <a:srgbClr val="003366"/>
              </a:solidFill>
              <a:latin typeface="+mj-lt"/>
            </a:endParaRPr>
          </a:p>
          <a:p>
            <a:pPr algn="ctr">
              <a:lnSpc>
                <a:spcPct val="80000"/>
              </a:lnSpc>
            </a:pPr>
            <a:r>
              <a:rPr lang="en-US" sz="4800" dirty="0" smtClean="0">
                <a:solidFill>
                  <a:srgbClr val="003366"/>
                </a:solidFill>
                <a:latin typeface="+mj-lt"/>
              </a:rPr>
              <a:t>February 15, 2018</a:t>
            </a:r>
            <a:endParaRPr lang="en-US" sz="4800" dirty="0">
              <a:solidFill>
                <a:srgbClr val="003366"/>
              </a:solidFill>
              <a:latin typeface="+mj-lt"/>
            </a:endParaRPr>
          </a:p>
        </p:txBody>
      </p:sp>
      <p:sp>
        <p:nvSpPr>
          <p:cNvPr id="9" name="Line 8"/>
          <p:cNvSpPr>
            <a:spLocks noChangeShapeType="1"/>
          </p:cNvSpPr>
          <p:nvPr/>
        </p:nvSpPr>
        <p:spPr bwMode="auto">
          <a:xfrm flipV="1">
            <a:off x="228600" y="30480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Tree>
    <p:extLst>
      <p:ext uri="{BB962C8B-B14F-4D97-AF65-F5344CB8AC3E}">
        <p14:creationId xmlns:p14="http://schemas.microsoft.com/office/powerpoint/2010/main" val="3263632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101024"/>
            <a:ext cx="55238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dirty="0" smtClean="0">
                <a:solidFill>
                  <a:srgbClr val="003366"/>
                </a:solidFill>
                <a:latin typeface="+mj-lt"/>
              </a:rPr>
              <a:t>Kansas NG911 Imagery Program</a:t>
            </a:r>
            <a:endParaRPr lang="en-US" sz="3200" dirty="0">
              <a:solidFill>
                <a:srgbClr val="003366"/>
              </a:solidFill>
              <a:latin typeface="+mj-lt"/>
            </a:endParaRPr>
          </a:p>
        </p:txBody>
      </p:sp>
      <p:sp>
        <p:nvSpPr>
          <p:cNvPr id="9" name="Line 8"/>
          <p:cNvSpPr>
            <a:spLocks noChangeShapeType="1"/>
          </p:cNvSpPr>
          <p:nvPr/>
        </p:nvSpPr>
        <p:spPr bwMode="auto">
          <a:xfrm flipV="1">
            <a:off x="206220" y="685800"/>
            <a:ext cx="8763000" cy="0"/>
          </a:xfrm>
          <a:prstGeom prst="line">
            <a:avLst/>
          </a:prstGeom>
          <a:noFill/>
          <a:ln w="19050" cap="rnd" cmpd="sng">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5" name="Content Placeholder 2"/>
          <p:cNvSpPr>
            <a:spLocks noGrp="1"/>
          </p:cNvSpPr>
          <p:nvPr>
            <p:ph sz="half" idx="1"/>
          </p:nvPr>
        </p:nvSpPr>
        <p:spPr>
          <a:xfrm>
            <a:off x="152400" y="838200"/>
            <a:ext cx="4149814" cy="5638800"/>
          </a:xfrm>
        </p:spPr>
        <p:txBody>
          <a:bodyPr numCol="1">
            <a:noAutofit/>
          </a:bodyPr>
          <a:lstStyle/>
          <a:p>
            <a:pPr>
              <a:buFont typeface="Arial" charset="0"/>
              <a:buChar char="•"/>
            </a:pPr>
            <a:r>
              <a:rPr lang="en-US" sz="1600" dirty="0" smtClean="0">
                <a:solidFill>
                  <a:srgbClr val="000000"/>
                </a:solidFill>
                <a:latin typeface="Calibri Light" charset="0"/>
                <a:ea typeface="Calibri Light" charset="0"/>
                <a:cs typeface="Calibri Light" charset="0"/>
              </a:rPr>
              <a:t>Project 1:</a:t>
            </a:r>
          </a:p>
          <a:p>
            <a:pPr lvl="1">
              <a:buFont typeface="Courier New" charset="0"/>
              <a:buChar char="o"/>
            </a:pPr>
            <a:r>
              <a:rPr lang="en-US" sz="1600" dirty="0">
                <a:solidFill>
                  <a:srgbClr val="000000"/>
                </a:solidFill>
                <a:latin typeface="Calibri Light" charset="0"/>
                <a:ea typeface="Calibri Light" charset="0"/>
                <a:cs typeface="Calibri Light" charset="0"/>
              </a:rPr>
              <a:t>Initial acquisition completed in </a:t>
            </a:r>
            <a:r>
              <a:rPr lang="en-US" sz="1600" dirty="0" smtClean="0">
                <a:solidFill>
                  <a:srgbClr val="000000"/>
                </a:solidFill>
                <a:latin typeface="Calibri Light" charset="0"/>
                <a:ea typeface="Calibri Light" charset="0"/>
                <a:cs typeface="Calibri Light" charset="0"/>
              </a:rPr>
              <a:t>2013/14</a:t>
            </a:r>
          </a:p>
          <a:p>
            <a:pPr lvl="1">
              <a:buFont typeface="Courier New" charset="0"/>
              <a:buChar char="o"/>
            </a:pPr>
            <a:r>
              <a:rPr lang="en-US" sz="1600" dirty="0" smtClean="0">
                <a:solidFill>
                  <a:srgbClr val="000000"/>
                </a:solidFill>
                <a:latin typeface="Calibri Light" charset="0"/>
                <a:ea typeface="Calibri Light" charset="0"/>
                <a:cs typeface="Calibri Light" charset="0"/>
              </a:rPr>
              <a:t>Statewide, 1-foot, leaf-off, natural color, </a:t>
            </a:r>
            <a:r>
              <a:rPr lang="en-US" sz="1600" dirty="0" err="1" smtClean="0">
                <a:solidFill>
                  <a:srgbClr val="000000"/>
                </a:solidFill>
                <a:latin typeface="Calibri Light" charset="0"/>
                <a:ea typeface="Calibri Light" charset="0"/>
                <a:cs typeface="Calibri Light" charset="0"/>
              </a:rPr>
              <a:t>orthoimagery</a:t>
            </a:r>
            <a:endParaRPr lang="en-US" sz="1600" dirty="0" smtClean="0">
              <a:solidFill>
                <a:srgbClr val="000000"/>
              </a:solidFill>
              <a:latin typeface="Calibri Light" charset="0"/>
              <a:ea typeface="Calibri Light" charset="0"/>
              <a:cs typeface="Calibri Light" charset="0"/>
            </a:endParaRPr>
          </a:p>
          <a:p>
            <a:pPr lvl="1">
              <a:buFont typeface="Courier New" charset="0"/>
              <a:buChar char="o"/>
            </a:pPr>
            <a:r>
              <a:rPr lang="en-US" sz="1600" dirty="0" smtClean="0">
                <a:solidFill>
                  <a:srgbClr val="000000"/>
                </a:solidFill>
                <a:latin typeface="Calibri Light" charset="0"/>
                <a:ea typeface="Calibri Light" charset="0"/>
                <a:cs typeface="Calibri Light" charset="0"/>
              </a:rPr>
              <a:t>Support NG911 GIS data </a:t>
            </a:r>
            <a:r>
              <a:rPr lang="en-US" sz="1600" u="sng" dirty="0" smtClean="0">
                <a:solidFill>
                  <a:srgbClr val="000000"/>
                </a:solidFill>
                <a:latin typeface="Calibri Light" charset="0"/>
                <a:ea typeface="Calibri Light" charset="0"/>
                <a:cs typeface="Calibri Light" charset="0"/>
              </a:rPr>
              <a:t>remediation</a:t>
            </a:r>
            <a:r>
              <a:rPr lang="en-US" sz="1600" dirty="0" smtClean="0">
                <a:solidFill>
                  <a:srgbClr val="000000"/>
                </a:solidFill>
                <a:latin typeface="Calibri Light" charset="0"/>
                <a:ea typeface="Calibri Light" charset="0"/>
                <a:cs typeface="Calibri Light" charset="0"/>
              </a:rPr>
              <a:t>, </a:t>
            </a:r>
            <a:r>
              <a:rPr lang="en-US" sz="1600" dirty="0">
                <a:solidFill>
                  <a:srgbClr val="000000"/>
                </a:solidFill>
                <a:latin typeface="Calibri Light" charset="0"/>
                <a:ea typeface="Calibri Light" charset="0"/>
                <a:cs typeface="Calibri Light" charset="0"/>
              </a:rPr>
              <a:t>PSAP operations, &amp; other state and local GIS </a:t>
            </a:r>
            <a:r>
              <a:rPr lang="en-US" sz="1600" dirty="0" smtClean="0">
                <a:solidFill>
                  <a:srgbClr val="000000"/>
                </a:solidFill>
                <a:latin typeface="Calibri Light" charset="0"/>
                <a:ea typeface="Calibri Light" charset="0"/>
                <a:cs typeface="Calibri Light" charset="0"/>
              </a:rPr>
              <a:t>applications</a:t>
            </a:r>
          </a:p>
          <a:p>
            <a:pPr lvl="1">
              <a:buFont typeface="Courier New" charset="0"/>
              <a:buChar char="o"/>
            </a:pPr>
            <a:r>
              <a:rPr lang="en-US" sz="1600" dirty="0" smtClean="0">
                <a:solidFill>
                  <a:srgbClr val="000000"/>
                </a:solidFill>
                <a:latin typeface="Calibri Light" charset="0"/>
                <a:ea typeface="Calibri Light" charset="0"/>
                <a:cs typeface="Calibri Light" charset="0"/>
              </a:rPr>
              <a:t>Imagery available for download on DASC web site</a:t>
            </a:r>
          </a:p>
          <a:p>
            <a:pPr lvl="1">
              <a:buFont typeface="Courier New" charset="0"/>
              <a:buChar char="o"/>
            </a:pPr>
            <a:endParaRPr lang="en-US" sz="1600" dirty="0" smtClean="0">
              <a:solidFill>
                <a:srgbClr val="000000"/>
              </a:solidFill>
              <a:latin typeface="Calibri Light" charset="0"/>
              <a:ea typeface="Calibri Light" charset="0"/>
              <a:cs typeface="Calibri Light" charset="0"/>
            </a:endParaRPr>
          </a:p>
          <a:p>
            <a:pPr>
              <a:buFont typeface="Arial" charset="0"/>
              <a:buChar char="•"/>
            </a:pPr>
            <a:r>
              <a:rPr lang="en-US" sz="1600" dirty="0" smtClean="0">
                <a:solidFill>
                  <a:srgbClr val="000000"/>
                </a:solidFill>
                <a:latin typeface="Calibri Light" charset="0"/>
                <a:ea typeface="Calibri Light" charset="0"/>
                <a:cs typeface="Calibri Light" charset="0"/>
              </a:rPr>
              <a:t>Project 2:</a:t>
            </a:r>
          </a:p>
          <a:p>
            <a:pPr lvl="1">
              <a:buFont typeface="Courier New" charset="0"/>
              <a:buChar char="o"/>
            </a:pPr>
            <a:r>
              <a:rPr lang="en-US" sz="1600" dirty="0">
                <a:solidFill>
                  <a:srgbClr val="000000"/>
                </a:solidFill>
                <a:latin typeface="Calibri Light" charset="0"/>
                <a:ea typeface="Calibri Light" charset="0"/>
                <a:cs typeface="Calibri Light" charset="0"/>
              </a:rPr>
              <a:t>A</a:t>
            </a:r>
            <a:r>
              <a:rPr lang="en-US" sz="1600" dirty="0" smtClean="0">
                <a:solidFill>
                  <a:srgbClr val="000000"/>
                </a:solidFill>
                <a:latin typeface="Calibri Light" charset="0"/>
                <a:ea typeface="Calibri Light" charset="0"/>
                <a:cs typeface="Calibri Light" charset="0"/>
              </a:rPr>
              <a:t>cquisition planned for 2018/19</a:t>
            </a:r>
          </a:p>
          <a:p>
            <a:pPr lvl="1">
              <a:buFont typeface="Courier New" charset="0"/>
              <a:buChar char="o"/>
            </a:pPr>
            <a:r>
              <a:rPr lang="en-US" sz="1600" dirty="0" smtClean="0">
                <a:solidFill>
                  <a:srgbClr val="000000"/>
                </a:solidFill>
                <a:latin typeface="Calibri Light" charset="0"/>
                <a:ea typeface="Calibri Light" charset="0"/>
                <a:cs typeface="Calibri Light" charset="0"/>
              </a:rPr>
              <a:t>Acquisition will begin in NW Kansas</a:t>
            </a:r>
            <a:endParaRPr lang="en-US" sz="1600" dirty="0">
              <a:solidFill>
                <a:srgbClr val="000000"/>
              </a:solidFill>
              <a:latin typeface="Calibri Light" charset="0"/>
              <a:ea typeface="Calibri Light" charset="0"/>
              <a:cs typeface="Calibri Light" charset="0"/>
            </a:endParaRPr>
          </a:p>
          <a:p>
            <a:pPr lvl="1">
              <a:buFont typeface="Courier New" charset="0"/>
              <a:buChar char="o"/>
            </a:pPr>
            <a:r>
              <a:rPr lang="en-US" sz="1600" dirty="0" smtClean="0">
                <a:solidFill>
                  <a:srgbClr val="000000"/>
                </a:solidFill>
                <a:latin typeface="Calibri Light" charset="0"/>
                <a:ea typeface="Calibri Light" charset="0"/>
                <a:cs typeface="Calibri Light" charset="0"/>
              </a:rPr>
              <a:t>Statewide, 1-foot, </a:t>
            </a:r>
            <a:r>
              <a:rPr lang="en-US" sz="1600" dirty="0">
                <a:solidFill>
                  <a:srgbClr val="000000"/>
                </a:solidFill>
                <a:latin typeface="Calibri Light" charset="0"/>
                <a:ea typeface="Calibri Light" charset="0"/>
                <a:cs typeface="Calibri Light" charset="0"/>
              </a:rPr>
              <a:t>leaf-off, natural </a:t>
            </a:r>
            <a:r>
              <a:rPr lang="en-US" sz="1600" dirty="0" smtClean="0">
                <a:solidFill>
                  <a:srgbClr val="000000"/>
                </a:solidFill>
                <a:latin typeface="Calibri Light" charset="0"/>
                <a:ea typeface="Calibri Light" charset="0"/>
                <a:cs typeface="Calibri Light" charset="0"/>
              </a:rPr>
              <a:t>color &amp; CIR, </a:t>
            </a:r>
            <a:r>
              <a:rPr lang="en-US" sz="1600" dirty="0" err="1">
                <a:solidFill>
                  <a:srgbClr val="000000"/>
                </a:solidFill>
                <a:latin typeface="Calibri Light" charset="0"/>
                <a:ea typeface="Calibri Light" charset="0"/>
                <a:cs typeface="Calibri Light" charset="0"/>
              </a:rPr>
              <a:t>orthoimagery</a:t>
            </a:r>
            <a:endParaRPr lang="en-US" sz="1600" dirty="0">
              <a:solidFill>
                <a:srgbClr val="000000"/>
              </a:solidFill>
              <a:latin typeface="Calibri Light" charset="0"/>
              <a:ea typeface="Calibri Light" charset="0"/>
              <a:cs typeface="Calibri Light" charset="0"/>
            </a:endParaRPr>
          </a:p>
          <a:p>
            <a:pPr lvl="1">
              <a:buFont typeface="Courier New" charset="0"/>
              <a:buChar char="o"/>
            </a:pPr>
            <a:r>
              <a:rPr lang="en-US" sz="1600" dirty="0">
                <a:solidFill>
                  <a:srgbClr val="000000"/>
                </a:solidFill>
                <a:latin typeface="Calibri Light" charset="0"/>
                <a:ea typeface="Calibri Light" charset="0"/>
                <a:cs typeface="Calibri Light" charset="0"/>
              </a:rPr>
              <a:t>Support NG911 GIS data </a:t>
            </a:r>
            <a:r>
              <a:rPr lang="en-US" sz="1600" u="sng" dirty="0" smtClean="0">
                <a:solidFill>
                  <a:srgbClr val="000000"/>
                </a:solidFill>
                <a:latin typeface="Calibri Light" charset="0"/>
                <a:ea typeface="Calibri Light" charset="0"/>
                <a:cs typeface="Calibri Light" charset="0"/>
              </a:rPr>
              <a:t>maintenance</a:t>
            </a:r>
            <a:r>
              <a:rPr lang="en-US" sz="1600" dirty="0" smtClean="0">
                <a:solidFill>
                  <a:srgbClr val="000000"/>
                </a:solidFill>
                <a:latin typeface="Calibri Light" charset="0"/>
                <a:ea typeface="Calibri Light" charset="0"/>
                <a:cs typeface="Calibri Light" charset="0"/>
              </a:rPr>
              <a:t>, PSAP operations, &amp; other state and local GIS applications</a:t>
            </a:r>
          </a:p>
          <a:p>
            <a:pPr lvl="1">
              <a:buFont typeface="Courier New" charset="0"/>
              <a:buChar char="o"/>
            </a:pPr>
            <a:r>
              <a:rPr lang="en-US" sz="1600" dirty="0" smtClean="0">
                <a:solidFill>
                  <a:srgbClr val="000000"/>
                </a:solidFill>
                <a:latin typeface="Calibri Light" charset="0"/>
                <a:ea typeface="Calibri Light" charset="0"/>
                <a:cs typeface="Calibri Light" charset="0"/>
              </a:rPr>
              <a:t>High-resolution ”buy-up” program</a:t>
            </a:r>
          </a:p>
        </p:txBody>
      </p:sp>
      <p:pic>
        <p:nvPicPr>
          <p:cNvPr id="6" name="Picture 5" descr="C:\Users\Randall\AppData\Local\Microsoft\Windows\INetCache\Content.Outlook\MJLUVHXO\911CC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440" y="47357"/>
            <a:ext cx="685800" cy="563612"/>
          </a:xfrm>
          <a:prstGeom prst="rect">
            <a:avLst/>
          </a:prstGeom>
          <a:noFill/>
          <a:ln>
            <a:noFill/>
          </a:ln>
        </p:spPr>
      </p:pic>
      <p:pic>
        <p:nvPicPr>
          <p:cNvPr id="2" name="Picture 1"/>
          <p:cNvPicPr>
            <a:picLocks noChangeAspect="1"/>
          </p:cNvPicPr>
          <p:nvPr/>
        </p:nvPicPr>
        <p:blipFill>
          <a:blip r:embed="rId4"/>
          <a:stretch>
            <a:fillRect/>
          </a:stretch>
        </p:blipFill>
        <p:spPr>
          <a:xfrm>
            <a:off x="4356034" y="1981200"/>
            <a:ext cx="4572000" cy="3046184"/>
          </a:xfrm>
          <a:prstGeom prst="rect">
            <a:avLst/>
          </a:prstGeom>
        </p:spPr>
      </p:pic>
    </p:spTree>
    <p:extLst>
      <p:ext uri="{BB962C8B-B14F-4D97-AF65-F5344CB8AC3E}">
        <p14:creationId xmlns:p14="http://schemas.microsoft.com/office/powerpoint/2010/main" val="1793789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101024"/>
            <a:ext cx="72480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dirty="0" smtClean="0">
                <a:solidFill>
                  <a:srgbClr val="003366"/>
                </a:solidFill>
                <a:latin typeface="+mj-lt"/>
              </a:rPr>
              <a:t>Kansas NG911 Imagery Program </a:t>
            </a:r>
            <a:r>
              <a:rPr lang="mr-IN" sz="3200" dirty="0" smtClean="0">
                <a:solidFill>
                  <a:srgbClr val="003366"/>
                </a:solidFill>
                <a:latin typeface="+mj-lt"/>
              </a:rPr>
              <a:t>–</a:t>
            </a:r>
            <a:r>
              <a:rPr lang="en-US" sz="3200" dirty="0" smtClean="0">
                <a:solidFill>
                  <a:srgbClr val="003366"/>
                </a:solidFill>
                <a:latin typeface="+mj-lt"/>
              </a:rPr>
              <a:t> Buy-ups</a:t>
            </a:r>
            <a:endParaRPr lang="en-US" sz="3200" dirty="0">
              <a:solidFill>
                <a:srgbClr val="003366"/>
              </a:solidFill>
              <a:latin typeface="+mj-lt"/>
            </a:endParaRPr>
          </a:p>
        </p:txBody>
      </p:sp>
      <p:sp>
        <p:nvSpPr>
          <p:cNvPr id="9" name="Line 8"/>
          <p:cNvSpPr>
            <a:spLocks noChangeShapeType="1"/>
          </p:cNvSpPr>
          <p:nvPr/>
        </p:nvSpPr>
        <p:spPr bwMode="auto">
          <a:xfrm flipV="1">
            <a:off x="206220" y="685800"/>
            <a:ext cx="8763000" cy="0"/>
          </a:xfrm>
          <a:prstGeom prst="line">
            <a:avLst/>
          </a:prstGeom>
          <a:noFill/>
          <a:ln w="19050" cap="rnd" cmpd="sng">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5" name="Content Placeholder 2"/>
          <p:cNvSpPr>
            <a:spLocks noGrp="1"/>
          </p:cNvSpPr>
          <p:nvPr>
            <p:ph sz="half" idx="1"/>
          </p:nvPr>
        </p:nvSpPr>
        <p:spPr>
          <a:xfrm>
            <a:off x="206220" y="838200"/>
            <a:ext cx="8556780" cy="5029200"/>
          </a:xfrm>
        </p:spPr>
        <p:txBody>
          <a:bodyPr numCol="1">
            <a:noAutofit/>
          </a:bodyPr>
          <a:lstStyle/>
          <a:p>
            <a:pPr marL="0" indent="0">
              <a:buNone/>
            </a:pPr>
            <a:r>
              <a:rPr lang="en-US" sz="1600" u="sng" dirty="0">
                <a:latin typeface="Calibri Light" charset="0"/>
                <a:ea typeface="Calibri Light" charset="0"/>
                <a:cs typeface="Calibri Light" charset="0"/>
              </a:rPr>
              <a:t>Executed agreements:</a:t>
            </a:r>
          </a:p>
          <a:p>
            <a:pPr lvl="0"/>
            <a:r>
              <a:rPr lang="en-US" sz="1600" dirty="0">
                <a:latin typeface="Calibri Light" charset="0"/>
                <a:ea typeface="Calibri Light" charset="0"/>
                <a:cs typeface="Calibri Light" charset="0"/>
              </a:rPr>
              <a:t>Osage County, cities within the county, 6” resolution</a:t>
            </a:r>
          </a:p>
          <a:p>
            <a:pPr lvl="0"/>
            <a:r>
              <a:rPr lang="en-US" sz="1600" dirty="0">
                <a:latin typeface="Calibri Light" charset="0"/>
                <a:ea typeface="Calibri Light" charset="0"/>
                <a:cs typeface="Calibri Light" charset="0"/>
              </a:rPr>
              <a:t>Rice County, cities within the county, 6” resolution</a:t>
            </a:r>
          </a:p>
          <a:p>
            <a:pPr lvl="0"/>
            <a:r>
              <a:rPr lang="en-US" sz="1600" dirty="0">
                <a:latin typeface="Calibri Light" charset="0"/>
                <a:ea typeface="Calibri Light" charset="0"/>
                <a:cs typeface="Calibri Light" charset="0"/>
              </a:rPr>
              <a:t>Barton County, cities within the county, 3” resolution</a:t>
            </a:r>
          </a:p>
          <a:p>
            <a:pPr lvl="0"/>
            <a:r>
              <a:rPr lang="en-US" sz="1600" dirty="0">
                <a:latin typeface="Calibri Light" charset="0"/>
                <a:ea typeface="Calibri Light" charset="0"/>
                <a:cs typeface="Calibri Light" charset="0"/>
              </a:rPr>
              <a:t>Lyon County, cities within the county, 3” resolution</a:t>
            </a:r>
          </a:p>
          <a:p>
            <a:pPr lvl="0"/>
            <a:r>
              <a:rPr lang="en-US" sz="1600" dirty="0">
                <a:latin typeface="Calibri Light" charset="0"/>
                <a:ea typeface="Calibri Light" charset="0"/>
                <a:cs typeface="Calibri Light" charset="0"/>
              </a:rPr>
              <a:t>Douglas/Shawnee/Jefferson </a:t>
            </a:r>
            <a:r>
              <a:rPr lang="en-US" sz="1600" dirty="0" smtClean="0">
                <a:latin typeface="Calibri Light" charset="0"/>
                <a:ea typeface="Calibri Light" charset="0"/>
                <a:cs typeface="Calibri Light" charset="0"/>
              </a:rPr>
              <a:t>counties partnership</a:t>
            </a:r>
            <a:r>
              <a:rPr lang="en-US" sz="1600" dirty="0">
                <a:latin typeface="Calibri Light" charset="0"/>
                <a:ea typeface="Calibri Light" charset="0"/>
                <a:cs typeface="Calibri Light" charset="0"/>
              </a:rPr>
              <a:t>, 6” resolution</a:t>
            </a:r>
          </a:p>
          <a:p>
            <a:pPr marL="0" indent="0">
              <a:buNone/>
            </a:pPr>
            <a:r>
              <a:rPr lang="en-US" sz="1600" dirty="0">
                <a:latin typeface="Calibri Light" charset="0"/>
                <a:ea typeface="Calibri Light" charset="0"/>
                <a:cs typeface="Calibri Light" charset="0"/>
              </a:rPr>
              <a:t> </a:t>
            </a:r>
          </a:p>
          <a:p>
            <a:pPr marL="0" indent="0">
              <a:buNone/>
            </a:pPr>
            <a:r>
              <a:rPr lang="en-US" sz="1600" u="sng" dirty="0">
                <a:latin typeface="Calibri Light" charset="0"/>
                <a:ea typeface="Calibri Light" charset="0"/>
                <a:cs typeface="Calibri Light" charset="0"/>
              </a:rPr>
              <a:t>Indicated interest:</a:t>
            </a:r>
          </a:p>
          <a:p>
            <a:pPr lvl="0"/>
            <a:r>
              <a:rPr lang="en-US" sz="1600" dirty="0">
                <a:latin typeface="Calibri Light" charset="0"/>
                <a:ea typeface="Calibri Light" charset="0"/>
                <a:cs typeface="Calibri Light" charset="0"/>
              </a:rPr>
              <a:t>Ellis County, areas within the county, 6” inch resolution</a:t>
            </a:r>
          </a:p>
          <a:p>
            <a:pPr lvl="0"/>
            <a:r>
              <a:rPr lang="en-US" sz="1600" dirty="0">
                <a:latin typeface="Calibri Light" charset="0"/>
                <a:ea typeface="Calibri Light" charset="0"/>
                <a:cs typeface="Calibri Light" charset="0"/>
              </a:rPr>
              <a:t>Finney County, cities within the county, 6” or 3” resolution</a:t>
            </a:r>
          </a:p>
          <a:p>
            <a:pPr lvl="0"/>
            <a:r>
              <a:rPr lang="en-US" sz="1600" dirty="0">
                <a:latin typeface="Calibri Light" charset="0"/>
                <a:ea typeface="Calibri Light" charset="0"/>
                <a:cs typeface="Calibri Light" charset="0"/>
              </a:rPr>
              <a:t>Grey County, cities within the county, 6” or 3” resolution</a:t>
            </a:r>
          </a:p>
          <a:p>
            <a:pPr lvl="0"/>
            <a:r>
              <a:rPr lang="en-US" sz="1600" dirty="0">
                <a:latin typeface="Calibri Light" charset="0"/>
                <a:ea typeface="Calibri Light" charset="0"/>
                <a:cs typeface="Calibri Light" charset="0"/>
              </a:rPr>
              <a:t>Linn County, countywide coverage, 6” resolution</a:t>
            </a:r>
          </a:p>
          <a:p>
            <a:pPr lvl="0"/>
            <a:r>
              <a:rPr lang="en-US" sz="1600" dirty="0">
                <a:latin typeface="Calibri Light" charset="0"/>
                <a:ea typeface="Calibri Light" charset="0"/>
                <a:cs typeface="Calibri Light" charset="0"/>
              </a:rPr>
              <a:t>Crawford County, countywide coverage, 6” resolution</a:t>
            </a:r>
          </a:p>
          <a:p>
            <a:pPr lvl="0"/>
            <a:r>
              <a:rPr lang="en-US" sz="1600" dirty="0">
                <a:latin typeface="Calibri Light" charset="0"/>
                <a:ea typeface="Calibri Light" charset="0"/>
                <a:cs typeface="Calibri Light" charset="0"/>
              </a:rPr>
              <a:t>Greenwood County, cities within the county, 6” or 3” resolution</a:t>
            </a:r>
          </a:p>
          <a:p>
            <a:pPr lvl="0"/>
            <a:r>
              <a:rPr lang="en-US" sz="1600" dirty="0">
                <a:latin typeface="Calibri Light" charset="0"/>
                <a:ea typeface="Calibri Light" charset="0"/>
                <a:cs typeface="Calibri Light" charset="0"/>
              </a:rPr>
              <a:t>Atchison County, cities within the county, 6” or 3” resolution</a:t>
            </a:r>
          </a:p>
          <a:p>
            <a:pPr lvl="0"/>
            <a:r>
              <a:rPr lang="en-US" sz="1600" dirty="0" smtClean="0">
                <a:latin typeface="Calibri Light" charset="0"/>
                <a:ea typeface="Calibri Light" charset="0"/>
                <a:cs typeface="Calibri Light" charset="0"/>
              </a:rPr>
              <a:t>City </a:t>
            </a:r>
            <a:r>
              <a:rPr lang="en-US" sz="1600" dirty="0">
                <a:latin typeface="Calibri Light" charset="0"/>
                <a:ea typeface="Calibri Light" charset="0"/>
                <a:cs typeface="Calibri Light" charset="0"/>
              </a:rPr>
              <a:t>of Ottawa - 6” or 3” resolution</a:t>
            </a:r>
          </a:p>
        </p:txBody>
      </p:sp>
      <p:pic>
        <p:nvPicPr>
          <p:cNvPr id="6" name="Picture 5" descr="C:\Users\Randall\AppData\Local\Microsoft\Windows\INetCache\Content.Outlook\MJLUVHXO\911CC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440" y="47357"/>
            <a:ext cx="685800" cy="563612"/>
          </a:xfrm>
          <a:prstGeom prst="rect">
            <a:avLst/>
          </a:prstGeom>
          <a:noFill/>
          <a:ln>
            <a:noFill/>
          </a:ln>
        </p:spPr>
      </p:pic>
    </p:spTree>
    <p:extLst>
      <p:ext uri="{BB962C8B-B14F-4D97-AF65-F5344CB8AC3E}">
        <p14:creationId xmlns:p14="http://schemas.microsoft.com/office/powerpoint/2010/main" val="1455455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0"/>
            <a:ext cx="8037265"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Esri Enterprise License Agreement Update</a:t>
            </a:r>
            <a:endParaRPr lang="en-US" sz="3600" dirty="0">
              <a:solidFill>
                <a:srgbClr val="003366"/>
              </a:solidFill>
              <a:latin typeface="+mj-lt"/>
            </a:endParaRPr>
          </a:p>
        </p:txBody>
      </p:sp>
      <p:sp>
        <p:nvSpPr>
          <p:cNvPr id="9" name="Line 8"/>
          <p:cNvSpPr>
            <a:spLocks noChangeShapeType="1"/>
          </p:cNvSpPr>
          <p:nvPr/>
        </p:nvSpPr>
        <p:spPr bwMode="auto">
          <a:xfrm flipV="1">
            <a:off x="206220" y="6096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7" name="Rectangle 2"/>
          <p:cNvSpPr>
            <a:spLocks noChangeArrowheads="1"/>
          </p:cNvSpPr>
          <p:nvPr/>
        </p:nvSpPr>
        <p:spPr bwMode="auto">
          <a:xfrm>
            <a:off x="206220" y="838200"/>
            <a:ext cx="8527270" cy="5016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1600" dirty="0">
                <a:latin typeface="Calibri Light" charset="0"/>
                <a:ea typeface="Calibri Light" charset="0"/>
                <a:cs typeface="Calibri Light" charset="0"/>
              </a:rPr>
              <a:t>Two types of agreements…</a:t>
            </a:r>
          </a:p>
          <a:p>
            <a:endParaRPr lang="en-US" sz="1600" u="sng" dirty="0">
              <a:latin typeface="Calibri Light" charset="0"/>
              <a:ea typeface="Calibri Light" charset="0"/>
              <a:cs typeface="Calibri Light" charset="0"/>
            </a:endParaRPr>
          </a:p>
          <a:p>
            <a:pPr>
              <a:lnSpc>
                <a:spcPct val="150000"/>
              </a:lnSpc>
            </a:pPr>
            <a:r>
              <a:rPr lang="en-US" sz="1600" u="sng" dirty="0">
                <a:latin typeface="Calibri Light" charset="0"/>
                <a:ea typeface="Calibri Light" charset="0"/>
                <a:cs typeface="Calibri Light" charset="0"/>
              </a:rPr>
              <a:t>Master Purchase Agreement (MPA)</a:t>
            </a:r>
          </a:p>
          <a:p>
            <a:pPr marL="285750" indent="-285750">
              <a:lnSpc>
                <a:spcPct val="150000"/>
              </a:lnSpc>
              <a:buFont typeface="Arial"/>
              <a:buChar char="•"/>
            </a:pPr>
            <a:r>
              <a:rPr lang="en-US" sz="1600" dirty="0">
                <a:latin typeface="Calibri Light" charset="0"/>
                <a:ea typeface="Calibri Light" charset="0"/>
                <a:cs typeface="Calibri Light" charset="0"/>
              </a:rPr>
              <a:t>Defines price schedule for all </a:t>
            </a:r>
            <a:r>
              <a:rPr lang="en-US" sz="1600" dirty="0" err="1">
                <a:latin typeface="Calibri Light" charset="0"/>
                <a:ea typeface="Calibri Light" charset="0"/>
                <a:cs typeface="Calibri Light" charset="0"/>
              </a:rPr>
              <a:t>Esri</a:t>
            </a:r>
            <a:r>
              <a:rPr lang="en-US" sz="1600" dirty="0">
                <a:latin typeface="Calibri Light" charset="0"/>
                <a:ea typeface="Calibri Light" charset="0"/>
                <a:cs typeface="Calibri Light" charset="0"/>
              </a:rPr>
              <a:t> products and services</a:t>
            </a:r>
          </a:p>
          <a:p>
            <a:pPr marL="285750" indent="-285750">
              <a:lnSpc>
                <a:spcPct val="150000"/>
              </a:lnSpc>
              <a:buFont typeface="Arial"/>
              <a:buChar char="•"/>
            </a:pPr>
            <a:r>
              <a:rPr lang="en-US" sz="1600" dirty="0">
                <a:latin typeface="Calibri Light" charset="0"/>
                <a:ea typeface="Calibri Light" charset="0"/>
                <a:cs typeface="Calibri Light" charset="0"/>
              </a:rPr>
              <a:t>Software, consulting services, 3</a:t>
            </a:r>
            <a:r>
              <a:rPr lang="en-US" sz="1600" baseline="30000" dirty="0">
                <a:latin typeface="Calibri Light" charset="0"/>
                <a:ea typeface="Calibri Light" charset="0"/>
                <a:cs typeface="Calibri Light" charset="0"/>
              </a:rPr>
              <a:t>rd</a:t>
            </a:r>
            <a:r>
              <a:rPr lang="en-US" sz="1600" dirty="0">
                <a:latin typeface="Calibri Light" charset="0"/>
                <a:ea typeface="Calibri Light" charset="0"/>
                <a:cs typeface="Calibri Light" charset="0"/>
              </a:rPr>
              <a:t> party royalty products, </a:t>
            </a:r>
            <a:r>
              <a:rPr lang="en-US" sz="1600" dirty="0" err="1">
                <a:latin typeface="Calibri Light" charset="0"/>
                <a:ea typeface="Calibri Light" charset="0"/>
                <a:cs typeface="Calibri Light" charset="0"/>
              </a:rPr>
              <a:t>etc</a:t>
            </a:r>
            <a:endParaRPr lang="en-US" sz="1600" dirty="0">
              <a:latin typeface="Calibri Light" charset="0"/>
              <a:ea typeface="Calibri Light" charset="0"/>
              <a:cs typeface="Calibri Light" charset="0"/>
            </a:endParaRPr>
          </a:p>
          <a:p>
            <a:pPr marL="285750" indent="-285750">
              <a:lnSpc>
                <a:spcPct val="150000"/>
              </a:lnSpc>
              <a:buFont typeface="Arial"/>
              <a:buChar char="•"/>
            </a:pPr>
            <a:r>
              <a:rPr lang="en-US" sz="1600" dirty="0">
                <a:latin typeface="Calibri Light" charset="0"/>
                <a:ea typeface="Calibri Light" charset="0"/>
                <a:cs typeface="Calibri Light" charset="0"/>
              </a:rPr>
              <a:t>Available to state and local jurisdictions</a:t>
            </a:r>
          </a:p>
          <a:p>
            <a:pPr>
              <a:lnSpc>
                <a:spcPct val="150000"/>
              </a:lnSpc>
            </a:pPr>
            <a:endParaRPr lang="en-US" sz="1600" dirty="0">
              <a:latin typeface="Calibri Light" charset="0"/>
              <a:ea typeface="Calibri Light" charset="0"/>
              <a:cs typeface="Calibri Light" charset="0"/>
            </a:endParaRPr>
          </a:p>
          <a:p>
            <a:pPr>
              <a:lnSpc>
                <a:spcPct val="150000"/>
              </a:lnSpc>
            </a:pPr>
            <a:r>
              <a:rPr lang="en-US" sz="1600" b="1" u="sng" dirty="0">
                <a:latin typeface="Calibri Light" charset="0"/>
                <a:ea typeface="Calibri Light" charset="0"/>
                <a:cs typeface="Calibri Light" charset="0"/>
              </a:rPr>
              <a:t>Enterprise License Agreement (ELA)</a:t>
            </a:r>
          </a:p>
          <a:p>
            <a:pPr marL="285750" indent="-285750">
              <a:lnSpc>
                <a:spcPct val="150000"/>
              </a:lnSpc>
              <a:buFont typeface="Arial"/>
              <a:buChar char="•"/>
            </a:pPr>
            <a:r>
              <a:rPr lang="en-US" sz="1600" dirty="0" smtClean="0">
                <a:latin typeface="Calibri Light" charset="0"/>
                <a:ea typeface="Calibri Light" charset="0"/>
                <a:cs typeface="Calibri Light" charset="0"/>
              </a:rPr>
              <a:t>Negotiated flat-rate agreement that defines access to a specific set of </a:t>
            </a:r>
            <a:r>
              <a:rPr lang="en-US" sz="1600" dirty="0" err="1" smtClean="0">
                <a:latin typeface="Calibri Light" charset="0"/>
                <a:ea typeface="Calibri Light" charset="0"/>
                <a:cs typeface="Calibri Light" charset="0"/>
              </a:rPr>
              <a:t>Esri</a:t>
            </a:r>
            <a:r>
              <a:rPr lang="en-US" sz="1600" dirty="0" smtClean="0">
                <a:latin typeface="Calibri Light" charset="0"/>
                <a:ea typeface="Calibri Light" charset="0"/>
                <a:cs typeface="Calibri Light" charset="0"/>
              </a:rPr>
              <a:t> products &amp; services</a:t>
            </a:r>
          </a:p>
          <a:p>
            <a:pPr marL="285750" indent="-285750">
              <a:lnSpc>
                <a:spcPct val="150000"/>
              </a:lnSpc>
              <a:buFont typeface="Arial"/>
              <a:buChar char="•"/>
            </a:pPr>
            <a:r>
              <a:rPr lang="en-US" sz="1600" dirty="0" smtClean="0">
                <a:latin typeface="Calibri Light" charset="0"/>
                <a:ea typeface="Calibri Light" charset="0"/>
                <a:cs typeface="Calibri Light" charset="0"/>
              </a:rPr>
              <a:t>Unlimited access to </a:t>
            </a:r>
            <a:r>
              <a:rPr lang="en-US" sz="1600" dirty="0" err="1" smtClean="0">
                <a:latin typeface="Calibri Light" charset="0"/>
                <a:ea typeface="Calibri Light" charset="0"/>
                <a:cs typeface="Calibri Light" charset="0"/>
              </a:rPr>
              <a:t>Esri</a:t>
            </a:r>
            <a:r>
              <a:rPr lang="en-US" sz="1600" dirty="0" smtClean="0">
                <a:latin typeface="Calibri Light" charset="0"/>
                <a:ea typeface="Calibri Light" charset="0"/>
                <a:cs typeface="Calibri Light" charset="0"/>
              </a:rPr>
              <a:t> core technology</a:t>
            </a:r>
          </a:p>
          <a:p>
            <a:pPr marL="285750" indent="-285750">
              <a:lnSpc>
                <a:spcPct val="150000"/>
              </a:lnSpc>
              <a:buFont typeface="Arial"/>
              <a:buChar char="•"/>
            </a:pPr>
            <a:r>
              <a:rPr lang="en-US" sz="1600" dirty="0">
                <a:latin typeface="Calibri Light" charset="0"/>
                <a:ea typeface="Calibri Light" charset="0"/>
                <a:cs typeface="Calibri Light" charset="0"/>
              </a:rPr>
              <a:t>L</a:t>
            </a:r>
            <a:r>
              <a:rPr lang="en-US" sz="1600" dirty="0" smtClean="0">
                <a:latin typeface="Calibri Light" charset="0"/>
                <a:ea typeface="Calibri Light" charset="0"/>
                <a:cs typeface="Calibri Light" charset="0"/>
              </a:rPr>
              <a:t>imited access defined for other products such as ArcGIS Online</a:t>
            </a:r>
          </a:p>
          <a:p>
            <a:pPr marL="285750" indent="-285750">
              <a:lnSpc>
                <a:spcPct val="150000"/>
              </a:lnSpc>
              <a:buFont typeface="Arial"/>
              <a:buChar char="•"/>
            </a:pPr>
            <a:r>
              <a:rPr lang="en-US" sz="1600" dirty="0" smtClean="0">
                <a:latin typeface="Calibri Light" charset="0"/>
                <a:ea typeface="Calibri Light" charset="0"/>
                <a:cs typeface="Calibri Light" charset="0"/>
              </a:rPr>
              <a:t>Kansas ELA available to state government </a:t>
            </a:r>
            <a:r>
              <a:rPr lang="en-US" sz="1600" dirty="0" smtClean="0">
                <a:latin typeface="Calibri Light" charset="0"/>
                <a:ea typeface="Calibri Light" charset="0"/>
                <a:cs typeface="Calibri Light" charset="0"/>
              </a:rPr>
              <a:t>only</a:t>
            </a:r>
          </a:p>
          <a:p>
            <a:pPr marL="285750" indent="-285750">
              <a:lnSpc>
                <a:spcPct val="150000"/>
              </a:lnSpc>
              <a:buFont typeface="Arial"/>
              <a:buChar char="•"/>
            </a:pPr>
            <a:endParaRPr lang="en-US" sz="1600" dirty="0">
              <a:latin typeface="Calibri Light" charset="0"/>
              <a:ea typeface="Calibri Light" charset="0"/>
              <a:cs typeface="Calibri Light" charset="0"/>
            </a:endParaRPr>
          </a:p>
          <a:p>
            <a:pPr marL="285750" indent="-285750">
              <a:lnSpc>
                <a:spcPct val="150000"/>
              </a:lnSpc>
              <a:buFont typeface="Arial"/>
              <a:buChar char="•"/>
            </a:pPr>
            <a:r>
              <a:rPr lang="en-US" sz="1600" dirty="0" smtClean="0">
                <a:solidFill>
                  <a:srgbClr val="FF0000"/>
                </a:solidFill>
                <a:latin typeface="Calibri Light" charset="0"/>
                <a:ea typeface="Calibri Light" charset="0"/>
                <a:cs typeface="Calibri Light" charset="0"/>
              </a:rPr>
              <a:t>ELA renewal at procurement office for review and signature</a:t>
            </a:r>
            <a:endParaRPr lang="en-US" sz="1600" dirty="0" smtClean="0">
              <a:solidFill>
                <a:srgbClr val="FF0000"/>
              </a:solidFill>
              <a:latin typeface="Calibri Light" charset="0"/>
              <a:ea typeface="Calibri Light" charset="0"/>
              <a:cs typeface="Calibri Light" charset="0"/>
            </a:endParaRPr>
          </a:p>
        </p:txBody>
      </p:sp>
    </p:spTree>
    <p:extLst>
      <p:ext uri="{BB962C8B-B14F-4D97-AF65-F5344CB8AC3E}">
        <p14:creationId xmlns:p14="http://schemas.microsoft.com/office/powerpoint/2010/main" val="416518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0"/>
            <a:ext cx="8037265"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Esri Enterprise License Agreement Update</a:t>
            </a:r>
            <a:endParaRPr lang="en-US" sz="3600" dirty="0">
              <a:solidFill>
                <a:srgbClr val="003366"/>
              </a:solidFill>
              <a:latin typeface="+mj-lt"/>
            </a:endParaRPr>
          </a:p>
        </p:txBody>
      </p:sp>
      <p:sp>
        <p:nvSpPr>
          <p:cNvPr id="9" name="Line 8"/>
          <p:cNvSpPr>
            <a:spLocks noChangeShapeType="1"/>
          </p:cNvSpPr>
          <p:nvPr/>
        </p:nvSpPr>
        <p:spPr bwMode="auto">
          <a:xfrm flipV="1">
            <a:off x="206220" y="6096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5" name="Rectangle 2"/>
          <p:cNvSpPr>
            <a:spLocks noChangeArrowheads="1"/>
          </p:cNvSpPr>
          <p:nvPr/>
        </p:nvSpPr>
        <p:spPr bwMode="auto">
          <a:xfrm>
            <a:off x="168440" y="838200"/>
            <a:ext cx="4724399" cy="3613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ct val="150000"/>
              </a:lnSpc>
            </a:pPr>
            <a:r>
              <a:rPr lang="en-US" sz="1400" dirty="0" smtClean="0">
                <a:latin typeface="Calibri Light" charset="0"/>
                <a:ea typeface="Calibri Light" charset="0"/>
                <a:cs typeface="Calibri Light" charset="0"/>
              </a:rPr>
              <a:t>ELA History</a:t>
            </a:r>
            <a:endParaRPr lang="en-US" sz="1400" dirty="0">
              <a:latin typeface="Calibri Light" charset="0"/>
              <a:ea typeface="Calibri Light" charset="0"/>
              <a:cs typeface="Calibri Light" charset="0"/>
            </a:endParaRPr>
          </a:p>
          <a:p>
            <a:pPr marL="285750" indent="-285750">
              <a:lnSpc>
                <a:spcPct val="150000"/>
              </a:lnSpc>
              <a:buFont typeface="Arial"/>
              <a:buChar char="•"/>
            </a:pPr>
            <a:r>
              <a:rPr lang="en-US" sz="1400" dirty="0">
                <a:latin typeface="Calibri Light" charset="0"/>
                <a:ea typeface="Calibri Light" charset="0"/>
                <a:cs typeface="Calibri Light" charset="0"/>
              </a:rPr>
              <a:t>Original 3-year </a:t>
            </a:r>
            <a:r>
              <a:rPr lang="en-US" sz="1400" dirty="0" smtClean="0">
                <a:latin typeface="Calibri Light" charset="0"/>
                <a:ea typeface="Calibri Light" charset="0"/>
                <a:cs typeface="Calibri Light" charset="0"/>
              </a:rPr>
              <a:t>agreement:</a:t>
            </a:r>
          </a:p>
          <a:p>
            <a:pPr marL="742950" lvl="1" indent="-285750">
              <a:lnSpc>
                <a:spcPct val="150000"/>
              </a:lnSpc>
              <a:buFont typeface="Wingdings" charset="2"/>
              <a:buChar char="Ø"/>
            </a:pPr>
            <a:r>
              <a:rPr lang="en-US" sz="1400" dirty="0" smtClean="0">
                <a:latin typeface="Calibri Light" charset="0"/>
                <a:ea typeface="Calibri Light" charset="0"/>
                <a:cs typeface="Calibri Light" charset="0"/>
              </a:rPr>
              <a:t>February </a:t>
            </a:r>
            <a:r>
              <a:rPr lang="en-US" sz="1400" dirty="0">
                <a:latin typeface="Calibri Light" charset="0"/>
                <a:ea typeface="Calibri Light" charset="0"/>
                <a:cs typeface="Calibri Light" charset="0"/>
              </a:rPr>
              <a:t>1, 2011 – January 31, </a:t>
            </a:r>
            <a:r>
              <a:rPr lang="en-US" sz="1400" dirty="0" smtClean="0">
                <a:latin typeface="Calibri Light" charset="0"/>
                <a:ea typeface="Calibri Light" charset="0"/>
                <a:cs typeface="Calibri Light" charset="0"/>
              </a:rPr>
              <a:t>2014</a:t>
            </a:r>
            <a:endParaRPr lang="en-US" sz="1400" dirty="0">
              <a:latin typeface="Calibri Light" charset="0"/>
              <a:ea typeface="Calibri Light" charset="0"/>
              <a:cs typeface="Calibri Light" charset="0"/>
            </a:endParaRPr>
          </a:p>
          <a:p>
            <a:pPr marL="742950" lvl="1" indent="-285750">
              <a:lnSpc>
                <a:spcPct val="150000"/>
              </a:lnSpc>
              <a:buFont typeface="Wingdings" charset="2"/>
              <a:buChar char="Ø"/>
            </a:pPr>
            <a:endParaRPr lang="en-US" sz="1400" dirty="0">
              <a:latin typeface="Calibri Light" charset="0"/>
              <a:ea typeface="Calibri Light" charset="0"/>
              <a:cs typeface="Calibri Light" charset="0"/>
            </a:endParaRPr>
          </a:p>
          <a:p>
            <a:pPr marL="285750" indent="-285750">
              <a:lnSpc>
                <a:spcPct val="150000"/>
              </a:lnSpc>
              <a:buFont typeface="Arial"/>
              <a:buChar char="•"/>
            </a:pPr>
            <a:r>
              <a:rPr lang="en-US" sz="1400" dirty="0">
                <a:latin typeface="Calibri Light" charset="0"/>
                <a:ea typeface="Calibri Light" charset="0"/>
                <a:cs typeface="Calibri Light" charset="0"/>
              </a:rPr>
              <a:t>1-year extension February 1, </a:t>
            </a:r>
            <a:r>
              <a:rPr lang="en-US" sz="1400" dirty="0" smtClean="0">
                <a:latin typeface="Calibri Light" charset="0"/>
                <a:ea typeface="Calibri Light" charset="0"/>
                <a:cs typeface="Calibri Light" charset="0"/>
              </a:rPr>
              <a:t>2014:</a:t>
            </a:r>
          </a:p>
          <a:p>
            <a:pPr marL="742950" lvl="1" indent="-285750">
              <a:lnSpc>
                <a:spcPct val="150000"/>
              </a:lnSpc>
              <a:buFont typeface="Wingdings" charset="2"/>
              <a:buChar char="Ø"/>
            </a:pPr>
            <a:r>
              <a:rPr lang="en-US" sz="1400" dirty="0" smtClean="0">
                <a:latin typeface="Calibri Light" charset="0"/>
                <a:ea typeface="Calibri Light" charset="0"/>
                <a:cs typeface="Calibri Light" charset="0"/>
              </a:rPr>
              <a:t>January </a:t>
            </a:r>
            <a:r>
              <a:rPr lang="en-US" sz="1400" dirty="0">
                <a:latin typeface="Calibri Light" charset="0"/>
                <a:ea typeface="Calibri Light" charset="0"/>
                <a:cs typeface="Calibri Light" charset="0"/>
              </a:rPr>
              <a:t>31, </a:t>
            </a:r>
            <a:r>
              <a:rPr lang="en-US" sz="1400" dirty="0" smtClean="0">
                <a:latin typeface="Calibri Light" charset="0"/>
                <a:ea typeface="Calibri Light" charset="0"/>
                <a:cs typeface="Calibri Light" charset="0"/>
              </a:rPr>
              <a:t>2015</a:t>
            </a:r>
          </a:p>
          <a:p>
            <a:pPr marL="285750" indent="-285750">
              <a:lnSpc>
                <a:spcPct val="150000"/>
              </a:lnSpc>
              <a:buFont typeface="Arial"/>
              <a:buChar char="•"/>
            </a:pPr>
            <a:endParaRPr lang="en-US" sz="1400" dirty="0">
              <a:latin typeface="Calibri Light" charset="0"/>
              <a:ea typeface="Calibri Light" charset="0"/>
              <a:cs typeface="Calibri Light" charset="0"/>
            </a:endParaRPr>
          </a:p>
          <a:p>
            <a:pPr marL="285750" indent="-285750">
              <a:lnSpc>
                <a:spcPct val="150000"/>
              </a:lnSpc>
              <a:buFont typeface="Arial"/>
              <a:buChar char="•"/>
            </a:pPr>
            <a:r>
              <a:rPr lang="en-US" sz="1400" dirty="0" smtClean="0">
                <a:latin typeface="Calibri Light" charset="0"/>
                <a:ea typeface="Calibri Light" charset="0"/>
                <a:cs typeface="Calibri Light" charset="0"/>
              </a:rPr>
              <a:t>Current 3-year agreement:</a:t>
            </a:r>
          </a:p>
          <a:p>
            <a:pPr marL="742950" lvl="1" indent="-285750">
              <a:lnSpc>
                <a:spcPct val="150000"/>
              </a:lnSpc>
              <a:buFont typeface="Wingdings" charset="2"/>
              <a:buChar char="Ø"/>
            </a:pPr>
            <a:r>
              <a:rPr lang="en-US" sz="1400" dirty="0" smtClean="0">
                <a:latin typeface="Calibri Light" charset="0"/>
                <a:ea typeface="Calibri Light" charset="0"/>
                <a:cs typeface="Calibri Light" charset="0"/>
              </a:rPr>
              <a:t>Year 5 – February 1, 2015 – January 31, 2016</a:t>
            </a:r>
          </a:p>
          <a:p>
            <a:pPr marL="742950" lvl="1" indent="-285750">
              <a:lnSpc>
                <a:spcPct val="150000"/>
              </a:lnSpc>
              <a:buFont typeface="Wingdings" charset="2"/>
              <a:buChar char="Ø"/>
            </a:pPr>
            <a:r>
              <a:rPr lang="en-US" sz="1400" dirty="0" smtClean="0">
                <a:latin typeface="Calibri Light" charset="0"/>
                <a:ea typeface="Calibri Light" charset="0"/>
                <a:cs typeface="Calibri Light" charset="0"/>
              </a:rPr>
              <a:t>Year 6 – February 1, 2016 – January 31, 2017</a:t>
            </a:r>
          </a:p>
          <a:p>
            <a:pPr marL="742950" lvl="1" indent="-285750">
              <a:lnSpc>
                <a:spcPct val="150000"/>
              </a:lnSpc>
              <a:buFont typeface="Wingdings" charset="2"/>
              <a:buChar char="Ø"/>
            </a:pPr>
            <a:r>
              <a:rPr lang="en-US" sz="1400" dirty="0" smtClean="0">
                <a:latin typeface="Calibri Light" charset="0"/>
                <a:ea typeface="Calibri Light" charset="0"/>
                <a:cs typeface="Calibri Light" charset="0"/>
              </a:rPr>
              <a:t>Year 7 – February 1, 2017 – January 31, 2018</a:t>
            </a:r>
          </a:p>
        </p:txBody>
      </p:sp>
      <p:sp>
        <p:nvSpPr>
          <p:cNvPr id="6" name="Rectangle 2"/>
          <p:cNvSpPr>
            <a:spLocks noChangeArrowheads="1"/>
          </p:cNvSpPr>
          <p:nvPr/>
        </p:nvSpPr>
        <p:spPr bwMode="auto">
          <a:xfrm>
            <a:off x="4800600" y="831156"/>
            <a:ext cx="4168620"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ct val="200000"/>
              </a:lnSpc>
            </a:pPr>
            <a:r>
              <a:rPr lang="en-US" sz="1400" dirty="0" smtClean="0">
                <a:latin typeface="Calibri Light" charset="0"/>
                <a:ea typeface="Calibri Light" charset="0"/>
                <a:cs typeface="Calibri Light" charset="0"/>
              </a:rPr>
              <a:t>Why?</a:t>
            </a:r>
          </a:p>
          <a:p>
            <a:pPr marL="285750" indent="-285750">
              <a:lnSpc>
                <a:spcPct val="200000"/>
              </a:lnSpc>
              <a:buFont typeface="Arial"/>
              <a:buChar char="•"/>
            </a:pPr>
            <a:r>
              <a:rPr lang="en-US" sz="1400" dirty="0" smtClean="0">
                <a:latin typeface="Calibri Light" charset="0"/>
                <a:ea typeface="Calibri Light" charset="0"/>
                <a:cs typeface="Calibri Light" charset="0"/>
              </a:rPr>
              <a:t>Unlimited </a:t>
            </a:r>
            <a:r>
              <a:rPr lang="en-US" sz="1400" dirty="0">
                <a:latin typeface="Calibri Light" charset="0"/>
                <a:ea typeface="Calibri Light" charset="0"/>
                <a:cs typeface="Calibri Light" charset="0"/>
              </a:rPr>
              <a:t>access to core </a:t>
            </a:r>
            <a:r>
              <a:rPr lang="en-US" sz="1400" dirty="0" smtClean="0">
                <a:latin typeface="Calibri Light" charset="0"/>
                <a:ea typeface="Calibri Light" charset="0"/>
                <a:cs typeface="Calibri Light" charset="0"/>
              </a:rPr>
              <a:t>technology</a:t>
            </a:r>
            <a:endParaRPr lang="en-US" sz="1400" dirty="0">
              <a:latin typeface="Calibri Light" charset="0"/>
              <a:ea typeface="Calibri Light" charset="0"/>
              <a:cs typeface="Calibri Light" charset="0"/>
            </a:endParaRPr>
          </a:p>
          <a:p>
            <a:pPr marL="285750" indent="-285750">
              <a:lnSpc>
                <a:spcPct val="200000"/>
              </a:lnSpc>
              <a:buFont typeface="Arial"/>
              <a:buChar char="•"/>
            </a:pPr>
            <a:r>
              <a:rPr lang="en-US" sz="1400" dirty="0">
                <a:latin typeface="Calibri Light" charset="0"/>
                <a:ea typeface="Calibri Light" charset="0"/>
                <a:cs typeface="Calibri Light" charset="0"/>
              </a:rPr>
              <a:t>Substantially reduced procurement </a:t>
            </a:r>
            <a:r>
              <a:rPr lang="en-US" sz="1400" dirty="0" smtClean="0">
                <a:latin typeface="Calibri Light" charset="0"/>
                <a:ea typeface="Calibri Light" charset="0"/>
                <a:cs typeface="Calibri Light" charset="0"/>
              </a:rPr>
              <a:t>costs</a:t>
            </a:r>
            <a:endParaRPr lang="en-US" sz="1400" dirty="0">
              <a:latin typeface="Calibri Light" charset="0"/>
              <a:ea typeface="Calibri Light" charset="0"/>
              <a:cs typeface="Calibri Light" charset="0"/>
            </a:endParaRPr>
          </a:p>
          <a:p>
            <a:pPr marL="285750" indent="-285750">
              <a:lnSpc>
                <a:spcPct val="200000"/>
              </a:lnSpc>
              <a:buFont typeface="Arial"/>
              <a:buChar char="•"/>
            </a:pPr>
            <a:r>
              <a:rPr lang="en-US" sz="1400" dirty="0">
                <a:latin typeface="Calibri Light" charset="0"/>
                <a:ea typeface="Calibri Light" charset="0"/>
                <a:cs typeface="Calibri Light" charset="0"/>
              </a:rPr>
              <a:t>Flexibility to deploy the necessary software products when and where </a:t>
            </a:r>
            <a:r>
              <a:rPr lang="en-US" sz="1400" dirty="0" smtClean="0">
                <a:latin typeface="Calibri Light" charset="0"/>
                <a:ea typeface="Calibri Light" charset="0"/>
                <a:cs typeface="Calibri Light" charset="0"/>
              </a:rPr>
              <a:t>needed</a:t>
            </a:r>
          </a:p>
          <a:p>
            <a:pPr marL="285750" indent="-285750">
              <a:lnSpc>
                <a:spcPct val="200000"/>
              </a:lnSpc>
              <a:buFont typeface="Arial"/>
              <a:buChar char="•"/>
            </a:pPr>
            <a:r>
              <a:rPr lang="en-US" sz="1400" dirty="0" smtClean="0">
                <a:latin typeface="Calibri Light" charset="0"/>
                <a:ea typeface="Calibri Light" charset="0"/>
                <a:cs typeface="Calibri Light" charset="0"/>
              </a:rPr>
              <a:t>Allows </a:t>
            </a:r>
            <a:r>
              <a:rPr lang="en-US" sz="1400" dirty="0">
                <a:latin typeface="Calibri Light" charset="0"/>
                <a:ea typeface="Calibri Light" charset="0"/>
                <a:cs typeface="Calibri Light" charset="0"/>
              </a:rPr>
              <a:t>agencies to experiment with different software packages and configurations before </a:t>
            </a:r>
            <a:r>
              <a:rPr lang="en-US" sz="1400" dirty="0" smtClean="0">
                <a:latin typeface="Calibri Light" charset="0"/>
                <a:ea typeface="Calibri Light" charset="0"/>
                <a:cs typeface="Calibri Light" charset="0"/>
              </a:rPr>
              <a:t>purchasing</a:t>
            </a:r>
            <a:endParaRPr lang="en-US" sz="1400" dirty="0">
              <a:latin typeface="Calibri Light" charset="0"/>
              <a:ea typeface="Calibri Light" charset="0"/>
              <a:cs typeface="Calibri Light" charset="0"/>
            </a:endParaRPr>
          </a:p>
          <a:p>
            <a:pPr marL="285750" indent="-285750">
              <a:lnSpc>
                <a:spcPct val="200000"/>
              </a:lnSpc>
              <a:buFont typeface="Arial"/>
              <a:buChar char="•"/>
            </a:pPr>
            <a:r>
              <a:rPr lang="en-US" sz="1400" dirty="0">
                <a:latin typeface="Calibri Light" charset="0"/>
                <a:ea typeface="Calibri Light" charset="0"/>
                <a:cs typeface="Calibri Light" charset="0"/>
              </a:rPr>
              <a:t>Standardized budget over the term of the </a:t>
            </a:r>
            <a:r>
              <a:rPr lang="en-US" sz="1400" dirty="0" smtClean="0">
                <a:latin typeface="Calibri Light" charset="0"/>
                <a:ea typeface="Calibri Light" charset="0"/>
                <a:cs typeface="Calibri Light" charset="0"/>
              </a:rPr>
              <a:t>agreement</a:t>
            </a:r>
            <a:endParaRPr lang="en-US" sz="1400" dirty="0">
              <a:latin typeface="Calibri Light" charset="0"/>
              <a:ea typeface="Calibri Light" charset="0"/>
              <a:cs typeface="Calibri Light" charset="0"/>
            </a:endParaRPr>
          </a:p>
          <a:p>
            <a:pPr marL="285750" indent="-285750">
              <a:lnSpc>
                <a:spcPct val="200000"/>
              </a:lnSpc>
              <a:buFont typeface="Arial"/>
              <a:buChar char="•"/>
            </a:pPr>
            <a:r>
              <a:rPr lang="en-US" sz="1400" dirty="0">
                <a:latin typeface="Calibri Light" charset="0"/>
                <a:ea typeface="Calibri Light" charset="0"/>
                <a:cs typeface="Calibri Light" charset="0"/>
              </a:rPr>
              <a:t>Improved coordination across </a:t>
            </a:r>
            <a:r>
              <a:rPr lang="en-US" sz="1400" dirty="0" smtClean="0">
                <a:latin typeface="Calibri Light" charset="0"/>
                <a:ea typeface="Calibri Light" charset="0"/>
                <a:cs typeface="Calibri Light" charset="0"/>
              </a:rPr>
              <a:t>enterprise</a:t>
            </a:r>
            <a:endParaRPr lang="en-US" sz="1400" dirty="0">
              <a:latin typeface="Calibri Light" charset="0"/>
              <a:ea typeface="Calibri Light" charset="0"/>
              <a:cs typeface="Calibri Light" charset="0"/>
            </a:endParaRPr>
          </a:p>
        </p:txBody>
      </p:sp>
    </p:spTree>
    <p:extLst>
      <p:ext uri="{BB962C8B-B14F-4D97-AF65-F5344CB8AC3E}">
        <p14:creationId xmlns:p14="http://schemas.microsoft.com/office/powerpoint/2010/main" val="561635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115669"/>
            <a:ext cx="6973704"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Kansas Regional Coordinate Systems</a:t>
            </a:r>
            <a:endParaRPr lang="en-US" sz="3600" dirty="0">
              <a:solidFill>
                <a:srgbClr val="003366"/>
              </a:solidFill>
              <a:latin typeface="+mj-lt"/>
            </a:endParaRPr>
          </a:p>
        </p:txBody>
      </p:sp>
      <p:sp>
        <p:nvSpPr>
          <p:cNvPr id="9" name="Line 8"/>
          <p:cNvSpPr>
            <a:spLocks noChangeShapeType="1"/>
          </p:cNvSpPr>
          <p:nvPr/>
        </p:nvSpPr>
        <p:spPr bwMode="auto">
          <a:xfrm flipV="1">
            <a:off x="206220" y="7620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5" name="TextBox 4"/>
          <p:cNvSpPr txBox="1"/>
          <p:nvPr/>
        </p:nvSpPr>
        <p:spPr>
          <a:xfrm>
            <a:off x="381000" y="1066800"/>
            <a:ext cx="7086600" cy="923330"/>
          </a:xfrm>
          <a:prstGeom prst="rect">
            <a:avLst/>
          </a:prstGeom>
          <a:noFill/>
        </p:spPr>
        <p:txBody>
          <a:bodyPr wrap="square" rtlCol="0">
            <a:spAutoFit/>
          </a:bodyPr>
          <a:lstStyle/>
          <a:p>
            <a:pPr marL="285750" lvl="0" indent="-285750">
              <a:buFont typeface="Arial" charset="0"/>
              <a:buChar char="•"/>
            </a:pPr>
            <a:r>
              <a:rPr lang="en-US" dirty="0" smtClean="0">
                <a:latin typeface="Calibri Light" charset="0"/>
                <a:ea typeface="Calibri Light" charset="0"/>
                <a:cs typeface="Calibri Light" charset="0"/>
              </a:rPr>
              <a:t>Michael Dennis </a:t>
            </a:r>
            <a:r>
              <a:rPr lang="mr-IN" dirty="0" smtClean="0">
                <a:latin typeface="Calibri Light" charset="0"/>
                <a:ea typeface="Calibri Light" charset="0"/>
                <a:cs typeface="Calibri Light" charset="0"/>
              </a:rPr>
              <a:t>–</a:t>
            </a:r>
            <a:r>
              <a:rPr lang="en-US" dirty="0" smtClean="0">
                <a:latin typeface="Calibri Light" charset="0"/>
                <a:ea typeface="Calibri Light" charset="0"/>
                <a:cs typeface="Calibri Light" charset="0"/>
              </a:rPr>
              <a:t> Geodetic Analysis</a:t>
            </a:r>
          </a:p>
          <a:p>
            <a:pPr marL="285750" lvl="0" indent="-285750">
              <a:buFont typeface="Arial" charset="0"/>
              <a:buChar char="•"/>
            </a:pPr>
            <a:endParaRPr lang="en-US" dirty="0" smtClean="0">
              <a:latin typeface="Calibri Light" charset="0"/>
              <a:ea typeface="Calibri Light" charset="0"/>
              <a:cs typeface="Calibri Light" charset="0"/>
            </a:endParaRPr>
          </a:p>
          <a:p>
            <a:pPr marL="285750" lvl="0" indent="-285750">
              <a:buFont typeface="Arial" charset="0"/>
              <a:buChar char="•"/>
            </a:pPr>
            <a:r>
              <a:rPr lang="en-US" dirty="0" smtClean="0">
                <a:latin typeface="Calibri Light" charset="0"/>
                <a:ea typeface="Calibri Light" charset="0"/>
                <a:cs typeface="Calibri Light" charset="0"/>
              </a:rPr>
              <a:t>Kyle </a:t>
            </a:r>
            <a:r>
              <a:rPr lang="en-US" dirty="0" err="1" smtClean="0">
                <a:latin typeface="Calibri Light" charset="0"/>
                <a:ea typeface="Calibri Light" charset="0"/>
                <a:cs typeface="Calibri Light" charset="0"/>
              </a:rPr>
              <a:t>Gonterwitz</a:t>
            </a:r>
            <a:r>
              <a:rPr lang="en-US" dirty="0" smtClean="0">
                <a:latin typeface="Calibri Light" charset="0"/>
                <a:ea typeface="Calibri Light" charset="0"/>
                <a:cs typeface="Calibri Light" charset="0"/>
              </a:rPr>
              <a:t> </a:t>
            </a:r>
            <a:r>
              <a:rPr lang="mr-IN" dirty="0" smtClean="0">
                <a:latin typeface="Calibri Light" charset="0"/>
                <a:ea typeface="Calibri Light" charset="0"/>
                <a:cs typeface="Calibri Light" charset="0"/>
              </a:rPr>
              <a:t>–</a:t>
            </a:r>
            <a:r>
              <a:rPr lang="en-US" dirty="0" smtClean="0">
                <a:latin typeface="Calibri Light" charset="0"/>
                <a:ea typeface="Calibri Light" charset="0"/>
                <a:cs typeface="Calibri Light" charset="0"/>
              </a:rPr>
              <a:t> Kansas Department of Transportation</a:t>
            </a:r>
            <a:endParaRPr lang="en-US" dirty="0">
              <a:latin typeface="Calibri Light" charset="0"/>
              <a:ea typeface="Calibri Light" charset="0"/>
              <a:cs typeface="Calibri Light" charset="0"/>
            </a:endParaRPr>
          </a:p>
        </p:txBody>
      </p:sp>
    </p:spTree>
    <p:extLst>
      <p:ext uri="{BB962C8B-B14F-4D97-AF65-F5344CB8AC3E}">
        <p14:creationId xmlns:p14="http://schemas.microsoft.com/office/powerpoint/2010/main" val="2118351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115669"/>
            <a:ext cx="2751775"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New business</a:t>
            </a:r>
            <a:endParaRPr lang="en-US" sz="3600" dirty="0">
              <a:solidFill>
                <a:srgbClr val="003366"/>
              </a:solidFill>
              <a:latin typeface="+mj-lt"/>
            </a:endParaRPr>
          </a:p>
        </p:txBody>
      </p:sp>
      <p:sp>
        <p:nvSpPr>
          <p:cNvPr id="9" name="Line 8"/>
          <p:cNvSpPr>
            <a:spLocks noChangeShapeType="1"/>
          </p:cNvSpPr>
          <p:nvPr/>
        </p:nvSpPr>
        <p:spPr bwMode="auto">
          <a:xfrm flipV="1">
            <a:off x="206220" y="7620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TextBox 3"/>
          <p:cNvSpPr txBox="1"/>
          <p:nvPr/>
        </p:nvSpPr>
        <p:spPr>
          <a:xfrm>
            <a:off x="152400" y="914400"/>
            <a:ext cx="8763000" cy="2369880"/>
          </a:xfrm>
          <a:prstGeom prst="rect">
            <a:avLst/>
          </a:prstGeom>
          <a:noFill/>
        </p:spPr>
        <p:txBody>
          <a:bodyPr wrap="square" rtlCol="0">
            <a:spAutoFit/>
          </a:bodyPr>
          <a:lstStyle/>
          <a:p>
            <a:pPr marL="342900" marR="0" lvl="0" indent="-342900">
              <a:spcBef>
                <a:spcPts val="0"/>
              </a:spcBef>
              <a:spcAft>
                <a:spcPts val="0"/>
              </a:spcAft>
              <a:buFont typeface="Symbol" charset="2"/>
              <a:buChar char=""/>
              <a:tabLst>
                <a:tab pos="-914400" algn="l"/>
                <a:tab pos="685800" algn="l"/>
              </a:tabLst>
            </a:pPr>
            <a:r>
              <a:rPr lang="en-US" dirty="0">
                <a:latin typeface="Calibri Light" charset="0"/>
                <a:ea typeface="Calibri Light" charset="0"/>
                <a:cs typeface="Calibri Light" charset="0"/>
              </a:rPr>
              <a:t>GIS Developer User Group, Coffee &amp; Code, February 20, 2018, Topeka, </a:t>
            </a:r>
            <a:r>
              <a:rPr lang="en-US" dirty="0" smtClean="0">
                <a:latin typeface="Calibri Light" charset="0"/>
                <a:ea typeface="Calibri Light" charset="0"/>
                <a:cs typeface="Calibri Light" charset="0"/>
              </a:rPr>
              <a:t>KS</a:t>
            </a:r>
          </a:p>
          <a:p>
            <a:pPr marL="342900" marR="0" lvl="0" indent="-342900">
              <a:spcBef>
                <a:spcPts val="0"/>
              </a:spcBef>
              <a:spcAft>
                <a:spcPts val="0"/>
              </a:spcAft>
              <a:buFont typeface="Symbol" charset="2"/>
              <a:buChar char=""/>
              <a:tabLst>
                <a:tab pos="-914400" algn="l"/>
                <a:tab pos="685800" algn="l"/>
              </a:tabLst>
            </a:pPr>
            <a:endParaRPr lang="en-US" sz="2000" dirty="0">
              <a:latin typeface="Calibri Light" charset="0"/>
              <a:ea typeface="Calibri Light" charset="0"/>
              <a:cs typeface="Calibri Light" charset="0"/>
            </a:endParaRPr>
          </a:p>
          <a:p>
            <a:pPr marL="342900" marR="0" lvl="0" indent="-342900">
              <a:spcBef>
                <a:spcPts val="0"/>
              </a:spcBef>
              <a:spcAft>
                <a:spcPts val="0"/>
              </a:spcAft>
              <a:buFont typeface="Symbol" charset="2"/>
              <a:buChar char=""/>
              <a:tabLst>
                <a:tab pos="-914400" algn="l"/>
                <a:tab pos="685800" algn="l"/>
              </a:tabLst>
            </a:pPr>
            <a:r>
              <a:rPr lang="en-US" dirty="0">
                <a:latin typeface="Calibri Light" charset="0"/>
                <a:ea typeface="Calibri Light" charset="0"/>
                <a:cs typeface="Calibri Light" charset="0"/>
              </a:rPr>
              <a:t>Kansas Natural Resources GIS Meeting, April 4, 2018, Manhattan, </a:t>
            </a:r>
            <a:r>
              <a:rPr lang="en-US" dirty="0" smtClean="0">
                <a:latin typeface="Calibri Light" charset="0"/>
                <a:ea typeface="Calibri Light" charset="0"/>
                <a:cs typeface="Calibri Light" charset="0"/>
              </a:rPr>
              <a:t>KS</a:t>
            </a:r>
          </a:p>
          <a:p>
            <a:pPr marL="342900" marR="0" lvl="0" indent="-342900">
              <a:spcBef>
                <a:spcPts val="0"/>
              </a:spcBef>
              <a:spcAft>
                <a:spcPts val="0"/>
              </a:spcAft>
              <a:buFont typeface="Symbol" charset="2"/>
              <a:buChar char=""/>
              <a:tabLst>
                <a:tab pos="-914400" algn="l"/>
                <a:tab pos="685800" algn="l"/>
              </a:tabLst>
            </a:pPr>
            <a:endParaRPr lang="en-US" sz="2000" dirty="0">
              <a:latin typeface="Calibri Light" charset="0"/>
              <a:ea typeface="Calibri Light" charset="0"/>
              <a:cs typeface="Calibri Light" charset="0"/>
            </a:endParaRPr>
          </a:p>
          <a:p>
            <a:pPr marL="342900" marR="0" lvl="0" indent="-342900">
              <a:spcBef>
                <a:spcPts val="0"/>
              </a:spcBef>
              <a:spcAft>
                <a:spcPts val="0"/>
              </a:spcAft>
              <a:buFont typeface="Symbol" charset="2"/>
              <a:buChar char=""/>
              <a:tabLst>
                <a:tab pos="-914400" algn="l"/>
                <a:tab pos="685800" algn="l"/>
              </a:tabLst>
            </a:pPr>
            <a:r>
              <a:rPr lang="en-US" dirty="0" err="1" smtClean="0">
                <a:latin typeface="Calibri Light" charset="0"/>
                <a:ea typeface="Calibri Light" charset="0"/>
                <a:cs typeface="Calibri Light" charset="0"/>
              </a:rPr>
              <a:t>MidAmerica</a:t>
            </a:r>
            <a:r>
              <a:rPr lang="en-US" dirty="0" smtClean="0">
                <a:latin typeface="Calibri Light" charset="0"/>
                <a:ea typeface="Calibri Light" charset="0"/>
                <a:cs typeface="Calibri Light" charset="0"/>
              </a:rPr>
              <a:t> GIS Symposium, April 23-26, Omaha, NE, </a:t>
            </a:r>
            <a:r>
              <a:rPr lang="en-US" dirty="0" err="1" smtClean="0">
                <a:latin typeface="Calibri Light" charset="0"/>
                <a:ea typeface="Calibri Light" charset="0"/>
                <a:cs typeface="Calibri Light" charset="0"/>
              </a:rPr>
              <a:t>www.magicgis.org</a:t>
            </a:r>
            <a:r>
              <a:rPr lang="en-US" dirty="0" smtClean="0">
                <a:latin typeface="Calibri Light" charset="0"/>
                <a:ea typeface="Calibri Light" charset="0"/>
                <a:cs typeface="Calibri Light" charset="0"/>
              </a:rPr>
              <a:t> </a:t>
            </a:r>
          </a:p>
          <a:p>
            <a:pPr marL="342900" marR="0" lvl="0" indent="-342900">
              <a:spcBef>
                <a:spcPts val="0"/>
              </a:spcBef>
              <a:spcAft>
                <a:spcPts val="0"/>
              </a:spcAft>
              <a:buFont typeface="Symbol" charset="2"/>
              <a:buChar char=""/>
              <a:tabLst>
                <a:tab pos="-914400" algn="l"/>
                <a:tab pos="685800" algn="l"/>
              </a:tabLst>
            </a:pPr>
            <a:endParaRPr lang="en-US" dirty="0">
              <a:latin typeface="Calibri Light" charset="0"/>
              <a:ea typeface="Calibri Light" charset="0"/>
              <a:cs typeface="Calibri Light" charset="0"/>
            </a:endParaRPr>
          </a:p>
          <a:p>
            <a:pPr marL="342900" marR="0" lvl="0" indent="-342900">
              <a:spcBef>
                <a:spcPts val="0"/>
              </a:spcBef>
              <a:spcAft>
                <a:spcPts val="0"/>
              </a:spcAft>
              <a:buFont typeface="Symbol" charset="2"/>
              <a:buChar char=""/>
              <a:tabLst>
                <a:tab pos="-914400" algn="l"/>
                <a:tab pos="685800" algn="l"/>
              </a:tabLst>
            </a:pPr>
            <a:endParaRPr lang="en-US" dirty="0" smtClean="0">
              <a:latin typeface="Calibri Light" charset="0"/>
              <a:ea typeface="Calibri Light" charset="0"/>
              <a:cs typeface="Calibri Light" charset="0"/>
            </a:endParaRPr>
          </a:p>
          <a:p>
            <a:pPr marR="0" lvl="0">
              <a:spcBef>
                <a:spcPts val="0"/>
              </a:spcBef>
              <a:spcAft>
                <a:spcPts val="0"/>
              </a:spcAft>
              <a:tabLst>
                <a:tab pos="-914400" algn="l"/>
                <a:tab pos="685800" algn="l"/>
              </a:tabLst>
            </a:pPr>
            <a:endParaRPr lang="en-US" dirty="0">
              <a:latin typeface="Calibri Light" charset="0"/>
              <a:ea typeface="Calibri Light" charset="0"/>
              <a:cs typeface="Calibri Light"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19187584"/>
              </p:ext>
            </p:extLst>
          </p:nvPr>
        </p:nvGraphicFramePr>
        <p:xfrm>
          <a:off x="609600" y="2895598"/>
          <a:ext cx="6931025" cy="1410496"/>
        </p:xfrm>
        <a:graphic>
          <a:graphicData uri="http://schemas.openxmlformats.org/drawingml/2006/table">
            <a:tbl>
              <a:tblPr firstRow="1" firstCol="1" bandRow="1">
                <a:tableStyleId>{5C22544A-7EE6-4342-B048-85BDC9FD1C3A}</a:tableStyleId>
              </a:tblPr>
              <a:tblGrid>
                <a:gridCol w="2309847"/>
                <a:gridCol w="2310589"/>
                <a:gridCol w="2310589"/>
              </a:tblGrid>
              <a:tr h="352624">
                <a:tc gridSpan="3">
                  <a:txBody>
                    <a:bodyPr/>
                    <a:lstStyle/>
                    <a:p>
                      <a:pPr marL="0" marR="0" algn="ctr">
                        <a:spcBef>
                          <a:spcPts val="0"/>
                        </a:spcBef>
                        <a:spcAft>
                          <a:spcPts val="0"/>
                        </a:spcAft>
                        <a:tabLst>
                          <a:tab pos="-914400" algn="l"/>
                        </a:tabLst>
                      </a:pPr>
                      <a:r>
                        <a:rPr lang="en-US" sz="1600" b="0" i="0">
                          <a:effectLst/>
                          <a:latin typeface="Calibri Light" charset="0"/>
                          <a:ea typeface="Calibri Light" charset="0"/>
                          <a:cs typeface="Calibri Light" charset="0"/>
                        </a:rPr>
                        <a:t>Upcoming meetings</a:t>
                      </a:r>
                    </a:p>
                  </a:txBody>
                  <a:tcPr marL="68580" marR="68580" marT="0" marB="0" anchor="ctr"/>
                </a:tc>
                <a:tc hMerge="1">
                  <a:txBody>
                    <a:bodyPr/>
                    <a:lstStyle/>
                    <a:p>
                      <a:endParaRPr lang="en-US"/>
                    </a:p>
                  </a:txBody>
                  <a:tcPr/>
                </a:tc>
                <a:tc hMerge="1">
                  <a:txBody>
                    <a:bodyPr/>
                    <a:lstStyle/>
                    <a:p>
                      <a:endParaRPr lang="en-US"/>
                    </a:p>
                  </a:txBody>
                  <a:tcPr/>
                </a:tc>
              </a:tr>
              <a:tr h="352624">
                <a:tc>
                  <a:txBody>
                    <a:bodyPr/>
                    <a:lstStyle/>
                    <a:p>
                      <a:pPr marL="0" marR="0">
                        <a:spcBef>
                          <a:spcPts val="0"/>
                        </a:spcBef>
                        <a:spcAft>
                          <a:spcPts val="0"/>
                        </a:spcAft>
                        <a:tabLst>
                          <a:tab pos="-914400" algn="l"/>
                        </a:tabLst>
                      </a:pPr>
                      <a:r>
                        <a:rPr lang="en-US" sz="1600" b="0" i="0">
                          <a:effectLst/>
                          <a:latin typeface="Calibri Light" charset="0"/>
                          <a:ea typeface="Calibri Light" charset="0"/>
                          <a:cs typeface="Calibri Light" charset="0"/>
                        </a:rPr>
                        <a:t>May 17, 2018</a:t>
                      </a:r>
                    </a:p>
                  </a:txBody>
                  <a:tcPr marL="68580" marR="68580" marT="0" marB="0"/>
                </a:tc>
                <a:tc>
                  <a:txBody>
                    <a:bodyPr/>
                    <a:lstStyle/>
                    <a:p>
                      <a:pPr marL="0" marR="0">
                        <a:spcBef>
                          <a:spcPts val="0"/>
                        </a:spcBef>
                        <a:spcAft>
                          <a:spcPts val="0"/>
                        </a:spcAft>
                        <a:tabLst>
                          <a:tab pos="-914400" algn="l"/>
                        </a:tabLst>
                      </a:pPr>
                      <a:r>
                        <a:rPr lang="en-US" sz="1600" b="0" i="0">
                          <a:effectLst/>
                          <a:latin typeface="Calibri Light" charset="0"/>
                          <a:ea typeface="Calibri Light" charset="0"/>
                          <a:cs typeface="Calibri Light" charset="0"/>
                        </a:rPr>
                        <a:t>10:00 am – noon</a:t>
                      </a:r>
                    </a:p>
                  </a:txBody>
                  <a:tcPr marL="68580" marR="68580" marT="0" marB="0"/>
                </a:tc>
                <a:tc>
                  <a:txBody>
                    <a:bodyPr/>
                    <a:lstStyle/>
                    <a:p>
                      <a:pPr marL="0" marR="0">
                        <a:spcBef>
                          <a:spcPts val="0"/>
                        </a:spcBef>
                        <a:spcAft>
                          <a:spcPts val="0"/>
                        </a:spcAft>
                        <a:tabLst>
                          <a:tab pos="-914400" algn="l"/>
                        </a:tabLst>
                      </a:pPr>
                      <a:r>
                        <a:rPr lang="en-US" sz="1600" b="0" i="0">
                          <a:effectLst/>
                          <a:latin typeface="Calibri Light" charset="0"/>
                          <a:ea typeface="Calibri Light" charset="0"/>
                          <a:cs typeface="Calibri Light" charset="0"/>
                        </a:rPr>
                        <a:t>KWO Conference Room</a:t>
                      </a:r>
                    </a:p>
                  </a:txBody>
                  <a:tcPr marL="68580" marR="68580" marT="0" marB="0"/>
                </a:tc>
              </a:tr>
              <a:tr h="352624">
                <a:tc>
                  <a:txBody>
                    <a:bodyPr/>
                    <a:lstStyle/>
                    <a:p>
                      <a:pPr marL="0" marR="0">
                        <a:spcBef>
                          <a:spcPts val="0"/>
                        </a:spcBef>
                        <a:spcAft>
                          <a:spcPts val="0"/>
                        </a:spcAft>
                        <a:tabLst>
                          <a:tab pos="-914400" algn="l"/>
                        </a:tabLst>
                      </a:pPr>
                      <a:r>
                        <a:rPr lang="en-US" sz="1600" b="0" i="0">
                          <a:effectLst/>
                          <a:latin typeface="Calibri Light" charset="0"/>
                          <a:ea typeface="Calibri Light" charset="0"/>
                          <a:cs typeface="Calibri Light" charset="0"/>
                        </a:rPr>
                        <a:t>August 16, 2018</a:t>
                      </a:r>
                    </a:p>
                  </a:txBody>
                  <a:tcPr marL="68580" marR="68580" marT="0" marB="0"/>
                </a:tc>
                <a:tc>
                  <a:txBody>
                    <a:bodyPr/>
                    <a:lstStyle/>
                    <a:p>
                      <a:pPr marL="0" marR="0">
                        <a:spcBef>
                          <a:spcPts val="0"/>
                        </a:spcBef>
                        <a:spcAft>
                          <a:spcPts val="0"/>
                        </a:spcAft>
                        <a:tabLst>
                          <a:tab pos="-914400" algn="l"/>
                        </a:tabLst>
                      </a:pPr>
                      <a:r>
                        <a:rPr lang="en-US" sz="1600" b="0" i="0">
                          <a:effectLst/>
                          <a:latin typeface="Calibri Light" charset="0"/>
                          <a:ea typeface="Calibri Light" charset="0"/>
                          <a:cs typeface="Calibri Light" charset="0"/>
                        </a:rPr>
                        <a:t>10:00 am – noon</a:t>
                      </a:r>
                    </a:p>
                  </a:txBody>
                  <a:tcPr marL="68580" marR="68580" marT="0" marB="0"/>
                </a:tc>
                <a:tc>
                  <a:txBody>
                    <a:bodyPr/>
                    <a:lstStyle/>
                    <a:p>
                      <a:pPr marL="0" marR="0">
                        <a:spcBef>
                          <a:spcPts val="0"/>
                        </a:spcBef>
                        <a:spcAft>
                          <a:spcPts val="0"/>
                        </a:spcAft>
                        <a:tabLst>
                          <a:tab pos="-914400" algn="l"/>
                        </a:tabLst>
                      </a:pPr>
                      <a:r>
                        <a:rPr lang="en-US" sz="1600" b="0" i="0">
                          <a:effectLst/>
                          <a:latin typeface="Calibri Light" charset="0"/>
                          <a:ea typeface="Calibri Light" charset="0"/>
                          <a:cs typeface="Calibri Light" charset="0"/>
                        </a:rPr>
                        <a:t>KWO Conference Room</a:t>
                      </a:r>
                    </a:p>
                  </a:txBody>
                  <a:tcPr marL="68580" marR="68580" marT="0" marB="0"/>
                </a:tc>
              </a:tr>
              <a:tr h="352624">
                <a:tc>
                  <a:txBody>
                    <a:bodyPr/>
                    <a:lstStyle/>
                    <a:p>
                      <a:pPr marL="0" marR="0">
                        <a:spcBef>
                          <a:spcPts val="0"/>
                        </a:spcBef>
                        <a:spcAft>
                          <a:spcPts val="0"/>
                        </a:spcAft>
                        <a:tabLst>
                          <a:tab pos="-914400" algn="l"/>
                        </a:tabLst>
                      </a:pPr>
                      <a:r>
                        <a:rPr lang="en-US" sz="1600" b="0" i="0">
                          <a:effectLst/>
                          <a:latin typeface="Calibri Light" charset="0"/>
                          <a:ea typeface="Calibri Light" charset="0"/>
                          <a:cs typeface="Calibri Light" charset="0"/>
                        </a:rPr>
                        <a:t>November 15, 2018</a:t>
                      </a:r>
                    </a:p>
                  </a:txBody>
                  <a:tcPr marL="68580" marR="68580" marT="0" marB="0"/>
                </a:tc>
                <a:tc>
                  <a:txBody>
                    <a:bodyPr/>
                    <a:lstStyle/>
                    <a:p>
                      <a:pPr marL="0" marR="0">
                        <a:spcBef>
                          <a:spcPts val="0"/>
                        </a:spcBef>
                        <a:spcAft>
                          <a:spcPts val="0"/>
                        </a:spcAft>
                        <a:tabLst>
                          <a:tab pos="-914400" algn="l"/>
                        </a:tabLst>
                      </a:pPr>
                      <a:r>
                        <a:rPr lang="en-US" sz="1600" b="0" i="0">
                          <a:effectLst/>
                          <a:latin typeface="Calibri Light" charset="0"/>
                          <a:ea typeface="Calibri Light" charset="0"/>
                          <a:cs typeface="Calibri Light" charset="0"/>
                        </a:rPr>
                        <a:t>10:00 am – noon</a:t>
                      </a:r>
                    </a:p>
                  </a:txBody>
                  <a:tcPr marL="68580" marR="68580" marT="0" marB="0"/>
                </a:tc>
                <a:tc>
                  <a:txBody>
                    <a:bodyPr/>
                    <a:lstStyle/>
                    <a:p>
                      <a:pPr marL="0" marR="0">
                        <a:spcBef>
                          <a:spcPts val="0"/>
                        </a:spcBef>
                        <a:spcAft>
                          <a:spcPts val="0"/>
                        </a:spcAft>
                        <a:tabLst>
                          <a:tab pos="-914400" algn="l"/>
                        </a:tabLst>
                      </a:pPr>
                      <a:r>
                        <a:rPr lang="en-US" sz="1600" b="0" i="0" dirty="0">
                          <a:effectLst/>
                          <a:latin typeface="Calibri Light" charset="0"/>
                          <a:ea typeface="Calibri Light" charset="0"/>
                          <a:cs typeface="Calibri Light" charset="0"/>
                        </a:rPr>
                        <a:t>KWO Conference Room</a:t>
                      </a:r>
                    </a:p>
                  </a:txBody>
                  <a:tcPr marL="68580" marR="68580" marT="0" marB="0"/>
                </a:tc>
              </a:tr>
            </a:tbl>
          </a:graphicData>
        </a:graphic>
      </p:graphicFrame>
    </p:spTree>
    <p:extLst>
      <p:ext uri="{BB962C8B-B14F-4D97-AF65-F5344CB8AC3E}">
        <p14:creationId xmlns:p14="http://schemas.microsoft.com/office/powerpoint/2010/main" val="664193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0"/>
            <a:ext cx="3234629"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Meeting agenda</a:t>
            </a:r>
            <a:endParaRPr lang="en-US" sz="3600" dirty="0">
              <a:solidFill>
                <a:srgbClr val="003366"/>
              </a:solidFill>
              <a:latin typeface="+mj-lt"/>
            </a:endParaRPr>
          </a:p>
        </p:txBody>
      </p:sp>
      <p:sp>
        <p:nvSpPr>
          <p:cNvPr id="11" name="Line 8"/>
          <p:cNvSpPr>
            <a:spLocks noChangeShapeType="1"/>
          </p:cNvSpPr>
          <p:nvPr/>
        </p:nvSpPr>
        <p:spPr bwMode="auto">
          <a:xfrm flipV="1">
            <a:off x="206220" y="6096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Rectangle 3"/>
          <p:cNvSpPr/>
          <p:nvPr/>
        </p:nvSpPr>
        <p:spPr>
          <a:xfrm>
            <a:off x="4038600" y="-36731"/>
            <a:ext cx="4572000" cy="646331"/>
          </a:xfrm>
          <a:prstGeom prst="rect">
            <a:avLst/>
          </a:prstGeom>
        </p:spPr>
        <p:txBody>
          <a:bodyPr>
            <a:spAutoFit/>
          </a:bodyPr>
          <a:lstStyle/>
          <a:p>
            <a:pPr algn="ctr"/>
            <a:r>
              <a:rPr lang="en-US" sz="1200" u="sng" dirty="0">
                <a:hlinkClick r:id="rId2"/>
              </a:rPr>
              <a:t>https://kansas.zoom.us/j/280140771</a:t>
            </a:r>
            <a:endParaRPr lang="en-US" sz="1200" dirty="0"/>
          </a:p>
          <a:p>
            <a:pPr algn="ctr"/>
            <a:r>
              <a:rPr lang="en-US" sz="1200" dirty="0">
                <a:solidFill>
                  <a:srgbClr val="FF0000"/>
                </a:solidFill>
              </a:rPr>
              <a:t>Conference Line:  646-558-8656</a:t>
            </a:r>
          </a:p>
          <a:p>
            <a:pPr algn="ctr"/>
            <a:r>
              <a:rPr lang="en-US" sz="1200" dirty="0">
                <a:solidFill>
                  <a:srgbClr val="FF0000"/>
                </a:solidFill>
              </a:rPr>
              <a:t>Participant Code:  280 140 771</a:t>
            </a:r>
          </a:p>
        </p:txBody>
      </p:sp>
      <p:pic>
        <p:nvPicPr>
          <p:cNvPr id="3" name="Picture 2"/>
          <p:cNvPicPr>
            <a:picLocks noChangeAspect="1"/>
          </p:cNvPicPr>
          <p:nvPr/>
        </p:nvPicPr>
        <p:blipFill>
          <a:blip r:embed="rId3"/>
          <a:stretch>
            <a:fillRect/>
          </a:stretch>
        </p:blipFill>
        <p:spPr>
          <a:xfrm>
            <a:off x="1615920" y="914400"/>
            <a:ext cx="5943600" cy="5764696"/>
          </a:xfrm>
          <a:prstGeom prst="rect">
            <a:avLst/>
          </a:prstGeom>
        </p:spPr>
      </p:pic>
    </p:spTree>
    <p:extLst>
      <p:ext uri="{BB962C8B-B14F-4D97-AF65-F5344CB8AC3E}">
        <p14:creationId xmlns:p14="http://schemas.microsoft.com/office/powerpoint/2010/main" val="3701359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115669"/>
            <a:ext cx="7024039"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Kansas Base Flood Elevation Mapper</a:t>
            </a:r>
            <a:endParaRPr lang="en-US" sz="3600" dirty="0">
              <a:solidFill>
                <a:srgbClr val="003366"/>
              </a:solidFill>
              <a:latin typeface="+mj-lt"/>
            </a:endParaRPr>
          </a:p>
        </p:txBody>
      </p:sp>
      <p:sp>
        <p:nvSpPr>
          <p:cNvPr id="9" name="Line 8"/>
          <p:cNvSpPr>
            <a:spLocks noChangeShapeType="1"/>
          </p:cNvSpPr>
          <p:nvPr/>
        </p:nvSpPr>
        <p:spPr bwMode="auto">
          <a:xfrm flipV="1">
            <a:off x="206220" y="7620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5" name="TextBox 4"/>
          <p:cNvSpPr txBox="1"/>
          <p:nvPr/>
        </p:nvSpPr>
        <p:spPr>
          <a:xfrm>
            <a:off x="381000" y="1066800"/>
            <a:ext cx="7086600" cy="369332"/>
          </a:xfrm>
          <a:prstGeom prst="rect">
            <a:avLst/>
          </a:prstGeom>
          <a:noFill/>
        </p:spPr>
        <p:txBody>
          <a:bodyPr wrap="square" rtlCol="0">
            <a:spAutoFit/>
          </a:bodyPr>
          <a:lstStyle/>
          <a:p>
            <a:pPr lvl="0"/>
            <a:r>
              <a:rPr lang="en-US" dirty="0" smtClean="0">
                <a:latin typeface="Calibri Light" charset="0"/>
                <a:ea typeface="Calibri Light" charset="0"/>
                <a:cs typeface="Calibri Light" charset="0"/>
              </a:rPr>
              <a:t>Tara </a:t>
            </a:r>
            <a:r>
              <a:rPr lang="en-US" dirty="0" err="1" smtClean="0">
                <a:latin typeface="Calibri Light" charset="0"/>
                <a:ea typeface="Calibri Light" charset="0"/>
                <a:cs typeface="Calibri Light" charset="0"/>
              </a:rPr>
              <a:t>Lanzrath</a:t>
            </a:r>
            <a:r>
              <a:rPr lang="en-US" dirty="0" smtClean="0">
                <a:latin typeface="Calibri Light" charset="0"/>
                <a:ea typeface="Calibri Light" charset="0"/>
                <a:cs typeface="Calibri Light" charset="0"/>
              </a:rPr>
              <a:t> </a:t>
            </a:r>
            <a:r>
              <a:rPr lang="mr-IN" dirty="0" smtClean="0">
                <a:latin typeface="Calibri Light" charset="0"/>
                <a:ea typeface="Calibri Light" charset="0"/>
                <a:cs typeface="Calibri Light" charset="0"/>
              </a:rPr>
              <a:t>–</a:t>
            </a:r>
            <a:r>
              <a:rPr lang="en-US" dirty="0" smtClean="0">
                <a:latin typeface="Calibri Light" charset="0"/>
                <a:ea typeface="Calibri Light" charset="0"/>
                <a:cs typeface="Calibri Light" charset="0"/>
              </a:rPr>
              <a:t> Kansas Department of Agriculture</a:t>
            </a:r>
            <a:endParaRPr lang="en-US" dirty="0">
              <a:latin typeface="Calibri Light" charset="0"/>
              <a:ea typeface="Calibri Light" charset="0"/>
              <a:cs typeface="Calibri Light" charset="0"/>
            </a:endParaRPr>
          </a:p>
        </p:txBody>
      </p:sp>
    </p:spTree>
    <p:extLst>
      <p:ext uri="{BB962C8B-B14F-4D97-AF65-F5344CB8AC3E}">
        <p14:creationId xmlns:p14="http://schemas.microsoft.com/office/powerpoint/2010/main" val="1480312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0"/>
            <a:ext cx="6423618"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Statewide LiDAR Program Update</a:t>
            </a:r>
            <a:endParaRPr lang="en-US" dirty="0">
              <a:solidFill>
                <a:srgbClr val="FF0000"/>
              </a:solidFill>
              <a:latin typeface="+mj-lt"/>
            </a:endParaRPr>
          </a:p>
        </p:txBody>
      </p:sp>
      <p:sp>
        <p:nvSpPr>
          <p:cNvPr id="9" name="Line 8"/>
          <p:cNvSpPr>
            <a:spLocks noChangeShapeType="1"/>
          </p:cNvSpPr>
          <p:nvPr/>
        </p:nvSpPr>
        <p:spPr bwMode="auto">
          <a:xfrm flipV="1">
            <a:off x="206220" y="646331"/>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TextBox 3"/>
          <p:cNvSpPr txBox="1"/>
          <p:nvPr/>
        </p:nvSpPr>
        <p:spPr>
          <a:xfrm>
            <a:off x="381000" y="804446"/>
            <a:ext cx="8077200" cy="369332"/>
          </a:xfrm>
          <a:prstGeom prst="rect">
            <a:avLst/>
          </a:prstGeom>
          <a:noFill/>
        </p:spPr>
        <p:txBody>
          <a:bodyPr wrap="square" rtlCol="0">
            <a:spAutoFit/>
          </a:bodyPr>
          <a:lstStyle/>
          <a:p>
            <a:pPr marL="285750" lvl="0" indent="-285750">
              <a:buFont typeface="Arial" charset="0"/>
              <a:buChar char="•"/>
            </a:pPr>
            <a:r>
              <a:rPr lang="en-US" dirty="0" smtClean="0">
                <a:latin typeface="Calibri Light" charset="0"/>
                <a:ea typeface="Calibri Light" charset="0"/>
                <a:cs typeface="Calibri Light" charset="0"/>
              </a:rPr>
              <a:t>Tom Morey</a:t>
            </a:r>
            <a:endParaRPr lang="en-US" dirty="0">
              <a:latin typeface="Calibri Light" charset="0"/>
              <a:ea typeface="Calibri Light" charset="0"/>
              <a:cs typeface="Calibri Light" charset="0"/>
            </a:endParaRPr>
          </a:p>
        </p:txBody>
      </p:sp>
    </p:spTree>
    <p:extLst>
      <p:ext uri="{BB962C8B-B14F-4D97-AF65-F5344CB8AC3E}">
        <p14:creationId xmlns:p14="http://schemas.microsoft.com/office/powerpoint/2010/main" val="2013480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115669"/>
            <a:ext cx="5460597"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Kansas Next Generation 911</a:t>
            </a:r>
            <a:endParaRPr lang="en-US" sz="3600" dirty="0">
              <a:solidFill>
                <a:srgbClr val="003366"/>
              </a:solidFill>
              <a:latin typeface="+mj-lt"/>
            </a:endParaRPr>
          </a:p>
        </p:txBody>
      </p:sp>
      <p:sp>
        <p:nvSpPr>
          <p:cNvPr id="9" name="Line 8"/>
          <p:cNvSpPr>
            <a:spLocks noChangeShapeType="1"/>
          </p:cNvSpPr>
          <p:nvPr/>
        </p:nvSpPr>
        <p:spPr bwMode="auto">
          <a:xfrm flipV="1">
            <a:off x="206220" y="7620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5" name="TextBox 4"/>
          <p:cNvSpPr txBox="1"/>
          <p:nvPr/>
        </p:nvSpPr>
        <p:spPr>
          <a:xfrm>
            <a:off x="381000" y="1066800"/>
            <a:ext cx="7086600" cy="369332"/>
          </a:xfrm>
          <a:prstGeom prst="rect">
            <a:avLst/>
          </a:prstGeom>
          <a:noFill/>
        </p:spPr>
        <p:txBody>
          <a:bodyPr wrap="square" rtlCol="0">
            <a:spAutoFit/>
          </a:bodyPr>
          <a:lstStyle/>
          <a:p>
            <a:pPr lvl="0"/>
            <a:r>
              <a:rPr lang="en-US" dirty="0" smtClean="0">
                <a:latin typeface="Calibri Light" charset="0"/>
                <a:ea typeface="Calibri Light" charset="0"/>
                <a:cs typeface="Calibri Light" charset="0"/>
              </a:rPr>
              <a:t>Eileen Battles &amp; Ken Nelson</a:t>
            </a:r>
            <a:endParaRPr lang="en-US" dirty="0">
              <a:latin typeface="Calibri Light" charset="0"/>
              <a:ea typeface="Calibri Light" charset="0"/>
              <a:cs typeface="Calibri Light" charset="0"/>
            </a:endParaRPr>
          </a:p>
        </p:txBody>
      </p:sp>
    </p:spTree>
    <p:extLst>
      <p:ext uri="{BB962C8B-B14F-4D97-AF65-F5344CB8AC3E}">
        <p14:creationId xmlns:p14="http://schemas.microsoft.com/office/powerpoint/2010/main" val="3925959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0"/>
            <a:ext cx="418076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Next Generation 911</a:t>
            </a:r>
            <a:endParaRPr lang="en-US" sz="3600" dirty="0">
              <a:solidFill>
                <a:srgbClr val="003366"/>
              </a:solidFill>
              <a:latin typeface="+mj-lt"/>
            </a:endParaRPr>
          </a:p>
        </p:txBody>
      </p:sp>
      <p:sp>
        <p:nvSpPr>
          <p:cNvPr id="9" name="Line 8"/>
          <p:cNvSpPr>
            <a:spLocks noChangeShapeType="1"/>
          </p:cNvSpPr>
          <p:nvPr/>
        </p:nvSpPr>
        <p:spPr bwMode="auto">
          <a:xfrm flipV="1">
            <a:off x="206220" y="609600"/>
            <a:ext cx="8763000" cy="0"/>
          </a:xfrm>
          <a:prstGeom prst="line">
            <a:avLst/>
          </a:prstGeom>
          <a:noFill/>
          <a:ln w="57150" cap="rnd" cmpd="sng">
            <a:solidFill>
              <a:srgbClr val="37609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20" y="2815936"/>
            <a:ext cx="4343400" cy="33562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164" y="2815762"/>
            <a:ext cx="4343400" cy="3356438"/>
          </a:xfrm>
          <a:prstGeom prst="rect">
            <a:avLst/>
          </a:prstGeom>
        </p:spPr>
      </p:pic>
      <p:sp>
        <p:nvSpPr>
          <p:cNvPr id="2" name="TextBox 1"/>
          <p:cNvSpPr txBox="1"/>
          <p:nvPr/>
        </p:nvSpPr>
        <p:spPr>
          <a:xfrm>
            <a:off x="304800" y="753659"/>
            <a:ext cx="5857822" cy="1323439"/>
          </a:xfrm>
          <a:prstGeom prst="rect">
            <a:avLst/>
          </a:prstGeom>
          <a:noFill/>
        </p:spPr>
        <p:txBody>
          <a:bodyPr wrap="none" rtlCol="0">
            <a:spAutoFit/>
          </a:bodyPr>
          <a:lstStyle/>
          <a:p>
            <a:r>
              <a:rPr lang="en-US" sz="1600" u="sng" dirty="0" smtClean="0">
                <a:latin typeface="Calibri Light" charset="0"/>
                <a:ea typeface="Calibri Light" charset="0"/>
                <a:cs typeface="Calibri Light" charset="0"/>
              </a:rPr>
              <a:t>CY2017 Q4 GIS Data Submissions:</a:t>
            </a:r>
          </a:p>
          <a:p>
            <a:pPr marL="285750" lvl="0" indent="-285750">
              <a:buFont typeface="Arial" charset="0"/>
              <a:buChar char="•"/>
            </a:pPr>
            <a:r>
              <a:rPr lang="en-US" sz="1600" dirty="0" smtClean="0">
                <a:latin typeface="Calibri Light" charset="0"/>
                <a:ea typeface="Calibri Light" charset="0"/>
                <a:cs typeface="Calibri Light" charset="0"/>
              </a:rPr>
              <a:t>96 </a:t>
            </a:r>
            <a:r>
              <a:rPr lang="en-US" sz="1600" dirty="0">
                <a:latin typeface="Calibri Light" charset="0"/>
                <a:ea typeface="Calibri Light" charset="0"/>
                <a:cs typeface="Calibri Light" charset="0"/>
              </a:rPr>
              <a:t>jurisdictions submitted updates that passed QA</a:t>
            </a:r>
          </a:p>
          <a:p>
            <a:pPr marL="285750" lvl="0" indent="-285750">
              <a:buFont typeface="Arial" charset="0"/>
              <a:buChar char="•"/>
            </a:pPr>
            <a:r>
              <a:rPr lang="en-US" sz="1600" dirty="0" smtClean="0">
                <a:latin typeface="Calibri Light" charset="0"/>
                <a:ea typeface="Calibri Light" charset="0"/>
                <a:cs typeface="Calibri Light" charset="0"/>
              </a:rPr>
              <a:t>7 </a:t>
            </a:r>
            <a:r>
              <a:rPr lang="en-US" sz="1600" dirty="0">
                <a:latin typeface="Calibri Light" charset="0"/>
                <a:ea typeface="Calibri Light" charset="0"/>
                <a:cs typeface="Calibri Light" charset="0"/>
              </a:rPr>
              <a:t>jurisdictions verified no changes within the calendar quarter</a:t>
            </a:r>
          </a:p>
          <a:p>
            <a:pPr marL="285750" lvl="0" indent="-285750">
              <a:buFont typeface="Arial" charset="0"/>
              <a:buChar char="•"/>
            </a:pPr>
            <a:r>
              <a:rPr lang="en-US" sz="1600" dirty="0">
                <a:latin typeface="Calibri Light" charset="0"/>
                <a:ea typeface="Calibri Light" charset="0"/>
                <a:cs typeface="Calibri Light" charset="0"/>
              </a:rPr>
              <a:t>2 jurisdictions </a:t>
            </a:r>
            <a:r>
              <a:rPr lang="en-US" sz="1600" dirty="0" smtClean="0">
                <a:latin typeface="Calibri Light" charset="0"/>
                <a:ea typeface="Calibri Light" charset="0"/>
                <a:cs typeface="Calibri Light" charset="0"/>
              </a:rPr>
              <a:t>are pending</a:t>
            </a:r>
            <a:endParaRPr lang="en-US" sz="1600" dirty="0">
              <a:latin typeface="Calibri Light" charset="0"/>
              <a:ea typeface="Calibri Light" charset="0"/>
              <a:cs typeface="Calibri Light" charset="0"/>
            </a:endParaRPr>
          </a:p>
          <a:p>
            <a:pPr marL="285750" lvl="0" indent="-285750">
              <a:buFont typeface="Arial" charset="0"/>
              <a:buChar char="•"/>
            </a:pPr>
            <a:r>
              <a:rPr lang="en-US" sz="1600" dirty="0">
                <a:latin typeface="Calibri Light" charset="0"/>
                <a:ea typeface="Calibri Light" charset="0"/>
                <a:cs typeface="Calibri Light" charset="0"/>
              </a:rPr>
              <a:t>100% compliance with Kansas NG911 GIS Data Governance </a:t>
            </a:r>
            <a:r>
              <a:rPr lang="en-US" sz="1600" dirty="0" smtClean="0">
                <a:latin typeface="Calibri Light" charset="0"/>
                <a:ea typeface="Calibri Light" charset="0"/>
                <a:cs typeface="Calibri Light" charset="0"/>
              </a:rPr>
              <a:t>Policy</a:t>
            </a:r>
            <a:endParaRPr lang="en-US" sz="1600" dirty="0">
              <a:latin typeface="Calibri Light" charset="0"/>
              <a:ea typeface="Calibri Light" charset="0"/>
              <a:cs typeface="Calibri Light" charset="0"/>
            </a:endParaRPr>
          </a:p>
        </p:txBody>
      </p:sp>
    </p:spTree>
    <p:extLst>
      <p:ext uri="{BB962C8B-B14F-4D97-AF65-F5344CB8AC3E}">
        <p14:creationId xmlns:p14="http://schemas.microsoft.com/office/powerpoint/2010/main" val="1334445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0"/>
            <a:ext cx="407656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Next Generation 911</a:t>
            </a:r>
            <a:endParaRPr lang="en-US" sz="3600" dirty="0">
              <a:solidFill>
                <a:srgbClr val="003366"/>
              </a:solidFill>
              <a:latin typeface="+mj-lt"/>
            </a:endParaRPr>
          </a:p>
        </p:txBody>
      </p:sp>
      <p:sp>
        <p:nvSpPr>
          <p:cNvPr id="9" name="Line 8"/>
          <p:cNvSpPr>
            <a:spLocks noChangeShapeType="1"/>
          </p:cNvSpPr>
          <p:nvPr/>
        </p:nvSpPr>
        <p:spPr bwMode="auto">
          <a:xfrm flipV="1">
            <a:off x="206220" y="609600"/>
            <a:ext cx="8763000" cy="0"/>
          </a:xfrm>
          <a:prstGeom prst="line">
            <a:avLst/>
          </a:prstGeom>
          <a:noFill/>
          <a:ln w="57150" cap="rnd" cmpd="sng">
            <a:solidFill>
              <a:srgbClr val="37609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TextBox 3"/>
          <p:cNvSpPr txBox="1"/>
          <p:nvPr/>
        </p:nvSpPr>
        <p:spPr>
          <a:xfrm>
            <a:off x="244185" y="697468"/>
            <a:ext cx="8077200" cy="369332"/>
          </a:xfrm>
          <a:prstGeom prst="rect">
            <a:avLst/>
          </a:prstGeom>
          <a:noFill/>
        </p:spPr>
        <p:txBody>
          <a:bodyPr wrap="square" rtlCol="0">
            <a:spAutoFit/>
          </a:bodyPr>
          <a:lstStyle/>
          <a:p>
            <a:pPr lvl="0"/>
            <a:r>
              <a:rPr lang="en-US" dirty="0" smtClean="0">
                <a:latin typeface="Calibri Light" charset="0"/>
                <a:ea typeface="Calibri Light" charset="0"/>
                <a:cs typeface="Calibri Light" charset="0"/>
              </a:rPr>
              <a:t>Hosted System Deployment </a:t>
            </a:r>
            <a:r>
              <a:rPr lang="mr-IN" dirty="0" smtClean="0">
                <a:latin typeface="Calibri Light" charset="0"/>
                <a:ea typeface="Calibri Light" charset="0"/>
                <a:cs typeface="Calibri Light" charset="0"/>
              </a:rPr>
              <a:t>–</a:t>
            </a:r>
            <a:r>
              <a:rPr lang="en-US" dirty="0" smtClean="0">
                <a:latin typeface="Calibri Light" charset="0"/>
                <a:ea typeface="Calibri Light" charset="0"/>
                <a:cs typeface="Calibri Light" charset="0"/>
              </a:rPr>
              <a:t> 78 PSAPs now live on the system</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679" b="5678"/>
          <a:stretch/>
        </p:blipFill>
        <p:spPr bwMode="auto">
          <a:xfrm>
            <a:off x="701520" y="1295400"/>
            <a:ext cx="7772400" cy="50836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3305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0"/>
            <a:ext cx="451059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Geospatial Call Routing</a:t>
            </a:r>
            <a:endParaRPr lang="en-US" sz="3600" dirty="0">
              <a:solidFill>
                <a:srgbClr val="003366"/>
              </a:solidFill>
              <a:latin typeface="+mj-lt"/>
            </a:endParaRPr>
          </a:p>
        </p:txBody>
      </p:sp>
      <p:sp>
        <p:nvSpPr>
          <p:cNvPr id="9" name="Line 8"/>
          <p:cNvSpPr>
            <a:spLocks noChangeShapeType="1"/>
          </p:cNvSpPr>
          <p:nvPr/>
        </p:nvSpPr>
        <p:spPr bwMode="auto">
          <a:xfrm flipV="1">
            <a:off x="206220" y="609600"/>
            <a:ext cx="8763000" cy="0"/>
          </a:xfrm>
          <a:prstGeom prst="line">
            <a:avLst/>
          </a:prstGeom>
          <a:noFill/>
          <a:ln w="57150" cap="rnd" cmpd="sng">
            <a:solidFill>
              <a:srgbClr val="37609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TextBox 3"/>
          <p:cNvSpPr txBox="1"/>
          <p:nvPr/>
        </p:nvSpPr>
        <p:spPr>
          <a:xfrm>
            <a:off x="152400" y="762000"/>
            <a:ext cx="8725035" cy="3046988"/>
          </a:xfrm>
          <a:prstGeom prst="rect">
            <a:avLst/>
          </a:prstGeom>
          <a:noFill/>
        </p:spPr>
        <p:txBody>
          <a:bodyPr wrap="square" rtlCol="0">
            <a:spAutoFit/>
          </a:bodyPr>
          <a:lstStyle/>
          <a:p>
            <a:pPr lvl="0"/>
            <a:endParaRPr lang="en-US" sz="1600" dirty="0">
              <a:latin typeface="Calibri Light" charset="0"/>
              <a:ea typeface="Calibri Light" charset="0"/>
              <a:cs typeface="Calibri Light" charset="0"/>
            </a:endParaRPr>
          </a:p>
          <a:p>
            <a:pPr marL="285750" lvl="0" indent="-285750">
              <a:buFont typeface="Arial" charset="0"/>
              <a:buChar char="•"/>
            </a:pPr>
            <a:r>
              <a:rPr lang="en-US" sz="1600" dirty="0" smtClean="0">
                <a:latin typeface="Calibri Light" charset="0"/>
                <a:ea typeface="Calibri Light" charset="0"/>
                <a:cs typeface="Calibri Light" charset="0"/>
              </a:rPr>
              <a:t>Geospatial Call Routing </a:t>
            </a:r>
            <a:r>
              <a:rPr lang="mr-IN" sz="1600" dirty="0" smtClean="0">
                <a:latin typeface="Calibri Light" charset="0"/>
                <a:ea typeface="Calibri Light" charset="0"/>
                <a:cs typeface="Calibri Light" charset="0"/>
              </a:rPr>
              <a:t>–</a:t>
            </a:r>
            <a:r>
              <a:rPr lang="en-US" sz="1600" dirty="0" smtClean="0">
                <a:latin typeface="Calibri Light" charset="0"/>
                <a:ea typeface="Calibri Light" charset="0"/>
                <a:cs typeface="Calibri Light" charset="0"/>
              </a:rPr>
              <a:t> the processes by which 911 calls are routed to the appropriate PSAP by referencing spatial data rather than tabular Master Street Address Guides (MSAG)</a:t>
            </a:r>
          </a:p>
          <a:p>
            <a:pPr marL="285750" lvl="0" indent="-285750">
              <a:buFont typeface="Arial" charset="0"/>
              <a:buChar char="•"/>
            </a:pPr>
            <a:endParaRPr lang="en-US" sz="1600" dirty="0" smtClean="0">
              <a:latin typeface="Calibri Light" charset="0"/>
              <a:ea typeface="Calibri Light" charset="0"/>
              <a:cs typeface="Calibri Light" charset="0"/>
            </a:endParaRPr>
          </a:p>
          <a:p>
            <a:pPr marL="285750" lvl="0" indent="-285750">
              <a:buFont typeface="Arial" charset="0"/>
              <a:buChar char="•"/>
            </a:pPr>
            <a:r>
              <a:rPr lang="en-US" sz="1600" dirty="0" smtClean="0">
                <a:latin typeface="Calibri Light" charset="0"/>
                <a:ea typeface="Calibri Light" charset="0"/>
                <a:cs typeface="Calibri Light" charset="0"/>
              </a:rPr>
              <a:t>Alignment </a:t>
            </a:r>
            <a:r>
              <a:rPr lang="en-US" sz="1600" dirty="0">
                <a:latin typeface="Calibri Light" charset="0"/>
                <a:ea typeface="Calibri Light" charset="0"/>
                <a:cs typeface="Calibri Light" charset="0"/>
              </a:rPr>
              <a:t>between the GIS data and the telco land line </a:t>
            </a:r>
            <a:r>
              <a:rPr lang="en-US" sz="1600" dirty="0" smtClean="0">
                <a:latin typeface="Calibri Light" charset="0"/>
                <a:ea typeface="Calibri Light" charset="0"/>
                <a:cs typeface="Calibri Light" charset="0"/>
              </a:rPr>
              <a:t>records</a:t>
            </a:r>
          </a:p>
          <a:p>
            <a:pPr marL="285750" lvl="0" indent="-285750">
              <a:buFont typeface="Arial" charset="0"/>
              <a:buChar char="•"/>
            </a:pPr>
            <a:endParaRPr lang="en-US" sz="1600" dirty="0" smtClean="0">
              <a:latin typeface="Calibri Light" charset="0"/>
              <a:ea typeface="Calibri Light" charset="0"/>
              <a:cs typeface="Calibri Light" charset="0"/>
            </a:endParaRPr>
          </a:p>
          <a:p>
            <a:pPr marL="285750" lvl="0" indent="-285750">
              <a:buFont typeface="Arial" charset="0"/>
              <a:buChar char="•"/>
            </a:pPr>
            <a:r>
              <a:rPr lang="en-US" sz="1600" dirty="0" smtClean="0">
                <a:latin typeface="Calibri Light" charset="0"/>
                <a:ea typeface="Calibri Light" charset="0"/>
                <a:cs typeface="Calibri Light" charset="0"/>
              </a:rPr>
              <a:t>Over 60 </a:t>
            </a:r>
            <a:r>
              <a:rPr lang="en-US" sz="1600" dirty="0">
                <a:latin typeface="Calibri Light" charset="0"/>
                <a:ea typeface="Calibri Light" charset="0"/>
                <a:cs typeface="Calibri Light" charset="0"/>
              </a:rPr>
              <a:t>counties are </a:t>
            </a:r>
            <a:r>
              <a:rPr lang="en-US" sz="1600" dirty="0" smtClean="0">
                <a:latin typeface="Calibri Light" charset="0"/>
                <a:ea typeface="Calibri Light" charset="0"/>
                <a:cs typeface="Calibri Light" charset="0"/>
              </a:rPr>
              <a:t>in alignment and ready </a:t>
            </a:r>
            <a:r>
              <a:rPr lang="en-US" sz="1600" dirty="0">
                <a:latin typeface="Calibri Light" charset="0"/>
                <a:ea typeface="Calibri Light" charset="0"/>
                <a:cs typeface="Calibri Light" charset="0"/>
              </a:rPr>
              <a:t>for the </a:t>
            </a:r>
            <a:r>
              <a:rPr lang="en-US" sz="1600" dirty="0" smtClean="0">
                <a:latin typeface="Calibri Light" charset="0"/>
                <a:ea typeface="Calibri Light" charset="0"/>
                <a:cs typeface="Calibri Light" charset="0"/>
              </a:rPr>
              <a:t>transition</a:t>
            </a:r>
          </a:p>
          <a:p>
            <a:pPr marL="285750" lvl="0" indent="-285750">
              <a:buFont typeface="Arial" charset="0"/>
              <a:buChar char="•"/>
            </a:pPr>
            <a:endParaRPr lang="en-US" sz="1600" dirty="0">
              <a:latin typeface="Calibri Light" charset="0"/>
              <a:ea typeface="Calibri Light" charset="0"/>
              <a:cs typeface="Calibri Light" charset="0"/>
            </a:endParaRPr>
          </a:p>
          <a:p>
            <a:pPr marL="285750" lvl="0" indent="-285750">
              <a:buFont typeface="Arial" charset="0"/>
              <a:buChar char="•"/>
            </a:pPr>
            <a:r>
              <a:rPr lang="en-US" sz="1600" dirty="0" smtClean="0">
                <a:latin typeface="Calibri Light" charset="0"/>
                <a:ea typeface="Calibri Light" charset="0"/>
                <a:cs typeface="Calibri Light" charset="0"/>
              </a:rPr>
              <a:t>Awaiting access to West Safety System’s EGDMS portal.  Kansas will be a beta test user of this system.</a:t>
            </a:r>
          </a:p>
          <a:p>
            <a:pPr marL="285750" lvl="0" indent="-285750">
              <a:buFont typeface="Arial" charset="0"/>
              <a:buChar char="•"/>
            </a:pPr>
            <a:endParaRPr lang="en-US" sz="1600" dirty="0">
              <a:latin typeface="Calibri Light" charset="0"/>
              <a:ea typeface="Calibri Light" charset="0"/>
              <a:cs typeface="Calibri Light" charset="0"/>
            </a:endParaRPr>
          </a:p>
          <a:p>
            <a:pPr marL="285750" indent="-285750">
              <a:buFont typeface="Arial" charset="0"/>
              <a:buChar char="•"/>
            </a:pPr>
            <a:r>
              <a:rPr lang="en-US" sz="1600" dirty="0">
                <a:latin typeface="Calibri Light" charset="0"/>
                <a:ea typeface="Calibri Light" charset="0"/>
                <a:cs typeface="Calibri Light" charset="0"/>
              </a:rPr>
              <a:t>Transition to </a:t>
            </a:r>
            <a:r>
              <a:rPr lang="en-US" sz="1600" dirty="0" err="1" smtClean="0">
                <a:latin typeface="Calibri Light" charset="0"/>
                <a:ea typeface="Calibri Light" charset="0"/>
                <a:cs typeface="Calibri Light" charset="0"/>
              </a:rPr>
              <a:t>geoMSAGs</a:t>
            </a:r>
            <a:r>
              <a:rPr lang="en-US" sz="1600" dirty="0" smtClean="0">
                <a:latin typeface="Calibri Light" charset="0"/>
                <a:ea typeface="Calibri Light" charset="0"/>
                <a:cs typeface="Calibri Light" charset="0"/>
              </a:rPr>
              <a:t> will begin after system testing and verification of system processes.</a:t>
            </a:r>
            <a:endParaRPr lang="en-US" sz="1600" dirty="0">
              <a:latin typeface="Calibri Light" charset="0"/>
              <a:ea typeface="Calibri Light" charset="0"/>
              <a:cs typeface="Calibri Light" charset="0"/>
            </a:endParaRPr>
          </a:p>
          <a:p>
            <a:pPr marL="285750" lvl="0" indent="-285750">
              <a:buFont typeface="Arial" charset="0"/>
              <a:buChar char="•"/>
            </a:pPr>
            <a:endParaRPr lang="en-US" sz="1600" dirty="0">
              <a:latin typeface="Calibri Light" charset="0"/>
              <a:ea typeface="Calibri Light" charset="0"/>
              <a:cs typeface="Calibri Light" charset="0"/>
            </a:endParaRPr>
          </a:p>
        </p:txBody>
      </p:sp>
    </p:spTree>
    <p:extLst>
      <p:ext uri="{BB962C8B-B14F-4D97-AF65-F5344CB8AC3E}">
        <p14:creationId xmlns:p14="http://schemas.microsoft.com/office/powerpoint/2010/main" val="1402319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0"/>
            <a:ext cx="547028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911 Act </a:t>
            </a:r>
            <a:r>
              <a:rPr lang="mr-IN" sz="3600" dirty="0" smtClean="0">
                <a:solidFill>
                  <a:srgbClr val="003366"/>
                </a:solidFill>
                <a:latin typeface="+mj-lt"/>
              </a:rPr>
              <a:t>–</a:t>
            </a:r>
            <a:r>
              <a:rPr lang="en-US" sz="3600" dirty="0" smtClean="0">
                <a:solidFill>
                  <a:srgbClr val="003366"/>
                </a:solidFill>
                <a:latin typeface="+mj-lt"/>
              </a:rPr>
              <a:t> Legislative Update</a:t>
            </a:r>
            <a:endParaRPr lang="en-US" sz="3600" dirty="0">
              <a:solidFill>
                <a:srgbClr val="003366"/>
              </a:solidFill>
              <a:latin typeface="+mj-lt"/>
            </a:endParaRPr>
          </a:p>
        </p:txBody>
      </p:sp>
      <p:sp>
        <p:nvSpPr>
          <p:cNvPr id="9" name="Line 8"/>
          <p:cNvSpPr>
            <a:spLocks noChangeShapeType="1"/>
          </p:cNvSpPr>
          <p:nvPr/>
        </p:nvSpPr>
        <p:spPr bwMode="auto">
          <a:xfrm flipV="1">
            <a:off x="206220" y="6096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TextBox 3"/>
          <p:cNvSpPr txBox="1"/>
          <p:nvPr/>
        </p:nvSpPr>
        <p:spPr>
          <a:xfrm>
            <a:off x="152400" y="762000"/>
            <a:ext cx="8725035" cy="6001643"/>
          </a:xfrm>
          <a:prstGeom prst="rect">
            <a:avLst/>
          </a:prstGeom>
          <a:noFill/>
        </p:spPr>
        <p:txBody>
          <a:bodyPr wrap="square" rtlCol="0">
            <a:spAutoFit/>
          </a:bodyPr>
          <a:lstStyle/>
          <a:p>
            <a:pPr marL="285750" lvl="0" indent="-285750">
              <a:buFont typeface="Arial" charset="0"/>
              <a:buChar char="•"/>
            </a:pPr>
            <a:r>
              <a:rPr lang="en-US" sz="1600" dirty="0" smtClean="0">
                <a:latin typeface="Calibri Light" charset="0"/>
                <a:ea typeface="Calibri Light" charset="0"/>
                <a:cs typeface="Calibri Light" charset="0"/>
              </a:rPr>
              <a:t>Senate Bill 420, introduced February 12, 2018, referred to Committee on Utilities</a:t>
            </a:r>
          </a:p>
          <a:p>
            <a:pPr marL="285750" lvl="0" indent="-285750">
              <a:buFont typeface="Arial" charset="0"/>
              <a:buChar char="•"/>
            </a:pPr>
            <a:r>
              <a:rPr lang="en-US" sz="1600" dirty="0" smtClean="0">
                <a:latin typeface="Calibri Light" charset="0"/>
                <a:ea typeface="Calibri Light" charset="0"/>
                <a:cs typeface="Calibri Light" charset="0"/>
                <a:hlinkClick r:id="rId2"/>
              </a:rPr>
              <a:t>http</a:t>
            </a:r>
            <a:r>
              <a:rPr lang="en-US" sz="1600" dirty="0">
                <a:latin typeface="Calibri Light" charset="0"/>
                <a:ea typeface="Calibri Light" charset="0"/>
                <a:cs typeface="Calibri Light" charset="0"/>
                <a:hlinkClick r:id="rId2"/>
              </a:rPr>
              <a:t>://kslegislature.org/li/b2017_18/measures/sb420</a:t>
            </a:r>
            <a:r>
              <a:rPr lang="en-US" sz="1600" dirty="0" smtClean="0">
                <a:latin typeface="Calibri Light" charset="0"/>
                <a:ea typeface="Calibri Light" charset="0"/>
                <a:cs typeface="Calibri Light" charset="0"/>
                <a:hlinkClick r:id="rId2"/>
              </a:rPr>
              <a:t>/</a:t>
            </a:r>
            <a:endParaRPr lang="en-US" sz="1600" dirty="0" smtClean="0">
              <a:latin typeface="Calibri Light" charset="0"/>
              <a:ea typeface="Calibri Light" charset="0"/>
              <a:cs typeface="Calibri Light" charset="0"/>
            </a:endParaRPr>
          </a:p>
          <a:p>
            <a:pPr marL="285750" lvl="0" indent="-285750">
              <a:buFont typeface="Arial" charset="0"/>
              <a:buChar char="•"/>
            </a:pPr>
            <a:endParaRPr lang="en-US" sz="1600" dirty="0">
              <a:latin typeface="Calibri Light" charset="0"/>
              <a:ea typeface="Calibri Light" charset="0"/>
              <a:cs typeface="Calibri Light" charset="0"/>
            </a:endParaRPr>
          </a:p>
          <a:p>
            <a:pPr marL="342900" indent="-342900">
              <a:buFont typeface="+mj-lt"/>
              <a:buAutoNum type="arabicPeriod"/>
            </a:pPr>
            <a:r>
              <a:rPr lang="en-US" sz="1400" dirty="0" smtClean="0">
                <a:latin typeface="Calibri Light" charset="0"/>
                <a:ea typeface="Calibri Light" charset="0"/>
                <a:cs typeface="Calibri Light" charset="0"/>
              </a:rPr>
              <a:t>The </a:t>
            </a:r>
            <a:r>
              <a:rPr lang="en-US" sz="1400" dirty="0">
                <a:latin typeface="Calibri Light" charset="0"/>
                <a:ea typeface="Calibri Light" charset="0"/>
                <a:cs typeface="Calibri Light" charset="0"/>
              </a:rPr>
              <a:t>Council will develop a Management Reserve, which is a fund to cover the costs of new 911 functionality.  Just like Text-to-911, the new features that will eventually come with NG911 like pictures and video, will have an implementation cost.  This fund would assure that the Council will have enough money to cover those costs as the technology comes available.</a:t>
            </a:r>
          </a:p>
          <a:p>
            <a:pPr marL="342900" indent="-342900">
              <a:buFont typeface="+mj-lt"/>
              <a:buAutoNum type="arabicPeriod"/>
            </a:pPr>
            <a:r>
              <a:rPr lang="en-US" sz="1400" dirty="0" smtClean="0">
                <a:latin typeface="Calibri Light" charset="0"/>
                <a:ea typeface="Calibri Light" charset="0"/>
                <a:cs typeface="Calibri Light" charset="0"/>
              </a:rPr>
              <a:t>Raise </a:t>
            </a:r>
            <a:r>
              <a:rPr lang="en-US" sz="1400" dirty="0">
                <a:latin typeface="Calibri Light" charset="0"/>
                <a:ea typeface="Calibri Light" charset="0"/>
                <a:cs typeface="Calibri Light" charset="0"/>
              </a:rPr>
              <a:t>the 911 fee to 90 cents, 10 cents of which will be used to fund the Management Reserve until it reaches adequate levels.  Any excess funds generated by that 10 cents will be returned to PSAPs in the form of competitive grants.</a:t>
            </a:r>
          </a:p>
          <a:p>
            <a:pPr marL="342900" indent="-342900">
              <a:buFont typeface="+mj-lt"/>
              <a:buAutoNum type="arabicPeriod"/>
            </a:pPr>
            <a:r>
              <a:rPr lang="en-US" sz="1400" dirty="0">
                <a:latin typeface="Calibri Light" charset="0"/>
                <a:ea typeface="Calibri Light" charset="0"/>
                <a:cs typeface="Calibri Light" charset="0"/>
              </a:rPr>
              <a:t> Raise the 911 fee cap to 95 cents, meaning the Council would have the authority to raise the fee up to 5 cents if needed in the future.</a:t>
            </a:r>
          </a:p>
          <a:p>
            <a:pPr marL="342900" indent="-342900">
              <a:buFont typeface="+mj-lt"/>
              <a:buAutoNum type="arabicPeriod"/>
            </a:pPr>
            <a:r>
              <a:rPr lang="en-US" sz="1400" dirty="0" smtClean="0">
                <a:latin typeface="Calibri Light" charset="0"/>
                <a:ea typeface="Calibri Light" charset="0"/>
                <a:cs typeface="Calibri Light" charset="0"/>
              </a:rPr>
              <a:t>Raise </a:t>
            </a:r>
            <a:r>
              <a:rPr lang="en-US" sz="1400" dirty="0">
                <a:latin typeface="Calibri Light" charset="0"/>
                <a:ea typeface="Calibri Light" charset="0"/>
                <a:cs typeface="Calibri Light" charset="0"/>
              </a:rPr>
              <a:t>the prepaid wireless fee from 1.06% per transaction to 1.8% per transaction.</a:t>
            </a:r>
          </a:p>
          <a:p>
            <a:pPr marL="342900" indent="-342900">
              <a:buFont typeface="+mj-lt"/>
              <a:buAutoNum type="arabicPeriod"/>
            </a:pPr>
            <a:r>
              <a:rPr lang="en-US" sz="1400" dirty="0" smtClean="0">
                <a:latin typeface="Calibri Light" charset="0"/>
                <a:ea typeface="Calibri Light" charset="0"/>
                <a:cs typeface="Calibri Light" charset="0"/>
              </a:rPr>
              <a:t>Raise </a:t>
            </a:r>
            <a:r>
              <a:rPr lang="en-US" sz="1400" dirty="0">
                <a:latin typeface="Calibri Light" charset="0"/>
                <a:ea typeface="Calibri Light" charset="0"/>
                <a:cs typeface="Calibri Light" charset="0"/>
              </a:rPr>
              <a:t>the minimum distribution from $50,000 to $60,000 </a:t>
            </a:r>
          </a:p>
          <a:p>
            <a:pPr marL="342900" indent="-342900">
              <a:buFont typeface="+mj-lt"/>
              <a:buAutoNum type="arabicPeriod"/>
            </a:pPr>
            <a:r>
              <a:rPr lang="en-US" sz="1400" dirty="0" smtClean="0">
                <a:latin typeface="Calibri Light" charset="0"/>
                <a:ea typeface="Calibri Light" charset="0"/>
                <a:cs typeface="Calibri Light" charset="0"/>
              </a:rPr>
              <a:t>Add </a:t>
            </a:r>
            <a:r>
              <a:rPr lang="en-US" sz="1400" dirty="0">
                <a:latin typeface="Calibri Light" charset="0"/>
                <a:ea typeface="Calibri Light" charset="0"/>
                <a:cs typeface="Calibri Light" charset="0"/>
              </a:rPr>
              <a:t>to allowable expenses the salary of PSAP employees while they are engaged in training, up to 24 hours per year per employee.</a:t>
            </a:r>
          </a:p>
          <a:p>
            <a:pPr marL="342900" indent="-342900">
              <a:buFont typeface="+mj-lt"/>
              <a:buAutoNum type="arabicPeriod"/>
            </a:pPr>
            <a:r>
              <a:rPr lang="en-US" sz="1400" dirty="0" smtClean="0">
                <a:latin typeface="Calibri Light" charset="0"/>
                <a:ea typeface="Calibri Light" charset="0"/>
                <a:cs typeface="Calibri Light" charset="0"/>
              </a:rPr>
              <a:t>Establish </a:t>
            </a:r>
            <a:r>
              <a:rPr lang="en-US" sz="1400" dirty="0">
                <a:latin typeface="Calibri Light" charset="0"/>
                <a:ea typeface="Calibri Light" charset="0"/>
                <a:cs typeface="Calibri Light" charset="0"/>
              </a:rPr>
              <a:t>a pre-approval process for expenditures. </a:t>
            </a:r>
          </a:p>
          <a:p>
            <a:pPr marL="342900" indent="-342900">
              <a:buFont typeface="+mj-lt"/>
              <a:buAutoNum type="arabicPeriod"/>
            </a:pPr>
            <a:r>
              <a:rPr lang="en-US" sz="1400" dirty="0" smtClean="0">
                <a:latin typeface="Calibri Light" charset="0"/>
                <a:ea typeface="Calibri Light" charset="0"/>
                <a:cs typeface="Calibri Light" charset="0"/>
              </a:rPr>
              <a:t>Limit </a:t>
            </a:r>
            <a:r>
              <a:rPr lang="en-US" sz="1400" dirty="0">
                <a:latin typeface="Calibri Light" charset="0"/>
                <a:ea typeface="Calibri Light" charset="0"/>
                <a:cs typeface="Calibri Light" charset="0"/>
              </a:rPr>
              <a:t>the penalty for unauthorized expenditures to repayment of the expense plus $500 or 10%, whichever is smaller</a:t>
            </a:r>
          </a:p>
          <a:p>
            <a:pPr marL="342900" indent="-342900">
              <a:buFont typeface="+mj-lt"/>
              <a:buAutoNum type="arabicPeriod"/>
            </a:pPr>
            <a:r>
              <a:rPr lang="en-US" sz="1400" dirty="0" smtClean="0">
                <a:latin typeface="Calibri Light" charset="0"/>
                <a:ea typeface="Calibri Light" charset="0"/>
                <a:cs typeface="Calibri Light" charset="0"/>
              </a:rPr>
              <a:t>Limit </a:t>
            </a:r>
            <a:r>
              <a:rPr lang="en-US" sz="1400" dirty="0">
                <a:latin typeface="Calibri Light" charset="0"/>
                <a:ea typeface="Calibri Light" charset="0"/>
                <a:cs typeface="Calibri Light" charset="0"/>
              </a:rPr>
              <a:t>the civil penalties the Council can impose to $500 </a:t>
            </a:r>
          </a:p>
          <a:p>
            <a:pPr marL="342900" indent="-342900">
              <a:buFont typeface="+mj-lt"/>
              <a:buAutoNum type="arabicPeriod"/>
            </a:pPr>
            <a:r>
              <a:rPr lang="en-US" sz="1400" dirty="0" smtClean="0">
                <a:latin typeface="Calibri Light" charset="0"/>
                <a:ea typeface="Calibri Light" charset="0"/>
                <a:cs typeface="Calibri Light" charset="0"/>
              </a:rPr>
              <a:t>Define </a:t>
            </a:r>
            <a:r>
              <a:rPr lang="en-US" sz="1400" dirty="0">
                <a:latin typeface="Calibri Light" charset="0"/>
                <a:ea typeface="Calibri Light" charset="0"/>
                <a:cs typeface="Calibri Light" charset="0"/>
              </a:rPr>
              <a:t>the Councils authority on training as recommending standards for general operations and establishing required standards on the operations of the NG911 hosted solution</a:t>
            </a:r>
          </a:p>
          <a:p>
            <a:pPr marL="342900" indent="-342900">
              <a:buFont typeface="+mj-lt"/>
              <a:buAutoNum type="arabicPeriod"/>
            </a:pPr>
            <a:r>
              <a:rPr lang="en-US" sz="1400" b="1" dirty="0" smtClean="0">
                <a:solidFill>
                  <a:srgbClr val="FF0000"/>
                </a:solidFill>
                <a:latin typeface="Calibri Light" charset="0"/>
                <a:ea typeface="Calibri Light" charset="0"/>
                <a:cs typeface="Calibri Light" charset="0"/>
              </a:rPr>
              <a:t>Add </a:t>
            </a:r>
            <a:r>
              <a:rPr lang="en-US" sz="1400" b="1" dirty="0">
                <a:solidFill>
                  <a:srgbClr val="FF0000"/>
                </a:solidFill>
                <a:latin typeface="Calibri Light" charset="0"/>
                <a:ea typeface="Calibri Light" charset="0"/>
                <a:cs typeface="Calibri Light" charset="0"/>
              </a:rPr>
              <a:t>GIS data standards and policies to the legislation and the authority for the Council to engage a firm to maintain a PSAP’s GIS data if the PSAP fails to do so for a year with,  the cost of which being billed to the PSAP.</a:t>
            </a:r>
          </a:p>
          <a:p>
            <a:pPr marL="342900" indent="-342900">
              <a:buFont typeface="+mj-lt"/>
              <a:buAutoNum type="arabicPeriod"/>
            </a:pPr>
            <a:r>
              <a:rPr lang="en-US" sz="1400" dirty="0" smtClean="0">
                <a:latin typeface="Calibri Light" charset="0"/>
                <a:ea typeface="Calibri Light" charset="0"/>
                <a:cs typeface="Calibri Light" charset="0"/>
              </a:rPr>
              <a:t>Several </a:t>
            </a:r>
            <a:r>
              <a:rPr lang="en-US" sz="1400" dirty="0">
                <a:latin typeface="Calibri Light" charset="0"/>
                <a:ea typeface="Calibri Light" charset="0"/>
                <a:cs typeface="Calibri Light" charset="0"/>
              </a:rPr>
              <a:t>minor language corrections and updates throughout the documents</a:t>
            </a:r>
            <a:r>
              <a:rPr lang="en-US" sz="1400" dirty="0" smtClean="0">
                <a:latin typeface="Calibri Light" charset="0"/>
                <a:ea typeface="Calibri Light" charset="0"/>
                <a:cs typeface="Calibri Light" charset="0"/>
              </a:rPr>
              <a:t>.</a:t>
            </a:r>
          </a:p>
          <a:p>
            <a:pPr marL="342900" indent="-342900">
              <a:buFont typeface="+mj-lt"/>
              <a:buAutoNum type="arabicPeriod"/>
            </a:pPr>
            <a:endParaRPr lang="en-US" sz="1400" dirty="0">
              <a:latin typeface="Calibri Light" charset="0"/>
              <a:ea typeface="Calibri Light" charset="0"/>
              <a:cs typeface="Calibri Light" charset="0"/>
            </a:endParaRPr>
          </a:p>
          <a:p>
            <a:r>
              <a:rPr lang="en-US" sz="1400" dirty="0" smtClean="0">
                <a:latin typeface="Calibri Light" charset="0"/>
                <a:ea typeface="Calibri Light" charset="0"/>
                <a:cs typeface="Calibri Light" charset="0"/>
              </a:rPr>
              <a:t>(Source:  Sherry Massey)</a:t>
            </a:r>
            <a:endParaRPr lang="en-US" sz="1400" dirty="0">
              <a:latin typeface="Calibri Light" charset="0"/>
              <a:ea typeface="Calibri Light" charset="0"/>
              <a:cs typeface="Calibri Light" charset="0"/>
            </a:endParaRPr>
          </a:p>
        </p:txBody>
      </p:sp>
    </p:spTree>
    <p:extLst>
      <p:ext uri="{BB962C8B-B14F-4D97-AF65-F5344CB8AC3E}">
        <p14:creationId xmlns:p14="http://schemas.microsoft.com/office/powerpoint/2010/main" val="1250607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4368</TotalTime>
  <Words>692</Words>
  <Application>Microsoft Macintosh PowerPoint</Application>
  <PresentationFormat>On-screen Show (4:3)</PresentationFormat>
  <Paragraphs>138</Paragraphs>
  <Slides>15</Slides>
  <Notes>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vt:lpstr>
      <vt:lpstr>Calibri Light</vt:lpstr>
      <vt:lpstr>Courier New</vt:lpstr>
      <vt:lpstr>Mangal</vt:lpstr>
      <vt:lpstr>Symbol</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GIS Policy Board - September 8, 2017</dc:title>
  <dc:subject/>
  <dc:creator/>
  <cp:keywords/>
  <dc:description/>
  <cp:lastModifiedBy>Microsoft Office User</cp:lastModifiedBy>
  <cp:revision>252</cp:revision>
  <cp:lastPrinted>2018-02-15T14:15:43Z</cp:lastPrinted>
  <dcterms:created xsi:type="dcterms:W3CDTF">2015-08-12T15:33:04Z</dcterms:created>
  <dcterms:modified xsi:type="dcterms:W3CDTF">2018-02-15T14:16:59Z</dcterms:modified>
  <cp:category/>
</cp:coreProperties>
</file>