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84" r:id="rId3"/>
    <p:sldId id="269" r:id="rId4"/>
    <p:sldId id="276" r:id="rId5"/>
    <p:sldId id="270" r:id="rId6"/>
    <p:sldId id="271" r:id="rId7"/>
    <p:sldId id="265" r:id="rId8"/>
    <p:sldId id="280" r:id="rId9"/>
    <p:sldId id="275" r:id="rId10"/>
    <p:sldId id="283" r:id="rId11"/>
    <p:sldId id="266" r:id="rId12"/>
    <p:sldId id="267" r:id="rId13"/>
    <p:sldId id="281" r:id="rId14"/>
    <p:sldId id="282" r:id="rId15"/>
    <p:sldId id="268" r:id="rId16"/>
    <p:sldId id="279" r:id="rId17"/>
    <p:sldId id="277" r:id="rId18"/>
    <p:sldId id="272" r:id="rId19"/>
    <p:sldId id="273"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3F26CA3-A3F1-4052-9D20-7A5C2779DEA8}" type="datetimeFigureOut">
              <a:rPr lang="en-US"/>
              <a:pPr>
                <a:defRPr/>
              </a:pPr>
              <a:t>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DD6A6E2-95A1-43B4-A714-C70C8407DDB8}" type="slidenum">
              <a:rPr lang="en-US" altLang="en-US"/>
              <a:pPr>
                <a:defRPr/>
              </a:pPr>
              <a:t>‹#›</a:t>
            </a:fld>
            <a:endParaRPr lang="en-US" altLang="en-US"/>
          </a:p>
        </p:txBody>
      </p:sp>
    </p:spTree>
    <p:extLst>
      <p:ext uri="{BB962C8B-B14F-4D97-AF65-F5344CB8AC3E}">
        <p14:creationId xmlns:p14="http://schemas.microsoft.com/office/powerpoint/2010/main" val="3257510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54090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58A8CCD-3B8E-4B05-8F51-D043E47BEA82}" type="datetimeFigureOut">
              <a:rPr lang="en-US"/>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E97958-1014-48BC-B90B-CFCD83ACD4D6}" type="slidenum">
              <a:rPr lang="en-US" altLang="en-US"/>
              <a:pPr>
                <a:defRPr/>
              </a:pPr>
              <a:t>‹#›</a:t>
            </a:fld>
            <a:endParaRPr lang="en-US" altLang="en-US"/>
          </a:p>
        </p:txBody>
      </p:sp>
    </p:spTree>
    <p:extLst>
      <p:ext uri="{BB962C8B-B14F-4D97-AF65-F5344CB8AC3E}">
        <p14:creationId xmlns:p14="http://schemas.microsoft.com/office/powerpoint/2010/main" val="216315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4D610E-61E5-4BC8-80CB-0635C454BB02}" type="datetimeFigureOut">
              <a:rPr lang="en-US"/>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627DD0-E35B-41E6-B43F-D217E7AB4F48}" type="slidenum">
              <a:rPr lang="en-US" altLang="en-US"/>
              <a:pPr>
                <a:defRPr/>
              </a:pPr>
              <a:t>‹#›</a:t>
            </a:fld>
            <a:endParaRPr lang="en-US" altLang="en-US"/>
          </a:p>
        </p:txBody>
      </p:sp>
    </p:spTree>
    <p:extLst>
      <p:ext uri="{BB962C8B-B14F-4D97-AF65-F5344CB8AC3E}">
        <p14:creationId xmlns:p14="http://schemas.microsoft.com/office/powerpoint/2010/main" val="189290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204BB8-F8BE-4096-83F8-2A8B1428E594}" type="datetimeFigureOut">
              <a:rPr lang="en-US"/>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219D0D-A833-46A0-BCFE-38D77F5FEF1C}" type="slidenum">
              <a:rPr lang="en-US" altLang="en-US"/>
              <a:pPr>
                <a:defRPr/>
              </a:pPr>
              <a:t>‹#›</a:t>
            </a:fld>
            <a:endParaRPr lang="en-US" altLang="en-US"/>
          </a:p>
        </p:txBody>
      </p:sp>
    </p:spTree>
    <p:extLst>
      <p:ext uri="{BB962C8B-B14F-4D97-AF65-F5344CB8AC3E}">
        <p14:creationId xmlns:p14="http://schemas.microsoft.com/office/powerpoint/2010/main" val="360922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BD3A8A-6F8B-49D5-B303-6CC30F4A8ACE}" type="datetimeFigureOut">
              <a:rPr lang="en-US"/>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FE352D-7415-4274-8A18-0F9BE99E4175}" type="slidenum">
              <a:rPr lang="en-US" altLang="en-US"/>
              <a:pPr>
                <a:defRPr/>
              </a:pPr>
              <a:t>‹#›</a:t>
            </a:fld>
            <a:endParaRPr lang="en-US" altLang="en-US"/>
          </a:p>
        </p:txBody>
      </p:sp>
    </p:spTree>
    <p:extLst>
      <p:ext uri="{BB962C8B-B14F-4D97-AF65-F5344CB8AC3E}">
        <p14:creationId xmlns:p14="http://schemas.microsoft.com/office/powerpoint/2010/main" val="178484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D9C7F7-D375-4C39-B829-A64D27749251}" type="datetimeFigureOut">
              <a:rPr lang="en-US"/>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EEF3C-131B-48ED-94CB-3059F154EC6C}" type="slidenum">
              <a:rPr lang="en-US" altLang="en-US"/>
              <a:pPr>
                <a:defRPr/>
              </a:pPr>
              <a:t>‹#›</a:t>
            </a:fld>
            <a:endParaRPr lang="en-US" altLang="en-US"/>
          </a:p>
        </p:txBody>
      </p:sp>
    </p:spTree>
    <p:extLst>
      <p:ext uri="{BB962C8B-B14F-4D97-AF65-F5344CB8AC3E}">
        <p14:creationId xmlns:p14="http://schemas.microsoft.com/office/powerpoint/2010/main" val="155405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2B185A-3618-48AE-94EA-671CBADDB76B}" type="datetimeFigureOut">
              <a:rPr lang="en-US"/>
              <a:pPr>
                <a:defRPr/>
              </a:pPr>
              <a:t>2/15/2018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38F1ED-1D4A-4950-930D-2770725D959A}" type="slidenum">
              <a:rPr lang="en-US" altLang="en-US"/>
              <a:pPr>
                <a:defRPr/>
              </a:pPr>
              <a:t>‹#›</a:t>
            </a:fld>
            <a:endParaRPr lang="en-US" altLang="en-US"/>
          </a:p>
        </p:txBody>
      </p:sp>
    </p:spTree>
    <p:extLst>
      <p:ext uri="{BB962C8B-B14F-4D97-AF65-F5344CB8AC3E}">
        <p14:creationId xmlns:p14="http://schemas.microsoft.com/office/powerpoint/2010/main" val="141152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437737-B12E-449D-8B3E-4F08F347FA79}" type="datetimeFigureOut">
              <a:rPr lang="en-US"/>
              <a:pPr>
                <a:defRPr/>
              </a:pPr>
              <a:t>2/15/2018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623BC4-6532-46B7-9590-4BA2E466AAE5}" type="slidenum">
              <a:rPr lang="en-US" altLang="en-US"/>
              <a:pPr>
                <a:defRPr/>
              </a:pPr>
              <a:t>‹#›</a:t>
            </a:fld>
            <a:endParaRPr lang="en-US" altLang="en-US"/>
          </a:p>
        </p:txBody>
      </p:sp>
    </p:spTree>
    <p:extLst>
      <p:ext uri="{BB962C8B-B14F-4D97-AF65-F5344CB8AC3E}">
        <p14:creationId xmlns:p14="http://schemas.microsoft.com/office/powerpoint/2010/main" val="292148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E423415-3566-45AC-BF58-8C29D02928BD}" type="datetimeFigureOut">
              <a:rPr lang="en-US"/>
              <a:pPr>
                <a:defRPr/>
              </a:pPr>
              <a:t>2/15/2018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6CC580-82B4-4BDA-A179-4C8E6BE25E59}" type="slidenum">
              <a:rPr lang="en-US" altLang="en-US"/>
              <a:pPr>
                <a:defRPr/>
              </a:pPr>
              <a:t>‹#›</a:t>
            </a:fld>
            <a:endParaRPr lang="en-US" altLang="en-US"/>
          </a:p>
        </p:txBody>
      </p:sp>
    </p:spTree>
    <p:extLst>
      <p:ext uri="{BB962C8B-B14F-4D97-AF65-F5344CB8AC3E}">
        <p14:creationId xmlns:p14="http://schemas.microsoft.com/office/powerpoint/2010/main" val="415577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08AD4F-4D47-4BDA-9FCF-D9BAC38E9AA0}" type="datetimeFigureOut">
              <a:rPr lang="en-US"/>
              <a:pPr>
                <a:defRPr/>
              </a:pPr>
              <a:t>2/15/2018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9134B7-ABD4-41C1-A88A-BE24F6F7D2E1}" type="slidenum">
              <a:rPr lang="en-US" altLang="en-US"/>
              <a:pPr>
                <a:defRPr/>
              </a:pPr>
              <a:t>‹#›</a:t>
            </a:fld>
            <a:endParaRPr lang="en-US" altLang="en-US"/>
          </a:p>
        </p:txBody>
      </p:sp>
    </p:spTree>
    <p:extLst>
      <p:ext uri="{BB962C8B-B14F-4D97-AF65-F5344CB8AC3E}">
        <p14:creationId xmlns:p14="http://schemas.microsoft.com/office/powerpoint/2010/main" val="128600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8C4781-D2A9-4A58-A320-D22EF8D2381E}" type="datetimeFigureOut">
              <a:rPr lang="en-US"/>
              <a:pPr>
                <a:defRPr/>
              </a:pPr>
              <a:t>2/15/2018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B35172-480B-471F-ACBB-32D11DFF6497}" type="slidenum">
              <a:rPr lang="en-US" altLang="en-US"/>
              <a:pPr>
                <a:defRPr/>
              </a:pPr>
              <a:t>‹#›</a:t>
            </a:fld>
            <a:endParaRPr lang="en-US" altLang="en-US"/>
          </a:p>
        </p:txBody>
      </p:sp>
    </p:spTree>
    <p:extLst>
      <p:ext uri="{BB962C8B-B14F-4D97-AF65-F5344CB8AC3E}">
        <p14:creationId xmlns:p14="http://schemas.microsoft.com/office/powerpoint/2010/main" val="218792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DDEB63-7702-4719-B46C-14E601030A50}" type="datetimeFigureOut">
              <a:rPr lang="en-US"/>
              <a:pPr>
                <a:defRPr/>
              </a:pPr>
              <a:t>2/15/2018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2AF91D-3443-4AFA-A907-CC18384CC486}" type="slidenum">
              <a:rPr lang="en-US" altLang="en-US"/>
              <a:pPr>
                <a:defRPr/>
              </a:pPr>
              <a:t>‹#›</a:t>
            </a:fld>
            <a:endParaRPr lang="en-US" altLang="en-US"/>
          </a:p>
        </p:txBody>
      </p:sp>
    </p:spTree>
    <p:extLst>
      <p:ext uri="{BB962C8B-B14F-4D97-AF65-F5344CB8AC3E}">
        <p14:creationId xmlns:p14="http://schemas.microsoft.com/office/powerpoint/2010/main" val="189128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82C5062-8ED0-4FCD-8D28-E3F414664369}" type="datetimeFigureOut">
              <a:rPr lang="en-US"/>
              <a:pPr>
                <a:defRPr/>
              </a:pPr>
              <a:t>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6D44729-AC89-419D-9433-9C0D25B2EB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elson@kgs.ku.edu" TargetMode="External"/><Relationship Id="rId2" Type="http://schemas.openxmlformats.org/officeDocument/2006/relationships/hyperlink" Target="mailto:Tara.Lanzrath@ks.gov" TargetMode="External"/><Relationship Id="rId1" Type="http://schemas.openxmlformats.org/officeDocument/2006/relationships/slideLayout" Target="../slideLayouts/slideLayout2.xml"/><Relationship Id="rId6" Type="http://schemas.openxmlformats.org/officeDocument/2006/relationships/hyperlink" Target="mailto:bmiller@kgs.ku.edu" TargetMode="External"/><Relationship Id="rId5" Type="http://schemas.openxmlformats.org/officeDocument/2006/relationships/hyperlink" Target="mailto:aiqbal@kgs.ku.edu" TargetMode="External"/><Relationship Id="rId4" Type="http://schemas.openxmlformats.org/officeDocument/2006/relationships/hyperlink" Target="mailto:emmons@kgs.k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aps.kgs.ku.edu/fpm_bfe/login.cf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a:ln w="12700">
            <a:solidFill>
              <a:schemeClr val="accent1"/>
            </a:solidFill>
          </a:ln>
        </p:spPr>
        <p:txBody>
          <a:bodyPr/>
          <a:lstStyle/>
          <a:p>
            <a:pPr>
              <a:defRPr/>
            </a:pPr>
            <a:r>
              <a:rPr lang="en-US" sz="3500" dirty="0" smtClean="0"/>
              <a:t>Kansas Base Flood Elevation (BFE) Portal</a:t>
            </a:r>
            <a:br>
              <a:rPr lang="en-US" sz="3500" dirty="0" smtClean="0"/>
            </a:br>
            <a:r>
              <a:rPr lang="en-US" sz="3500" dirty="0" smtClean="0">
                <a:solidFill>
                  <a:schemeClr val="accent6">
                    <a:lumMod val="75000"/>
                  </a:schemeClr>
                </a:solidFill>
              </a:rPr>
              <a:t>KDA-DWR</a:t>
            </a:r>
            <a:r>
              <a:rPr lang="en-US" sz="3500" dirty="0" smtClean="0"/>
              <a:t> and </a:t>
            </a:r>
            <a:r>
              <a:rPr lang="en-US" sz="3500" dirty="0" smtClean="0">
                <a:solidFill>
                  <a:schemeClr val="accent6">
                    <a:lumMod val="75000"/>
                  </a:schemeClr>
                </a:solidFill>
              </a:rPr>
              <a:t>DASC</a:t>
            </a:r>
            <a:r>
              <a:rPr lang="en-US" sz="3500" dirty="0" smtClean="0"/>
              <a:t> Project</a:t>
            </a:r>
            <a:endParaRPr lang="en-US" sz="3500" dirty="0"/>
          </a:p>
        </p:txBody>
      </p:sp>
      <p:sp>
        <p:nvSpPr>
          <p:cNvPr id="3076" name="TextBox 3"/>
          <p:cNvSpPr txBox="1">
            <a:spLocks noChangeArrowheads="1"/>
          </p:cNvSpPr>
          <p:nvPr/>
        </p:nvSpPr>
        <p:spPr bwMode="auto">
          <a:xfrm>
            <a:off x="2286000" y="3297382"/>
            <a:ext cx="4392613" cy="923330"/>
          </a:xfrm>
          <a:prstGeom prst="rect">
            <a:avLst/>
          </a:prstGeom>
          <a:noFill/>
          <a:ln w="63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smtClean="0"/>
              <a:t>GIS Policy Board Meeting</a:t>
            </a:r>
          </a:p>
          <a:p>
            <a:pPr algn="ctr"/>
            <a:r>
              <a:rPr lang="en-US" altLang="en-US" dirty="0" smtClean="0"/>
              <a:t>Tara </a:t>
            </a:r>
            <a:r>
              <a:rPr lang="en-US" altLang="en-US" dirty="0" err="1"/>
              <a:t>Lanzrath</a:t>
            </a:r>
            <a:r>
              <a:rPr lang="en-US" altLang="en-US" dirty="0"/>
              <a:t>, CFM </a:t>
            </a:r>
          </a:p>
          <a:p>
            <a:pPr algn="ctr"/>
            <a:r>
              <a:rPr lang="en-US" altLang="en-US" dirty="0"/>
              <a:t>February 15,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868362"/>
          </a:xfrm>
        </p:spPr>
        <p:txBody>
          <a:bodyPr/>
          <a:lstStyle/>
          <a:p>
            <a:r>
              <a:rPr lang="en-US" altLang="en-US" smtClean="0"/>
              <a:t>Testing the Portal</a:t>
            </a:r>
          </a:p>
        </p:txBody>
      </p:sp>
      <p:sp>
        <p:nvSpPr>
          <p:cNvPr id="12291" name="Content Placeholder 2"/>
          <p:cNvSpPr>
            <a:spLocks noGrp="1"/>
          </p:cNvSpPr>
          <p:nvPr>
            <p:ph idx="1"/>
          </p:nvPr>
        </p:nvSpPr>
        <p:spPr>
          <a:xfrm>
            <a:off x="152400" y="1447800"/>
            <a:ext cx="5562600" cy="5105400"/>
          </a:xfrm>
        </p:spPr>
        <p:txBody>
          <a:bodyPr/>
          <a:lstStyle/>
          <a:p>
            <a:r>
              <a:rPr lang="en-US" altLang="en-US" sz="2400" dirty="0" smtClean="0"/>
              <a:t>KDA-DWR tested the Portal several times within KDA hosted classes and within DWR before releasing to the public</a:t>
            </a:r>
            <a:br>
              <a:rPr lang="en-US" altLang="en-US" sz="2400" dirty="0" smtClean="0"/>
            </a:br>
            <a:endParaRPr lang="en-US" altLang="en-US" sz="2400" dirty="0" smtClean="0"/>
          </a:p>
          <a:p>
            <a:r>
              <a:rPr lang="en-US" altLang="en-US" sz="2400" dirty="0" smtClean="0"/>
              <a:t>During the first test the system crashed, and we did not have any successful BFE submissions</a:t>
            </a:r>
          </a:p>
          <a:p>
            <a:endParaRPr lang="en-US" altLang="en-US" sz="2400" dirty="0" smtClean="0"/>
          </a:p>
          <a:p>
            <a:r>
              <a:rPr lang="en-US" altLang="en-US" sz="2400" dirty="0" smtClean="0"/>
              <a:t>Since then, DASC moved the geoprocessing task outside of the map, and it runs smoothly</a:t>
            </a:r>
            <a:r>
              <a:rPr lang="en-US" altLang="en-US" sz="2200" dirty="0" smtClean="0"/>
              <a:t/>
            </a:r>
            <a:br>
              <a:rPr lang="en-US" altLang="en-US" sz="2200" dirty="0" smtClean="0"/>
            </a:br>
            <a:endParaRPr lang="en-US" altLang="en-US" sz="2200" dirty="0" smtClean="0"/>
          </a:p>
        </p:txBody>
      </p:sp>
      <p:pic>
        <p:nvPicPr>
          <p:cNvPr id="2" name="Picture 1"/>
          <p:cNvPicPr>
            <a:picLocks noChangeAspect="1"/>
          </p:cNvPicPr>
          <p:nvPr/>
        </p:nvPicPr>
        <p:blipFill>
          <a:blip r:embed="rId2"/>
          <a:stretch>
            <a:fillRect/>
          </a:stretch>
        </p:blipFill>
        <p:spPr>
          <a:xfrm>
            <a:off x="5638800" y="2362200"/>
            <a:ext cx="3352800" cy="2514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131763"/>
            <a:ext cx="6324600" cy="1011237"/>
          </a:xfrm>
        </p:spPr>
        <p:txBody>
          <a:bodyPr/>
          <a:lstStyle/>
          <a:p>
            <a:r>
              <a:rPr lang="en-US" altLang="en-US" smtClean="0"/>
              <a:t>BFE Request Page</a:t>
            </a:r>
          </a:p>
        </p:txBody>
      </p:sp>
      <p:pic>
        <p:nvPicPr>
          <p:cNvPr id="1331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435100"/>
            <a:ext cx="28098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435100"/>
            <a:ext cx="61404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p:cNvSpPr txBox="1">
            <a:spLocks noChangeArrowheads="1"/>
          </p:cNvSpPr>
          <p:nvPr/>
        </p:nvSpPr>
        <p:spPr bwMode="auto">
          <a:xfrm>
            <a:off x="3003550" y="5105400"/>
            <a:ext cx="6140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Arial" panose="020B0604020202020204" pitchFamily="34" charset="0"/>
              </a:rPr>
              <a:t>Use this page to verify </a:t>
            </a:r>
            <a:r>
              <a:rPr lang="en-US" altLang="en-US" sz="1800" dirty="0" smtClean="0">
                <a:latin typeface="Arial" panose="020B0604020202020204" pitchFamily="34" charset="0"/>
              </a:rPr>
              <a:t>the status of BFE data. You </a:t>
            </a:r>
            <a:r>
              <a:rPr lang="en-US" altLang="en-US" sz="1800" dirty="0">
                <a:latin typeface="Arial" panose="020B0604020202020204" pitchFamily="34" charset="0"/>
              </a:rPr>
              <a:t>can also click on the map to obtain a LiDAR </a:t>
            </a:r>
            <a:r>
              <a:rPr lang="en-US" altLang="en-US" sz="1800" dirty="0" smtClean="0">
                <a:latin typeface="Arial" panose="020B0604020202020204" pitchFamily="34" charset="0"/>
              </a:rPr>
              <a:t>elevation at </a:t>
            </a:r>
            <a:r>
              <a:rPr lang="en-US" altLang="en-US" sz="1800" dirty="0">
                <a:latin typeface="Arial" panose="020B0604020202020204" pitchFamily="34" charset="0"/>
              </a:rPr>
              <a:t>a specific point, which will display in the upper left corner of the </a:t>
            </a:r>
            <a:r>
              <a:rPr lang="en-US" altLang="en-US" sz="1800" dirty="0" smtClean="0">
                <a:latin typeface="Arial" panose="020B0604020202020204" pitchFamily="34" charset="0"/>
              </a:rPr>
              <a:t>screen. Once zoomed into the map, the floodplain data will appear and requests can be made.</a:t>
            </a:r>
            <a:endParaRPr lang="en-US" altLang="en-US" sz="1800" dirty="0">
              <a:latin typeface="Arial" panose="020B0604020202020204" pitchFamily="34" charset="0"/>
            </a:endParaRPr>
          </a:p>
        </p:txBody>
      </p:sp>
      <p:pic>
        <p:nvPicPr>
          <p:cNvPr id="1331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098550"/>
            <a:ext cx="2197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33400"/>
            <a:ext cx="152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93663"/>
            <a:ext cx="8229600" cy="1143000"/>
          </a:xfrm>
        </p:spPr>
        <p:txBody>
          <a:bodyPr/>
          <a:lstStyle/>
          <a:p>
            <a:r>
              <a:rPr lang="en-US" altLang="en-US" smtClean="0"/>
              <a:t>Drawing the Property</a:t>
            </a: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59088"/>
            <a:ext cx="20574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3184525"/>
            <a:ext cx="1955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287338" y="5265737"/>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latin typeface="Arial" panose="020B0604020202020204" pitchFamily="34" charset="0"/>
              </a:rPr>
              <a:t>2)</a:t>
            </a:r>
            <a:r>
              <a:rPr lang="en-US" altLang="en-US" sz="1800" dirty="0">
                <a:latin typeface="Arial" panose="020B0604020202020204" pitchFamily="34" charset="0"/>
              </a:rPr>
              <a:t> Click on the Area of Interest Polygon to start drawing</a:t>
            </a:r>
          </a:p>
        </p:txBody>
      </p:sp>
      <p:sp>
        <p:nvSpPr>
          <p:cNvPr id="14342" name="Rectangle 6"/>
          <p:cNvSpPr>
            <a:spLocks noChangeArrowheads="1"/>
          </p:cNvSpPr>
          <p:nvPr/>
        </p:nvSpPr>
        <p:spPr bwMode="auto">
          <a:xfrm>
            <a:off x="2622550" y="5127625"/>
            <a:ext cx="2514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latin typeface="Arial" panose="020B0604020202020204" pitchFamily="34" charset="0"/>
              </a:rPr>
              <a:t>3)</a:t>
            </a:r>
            <a:r>
              <a:rPr lang="en-US" altLang="en-US" sz="1800" dirty="0">
                <a:latin typeface="Arial" panose="020B0604020202020204" pitchFamily="34" charset="0"/>
              </a:rPr>
              <a:t> </a:t>
            </a:r>
            <a:r>
              <a:rPr lang="en-US" altLang="en-US" sz="1800" dirty="0" smtClean="0">
                <a:latin typeface="Arial" panose="020B0604020202020204" pitchFamily="34" charset="0"/>
              </a:rPr>
              <a:t>Important: Please </a:t>
            </a:r>
            <a:r>
              <a:rPr lang="en-US" altLang="en-US" sz="1800" dirty="0">
                <a:latin typeface="Arial" panose="020B0604020202020204" pitchFamily="34" charset="0"/>
              </a:rPr>
              <a:t>trace the boundary of the structure using the aerial imagery as your guide as shown below</a:t>
            </a:r>
          </a:p>
        </p:txBody>
      </p:sp>
      <p:sp>
        <p:nvSpPr>
          <p:cNvPr id="14343" name="Rectangle 8"/>
          <p:cNvSpPr>
            <a:spLocks noChangeArrowheads="1"/>
          </p:cNvSpPr>
          <p:nvPr/>
        </p:nvSpPr>
        <p:spPr bwMode="auto">
          <a:xfrm>
            <a:off x="5281613" y="4637088"/>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latin typeface="Arial" panose="020B0604020202020204" pitchFamily="34" charset="0"/>
              </a:rPr>
              <a:t>4)</a:t>
            </a:r>
            <a:r>
              <a:rPr lang="en-US" altLang="en-US" sz="1800" dirty="0">
                <a:latin typeface="Arial" panose="020B0604020202020204" pitchFamily="34" charset="0"/>
              </a:rPr>
              <a:t> You will need to fill out the box with the address and purpose and then click ‘Save’</a:t>
            </a:r>
          </a:p>
        </p:txBody>
      </p:sp>
      <p:pic>
        <p:nvPicPr>
          <p:cNvPr id="1434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865813"/>
            <a:ext cx="19002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1045" y="1246187"/>
            <a:ext cx="3289155" cy="107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203200" y="1036638"/>
            <a:ext cx="19002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latin typeface="Arial" panose="020B0604020202020204" pitchFamily="34" charset="0"/>
              </a:rPr>
              <a:t>1)</a:t>
            </a:r>
            <a:r>
              <a:rPr lang="en-US" altLang="en-US" sz="1800" dirty="0">
                <a:latin typeface="Arial" panose="020B0604020202020204" pitchFamily="34" charset="0"/>
              </a:rPr>
              <a:t> Use the Address or Sec, </a:t>
            </a:r>
            <a:r>
              <a:rPr lang="en-US" altLang="en-US" sz="1800" dirty="0" err="1">
                <a:latin typeface="Arial" panose="020B0604020202020204" pitchFamily="34" charset="0"/>
              </a:rPr>
              <a:t>Twp</a:t>
            </a:r>
            <a:r>
              <a:rPr lang="en-US" altLang="en-US" sz="1800" dirty="0">
                <a:latin typeface="Arial" panose="020B0604020202020204" pitchFamily="34" charset="0"/>
              </a:rPr>
              <a:t>, </a:t>
            </a:r>
            <a:r>
              <a:rPr lang="en-US" altLang="en-US" sz="1800" dirty="0" err="1">
                <a:latin typeface="Arial" panose="020B0604020202020204" pitchFamily="34" charset="0"/>
              </a:rPr>
              <a:t>Rng</a:t>
            </a:r>
            <a:r>
              <a:rPr lang="en-US" altLang="en-US" sz="1800" dirty="0">
                <a:latin typeface="Arial" panose="020B0604020202020204" pitchFamily="34" charset="0"/>
              </a:rPr>
              <a:t> Search to locate your property*</a:t>
            </a:r>
          </a:p>
        </p:txBody>
      </p:sp>
      <p:sp>
        <p:nvSpPr>
          <p:cNvPr id="14347" name="Rectangle 12"/>
          <p:cNvSpPr>
            <a:spLocks noChangeArrowheads="1"/>
          </p:cNvSpPr>
          <p:nvPr/>
        </p:nvSpPr>
        <p:spPr bwMode="auto">
          <a:xfrm>
            <a:off x="5465618" y="1369296"/>
            <a:ext cx="365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Arial" panose="020B0604020202020204" pitchFamily="34" charset="0"/>
              </a:rPr>
              <a:t>*Note: Please verify your location is in a Zone A; otherwise use the FIS to find your BFE</a:t>
            </a:r>
          </a:p>
        </p:txBody>
      </p:sp>
      <p:sp>
        <p:nvSpPr>
          <p:cNvPr id="14" name="Rectangle 13"/>
          <p:cNvSpPr/>
          <p:nvPr/>
        </p:nvSpPr>
        <p:spPr>
          <a:xfrm>
            <a:off x="280988" y="2555875"/>
            <a:ext cx="8689975" cy="90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4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0513" y="2698750"/>
            <a:ext cx="3505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81013" y="160338"/>
            <a:ext cx="8229600" cy="920750"/>
          </a:xfrm>
        </p:spPr>
        <p:txBody>
          <a:bodyPr/>
          <a:lstStyle/>
          <a:p>
            <a:r>
              <a:rPr lang="en-US" altLang="en-US" smtClean="0"/>
              <a:t>Map Views Depend on User Level</a:t>
            </a:r>
          </a:p>
        </p:txBody>
      </p:sp>
      <p:sp>
        <p:nvSpPr>
          <p:cNvPr id="15363" name="Content Placeholder 2"/>
          <p:cNvSpPr>
            <a:spLocks noGrp="1"/>
          </p:cNvSpPr>
          <p:nvPr>
            <p:ph sz="half" idx="1"/>
          </p:nvPr>
        </p:nvSpPr>
        <p:spPr>
          <a:xfrm>
            <a:off x="457200" y="1295400"/>
            <a:ext cx="4038600" cy="4830763"/>
          </a:xfrm>
        </p:spPr>
        <p:txBody>
          <a:bodyPr/>
          <a:lstStyle/>
          <a:p>
            <a:r>
              <a:rPr lang="en-US" altLang="en-US" dirty="0" smtClean="0"/>
              <a:t>Admin View	</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sz="2200" dirty="0" smtClean="0"/>
              <a:t>Access to all – LiDAR &amp; BFE</a:t>
            </a:r>
            <a:br>
              <a:rPr lang="en-US" altLang="en-US" sz="2200" dirty="0" smtClean="0"/>
            </a:br>
            <a:r>
              <a:rPr lang="en-US" altLang="en-US" sz="2200" dirty="0" smtClean="0"/>
              <a:t>values, supplemental data</a:t>
            </a:r>
            <a:r>
              <a:rPr lang="en-US" altLang="en-US" dirty="0" smtClean="0"/>
              <a:t>	</a:t>
            </a:r>
          </a:p>
        </p:txBody>
      </p:sp>
      <p:sp>
        <p:nvSpPr>
          <p:cNvPr id="15364" name="Content Placeholder 3"/>
          <p:cNvSpPr>
            <a:spLocks noGrp="1"/>
          </p:cNvSpPr>
          <p:nvPr>
            <p:ph sz="half" idx="2"/>
          </p:nvPr>
        </p:nvSpPr>
        <p:spPr>
          <a:xfrm>
            <a:off x="4675188" y="1295400"/>
            <a:ext cx="4038600" cy="4830763"/>
          </a:xfrm>
        </p:spPr>
        <p:txBody>
          <a:bodyPr/>
          <a:lstStyle/>
          <a:p>
            <a:r>
              <a:rPr lang="en-US" altLang="en-US" dirty="0" smtClean="0"/>
              <a:t>User View</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sz="2200" dirty="0" smtClean="0"/>
              <a:t>Can obtain LiDAR point data, but must submit request to obtain official BFE</a:t>
            </a:r>
          </a:p>
        </p:txBody>
      </p:sp>
      <p:pic>
        <p:nvPicPr>
          <p:cNvPr id="1536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9488" y="1797050"/>
            <a:ext cx="3810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7544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43001"/>
            <a:ext cx="15794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65938" y="1414093"/>
            <a:ext cx="1516062" cy="31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r>
              <a:rPr lang="en-US" altLang="en-US" smtClean="0"/>
              <a:t>Admin View</a:t>
            </a:r>
          </a:p>
        </p:txBody>
      </p:sp>
      <p:pic>
        <p:nvPicPr>
          <p:cNvPr id="16387"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213" y="1371600"/>
            <a:ext cx="9045575" cy="4572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434975" y="31750"/>
            <a:ext cx="8229600" cy="958850"/>
          </a:xfrm>
        </p:spPr>
        <p:txBody>
          <a:bodyPr/>
          <a:lstStyle/>
          <a:p>
            <a:r>
              <a:rPr lang="en-US" altLang="en-US" smtClean="0"/>
              <a:t>Sample KDA-DWR BFE Letter</a:t>
            </a:r>
          </a:p>
        </p:txBody>
      </p:sp>
      <p:pic>
        <p:nvPicPr>
          <p:cNvPr id="1741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266" y="914399"/>
            <a:ext cx="5035334" cy="594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1143000"/>
          </a:xfrm>
        </p:spPr>
        <p:txBody>
          <a:bodyPr/>
          <a:lstStyle/>
          <a:p>
            <a:r>
              <a:rPr lang="en-US" altLang="en-US" smtClean="0"/>
              <a:t>Other Portal Resources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9319876"/>
              </p:ext>
            </p:extLst>
          </p:nvPr>
        </p:nvGraphicFramePr>
        <p:xfrm>
          <a:off x="381000" y="1447800"/>
          <a:ext cx="8153400" cy="4302649"/>
        </p:xfrm>
        <a:graphic>
          <a:graphicData uri="http://schemas.openxmlformats.org/drawingml/2006/table">
            <a:tbl>
              <a:tblPr firstRow="1" bandRow="1">
                <a:tableStyleId>{5C22544A-7EE6-4342-B048-85BDC9FD1C3A}</a:tableStyleId>
              </a:tblPr>
              <a:tblGrid>
                <a:gridCol w="3810000"/>
                <a:gridCol w="4343400"/>
              </a:tblGrid>
              <a:tr h="370785">
                <a:tc>
                  <a:txBody>
                    <a:bodyPr/>
                    <a:lstStyle/>
                    <a:p>
                      <a:r>
                        <a:rPr lang="en-US" sz="1800" dirty="0" smtClean="0"/>
                        <a:t>For Admins</a:t>
                      </a:r>
                      <a:endParaRPr lang="en-US" sz="1800" dirty="0"/>
                    </a:p>
                  </a:txBody>
                  <a:tcPr marT="45713" marB="45713"/>
                </a:tc>
                <a:tc>
                  <a:txBody>
                    <a:bodyPr/>
                    <a:lstStyle/>
                    <a:p>
                      <a:r>
                        <a:rPr lang="en-US" sz="1800" dirty="0" smtClean="0"/>
                        <a:t>For Users</a:t>
                      </a:r>
                      <a:endParaRPr lang="en-US" sz="1800" dirty="0"/>
                    </a:p>
                  </a:txBody>
                  <a:tcPr marT="45713" marB="45713"/>
                </a:tc>
              </a:tr>
              <a:tr h="1188545">
                <a:tc>
                  <a:txBody>
                    <a:bodyPr/>
                    <a:lstStyle/>
                    <a:p>
                      <a:r>
                        <a:rPr lang="en-US" sz="1800" dirty="0" smtClean="0"/>
                        <a:t>–                    </a:t>
                      </a:r>
                      <a:r>
                        <a:rPr lang="en-US" sz="1800" baseline="0" dirty="0" smtClean="0"/>
                        <a:t> shows all pending requests with the date received.  This is where BFE requests are approved or denied and the letter is generated</a:t>
                      </a:r>
                      <a:endParaRPr lang="en-US" sz="1800" dirty="0"/>
                    </a:p>
                  </a:txBody>
                  <a:tcPr marT="45713" marB="45713"/>
                </a:tc>
                <a:tc>
                  <a:txBody>
                    <a:bodyPr/>
                    <a:lstStyle/>
                    <a:p>
                      <a:r>
                        <a:rPr lang="en-US" sz="1800" baseline="0" dirty="0" smtClean="0"/>
                        <a:t>                         shows a record of user</a:t>
                      </a:r>
                    </a:p>
                    <a:p>
                      <a:r>
                        <a:rPr lang="en-US" sz="1800" baseline="0" dirty="0" smtClean="0"/>
                        <a:t>requests and LiDAR values</a:t>
                      </a:r>
                      <a:endParaRPr lang="en-US" sz="1800" dirty="0"/>
                    </a:p>
                  </a:txBody>
                  <a:tcPr marT="45713" marB="45713"/>
                </a:tc>
              </a:tr>
              <a:tr h="1188545">
                <a:tc>
                  <a:txBody>
                    <a:bodyPr/>
                    <a:lstStyle/>
                    <a:p>
                      <a:r>
                        <a:rPr lang="en-US" sz="1800" dirty="0" smtClean="0"/>
                        <a:t>                       Tab where all PDF documents are kept</a:t>
                      </a:r>
                      <a:r>
                        <a:rPr lang="en-US" sz="1800" baseline="0" dirty="0" smtClean="0"/>
                        <a:t> </a:t>
                      </a:r>
                      <a:r>
                        <a:rPr lang="en-US" sz="1800" dirty="0" smtClean="0"/>
                        <a:t>with an option to export all requests</a:t>
                      </a:r>
                    </a:p>
                    <a:p>
                      <a:endParaRPr lang="en-US" sz="1800" dirty="0"/>
                    </a:p>
                  </a:txBody>
                  <a:tcPr marT="45713" marB="45713"/>
                </a:tc>
                <a:tc>
                  <a:txBody>
                    <a:bodyPr/>
                    <a:lstStyle/>
                    <a:p>
                      <a:r>
                        <a:rPr lang="en-US" sz="1800" baseline="0" dirty="0" smtClean="0"/>
                        <a:t>                        </a:t>
                      </a:r>
                      <a:r>
                        <a:rPr lang="en-US" sz="1800" dirty="0" smtClean="0"/>
                        <a:t>Information</a:t>
                      </a:r>
                      <a:r>
                        <a:rPr lang="en-US" sz="1800" baseline="0" dirty="0" smtClean="0"/>
                        <a:t> about the Portal as well as Frequently Asked Questions and more information</a:t>
                      </a:r>
                      <a:endParaRPr lang="en-US" sz="1800" dirty="0"/>
                    </a:p>
                  </a:txBody>
                  <a:tcPr marT="45713" marB="45713"/>
                </a:tc>
              </a:tr>
              <a:tr h="914265">
                <a:tc>
                  <a:txBody>
                    <a:bodyPr/>
                    <a:lstStyle/>
                    <a:p>
                      <a:r>
                        <a:rPr lang="en-US" sz="1800" dirty="0" smtClean="0"/>
                        <a:t>                       </a:t>
                      </a:r>
                      <a:r>
                        <a:rPr lang="en-US" sz="1800" baseline="0" dirty="0" smtClean="0"/>
                        <a:t> </a:t>
                      </a:r>
                      <a:r>
                        <a:rPr lang="en-US" sz="1800" dirty="0" smtClean="0"/>
                        <a:t>Approve all users – check user names, etc.  For users there are general use instructions/info.</a:t>
                      </a:r>
                      <a:endParaRPr lang="en-US" sz="1800" dirty="0"/>
                    </a:p>
                  </a:txBody>
                  <a:tcPr marT="45713" marB="45713"/>
                </a:tc>
                <a:tc>
                  <a:txBody>
                    <a:bodyPr/>
                    <a:lstStyle/>
                    <a:p>
                      <a:r>
                        <a:rPr lang="en-US" sz="1800" baseline="0" dirty="0" smtClean="0"/>
                        <a:t>                        </a:t>
                      </a:r>
                      <a:r>
                        <a:rPr lang="en-US" sz="1800" dirty="0" smtClean="0"/>
                        <a:t>PDF Quick Guide to walk the user through the Portal</a:t>
                      </a:r>
                      <a:endParaRPr lang="en-US" sz="1800" dirty="0"/>
                    </a:p>
                  </a:txBody>
                  <a:tcPr marT="45713" marB="45713"/>
                </a:tc>
              </a:tr>
              <a:tr h="639986">
                <a:tc>
                  <a:txBody>
                    <a:bodyPr/>
                    <a:lstStyle/>
                    <a:p>
                      <a:endParaRPr lang="en-US" sz="1800" dirty="0"/>
                    </a:p>
                  </a:txBody>
                  <a:tcPr marT="45713" marB="45713"/>
                </a:tc>
                <a:tc>
                  <a:txBody>
                    <a:bodyPr/>
                    <a:lstStyle/>
                    <a:p>
                      <a:r>
                        <a:rPr lang="en-US" sz="1800" dirty="0" smtClean="0"/>
                        <a:t>                        Allows</a:t>
                      </a:r>
                      <a:r>
                        <a:rPr lang="en-US" sz="1800" baseline="0" dirty="0" smtClean="0"/>
                        <a:t> the user to update contact information</a:t>
                      </a:r>
                      <a:endParaRPr lang="en-US" sz="1800" dirty="0"/>
                    </a:p>
                  </a:txBody>
                  <a:tcPr marT="45713" marB="45713"/>
                </a:tc>
              </a:tr>
            </a:tbl>
          </a:graphicData>
        </a:graphic>
      </p:graphicFrame>
      <p:pic>
        <p:nvPicPr>
          <p:cNvPr id="184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828800"/>
            <a:ext cx="12001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001963"/>
            <a:ext cx="1209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563" y="4194175"/>
            <a:ext cx="1238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804988"/>
            <a:ext cx="12096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4188" y="3001963"/>
            <a:ext cx="1228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03713" y="4208463"/>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3713" y="5105400"/>
            <a:ext cx="1190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r>
              <a:rPr lang="en-US" altLang="en-US" smtClean="0"/>
              <a:t>Benefits of the BFE Portal</a:t>
            </a:r>
          </a:p>
        </p:txBody>
      </p:sp>
      <p:sp>
        <p:nvSpPr>
          <p:cNvPr id="3" name="Content Placeholder 2"/>
          <p:cNvSpPr>
            <a:spLocks noGrp="1"/>
          </p:cNvSpPr>
          <p:nvPr>
            <p:ph idx="1"/>
          </p:nvPr>
        </p:nvSpPr>
        <p:spPr>
          <a:xfrm>
            <a:off x="457200" y="1295400"/>
            <a:ext cx="8229600" cy="4830763"/>
          </a:xfrm>
        </p:spPr>
        <p:txBody>
          <a:bodyPr/>
          <a:lstStyle/>
          <a:p>
            <a:pPr>
              <a:defRPr/>
            </a:pPr>
            <a:r>
              <a:rPr lang="en-US" sz="2800" dirty="0" smtClean="0"/>
              <a:t>As Admins</a:t>
            </a:r>
            <a:r>
              <a:rPr lang="en-US" sz="2300" dirty="0" smtClean="0"/>
              <a:t>	</a:t>
            </a:r>
          </a:p>
          <a:p>
            <a:pPr lvl="1">
              <a:defRPr/>
            </a:pPr>
            <a:r>
              <a:rPr lang="en-US" sz="2300" dirty="0" smtClean="0"/>
              <a:t>BFE requests sit within the Portal and aren’t lost within emails</a:t>
            </a:r>
          </a:p>
          <a:p>
            <a:pPr lvl="1">
              <a:defRPr/>
            </a:pPr>
            <a:r>
              <a:rPr lang="en-US" sz="2300" dirty="0" smtClean="0"/>
              <a:t>The user tells us specifically the location, so we aren’t searching for it</a:t>
            </a:r>
          </a:p>
          <a:p>
            <a:pPr lvl="1">
              <a:defRPr/>
            </a:pPr>
            <a:r>
              <a:rPr lang="en-US" sz="2300" dirty="0" smtClean="0"/>
              <a:t>We have spatial records of previous requests</a:t>
            </a:r>
          </a:p>
          <a:p>
            <a:pPr lvl="1">
              <a:defRPr/>
            </a:pPr>
            <a:r>
              <a:rPr lang="en-US" sz="2300" dirty="0" smtClean="0"/>
              <a:t>DASC is hosting our grid data and provides maintenance</a:t>
            </a:r>
          </a:p>
          <a:p>
            <a:pPr>
              <a:defRPr/>
            </a:pPr>
            <a:r>
              <a:rPr lang="en-US" sz="2800" dirty="0" smtClean="0"/>
              <a:t>As Users</a:t>
            </a:r>
          </a:p>
          <a:p>
            <a:pPr lvl="1">
              <a:defRPr/>
            </a:pPr>
            <a:r>
              <a:rPr lang="en-US" sz="2300" dirty="0" smtClean="0"/>
              <a:t>Central location for all requests</a:t>
            </a:r>
          </a:p>
          <a:p>
            <a:pPr lvl="1">
              <a:defRPr/>
            </a:pPr>
            <a:r>
              <a:rPr lang="en-US" sz="2300" dirty="0" smtClean="0"/>
              <a:t>Gives an idea on the chances of obtaining a LOMA before money is spent on a surveyor</a:t>
            </a:r>
          </a:p>
          <a:p>
            <a:pPr lvl="1">
              <a:defRPr/>
            </a:pPr>
            <a:r>
              <a:rPr lang="en-US" sz="2300" dirty="0" smtClean="0"/>
              <a:t>An official letter stating the user BFE and approximate LAG will be emailed</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838200"/>
          </a:xfrm>
        </p:spPr>
        <p:txBody>
          <a:bodyPr/>
          <a:lstStyle/>
          <a:p>
            <a:r>
              <a:rPr lang="en-US" altLang="en-US" smtClean="0"/>
              <a:t>Future Enhancements</a:t>
            </a:r>
          </a:p>
        </p:txBody>
      </p:sp>
      <p:sp>
        <p:nvSpPr>
          <p:cNvPr id="3" name="Content Placeholder 2"/>
          <p:cNvSpPr>
            <a:spLocks noGrp="1"/>
          </p:cNvSpPr>
          <p:nvPr>
            <p:ph idx="1"/>
          </p:nvPr>
        </p:nvSpPr>
        <p:spPr>
          <a:xfrm>
            <a:off x="457200" y="990600"/>
            <a:ext cx="8382000" cy="5410200"/>
          </a:xfrm>
        </p:spPr>
        <p:txBody>
          <a:bodyPr/>
          <a:lstStyle/>
          <a:p>
            <a:pPr>
              <a:defRPr/>
            </a:pPr>
            <a:r>
              <a:rPr lang="en-US" sz="2200" dirty="0" smtClean="0"/>
              <a:t>Once we are more confident with our newer grid data, we plan to have this process be more automated and possibly bypass our review process.  Ideally, the letter template would be automatically populated based on the source information.</a:t>
            </a:r>
          </a:p>
          <a:p>
            <a:pPr>
              <a:defRPr/>
            </a:pPr>
            <a:r>
              <a:rPr lang="en-US" sz="2200" dirty="0" smtClean="0"/>
              <a:t>We are working with DASC on implementing a LiDAR elevation profile tool similar to ESRI’s elevation service tool.</a:t>
            </a:r>
          </a:p>
          <a:p>
            <a:pPr>
              <a:defRPr/>
            </a:pPr>
            <a:endParaRPr lang="en-US" sz="2800" dirty="0"/>
          </a:p>
          <a:p>
            <a:pPr marL="0" indent="0">
              <a:buFont typeface="Arial" panose="020B0604020202020204" pitchFamily="34" charset="0"/>
              <a:buNone/>
              <a:defRPr/>
            </a:pPr>
            <a:endParaRPr lang="en-US" sz="2800" dirty="0" smtClean="0"/>
          </a:p>
          <a:p>
            <a:pPr>
              <a:defRPr/>
            </a:pPr>
            <a:endParaRPr lang="en-US" sz="2800" dirty="0"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0"/>
            <a:ext cx="55895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Questions?</a:t>
            </a:r>
          </a:p>
        </p:txBody>
      </p:sp>
      <p:sp>
        <p:nvSpPr>
          <p:cNvPr id="3" name="Content Placeholder 2"/>
          <p:cNvSpPr>
            <a:spLocks noGrp="1"/>
          </p:cNvSpPr>
          <p:nvPr>
            <p:ph idx="1"/>
          </p:nvPr>
        </p:nvSpPr>
        <p:spPr>
          <a:xfrm>
            <a:off x="457200" y="1524000"/>
            <a:ext cx="8229600" cy="4602163"/>
          </a:xfrm>
        </p:spPr>
        <p:txBody>
          <a:bodyPr/>
          <a:lstStyle/>
          <a:p>
            <a:pPr marL="0" indent="0">
              <a:buFont typeface="Arial" panose="020B0604020202020204" pitchFamily="34" charset="0"/>
              <a:buNone/>
              <a:defRPr/>
            </a:pPr>
            <a:r>
              <a:rPr lang="en-US" sz="2400" dirty="0" smtClean="0"/>
              <a:t>Tara Lanzrath, CFM, KDA-DWR </a:t>
            </a:r>
          </a:p>
          <a:p>
            <a:pPr marL="0" indent="0">
              <a:buFont typeface="Arial" panose="020B0604020202020204" pitchFamily="34" charset="0"/>
              <a:buNone/>
              <a:defRPr/>
            </a:pPr>
            <a:r>
              <a:rPr lang="en-US" sz="2400" dirty="0" smtClean="0"/>
              <a:t>Floodplain Mapping Specialist</a:t>
            </a:r>
          </a:p>
          <a:p>
            <a:pPr marL="0" indent="0">
              <a:buFont typeface="Arial" panose="020B0604020202020204" pitchFamily="34" charset="0"/>
              <a:buNone/>
              <a:defRPr/>
            </a:pPr>
            <a:r>
              <a:rPr lang="en-US" sz="2400" dirty="0" smtClean="0">
                <a:hlinkClick r:id="rId2"/>
              </a:rPr>
              <a:t>Tara.Lanzrath@ks.gov</a:t>
            </a:r>
            <a:r>
              <a:rPr lang="en-US" sz="2400" dirty="0" smtClean="0"/>
              <a:t> </a:t>
            </a:r>
            <a:endParaRPr lang="en-US" sz="2400" dirty="0"/>
          </a:p>
          <a:p>
            <a:pPr marL="0" indent="0">
              <a:buFont typeface="Arial" panose="020B0604020202020204" pitchFamily="34" charset="0"/>
              <a:buNone/>
              <a:defRPr/>
            </a:pPr>
            <a:endParaRPr lang="en-US" sz="2400" dirty="0" smtClean="0"/>
          </a:p>
          <a:p>
            <a:pPr>
              <a:defRPr/>
            </a:pPr>
            <a:r>
              <a:rPr lang="en-US" sz="2400" dirty="0" smtClean="0"/>
              <a:t>Ken Nelson, DASC, </a:t>
            </a:r>
            <a:r>
              <a:rPr lang="en-US" sz="2400" dirty="0" smtClean="0">
                <a:hlinkClick r:id="rId3"/>
              </a:rPr>
              <a:t>nelson@kgs.ku.edu</a:t>
            </a:r>
            <a:endParaRPr lang="en-US" sz="2400" dirty="0" smtClean="0"/>
          </a:p>
          <a:p>
            <a:pPr marL="0" indent="0">
              <a:buNone/>
              <a:defRPr/>
            </a:pPr>
            <a:endParaRPr lang="en-US" sz="2400" dirty="0" smtClean="0"/>
          </a:p>
          <a:p>
            <a:pPr>
              <a:defRPr/>
            </a:pPr>
            <a:r>
              <a:rPr lang="en-US" sz="2400" dirty="0" smtClean="0"/>
              <a:t>Kelly Emmons, DASC, </a:t>
            </a:r>
            <a:r>
              <a:rPr lang="en-US" sz="2400" dirty="0" smtClean="0">
                <a:hlinkClick r:id="rId4"/>
              </a:rPr>
              <a:t>emmons@kgs.ku.edu</a:t>
            </a:r>
            <a:endParaRPr lang="en-US" sz="2400" dirty="0" smtClean="0"/>
          </a:p>
          <a:p>
            <a:pPr>
              <a:defRPr/>
            </a:pPr>
            <a:endParaRPr lang="en-US" sz="2400" dirty="0"/>
          </a:p>
          <a:p>
            <a:pPr>
              <a:defRPr/>
            </a:pPr>
            <a:r>
              <a:rPr lang="en-US" sz="2400" dirty="0" smtClean="0"/>
              <a:t>Asif Iqbal, DASC, </a:t>
            </a:r>
            <a:r>
              <a:rPr lang="en-US" sz="2400" dirty="0" smtClean="0">
                <a:hlinkClick r:id="rId5"/>
              </a:rPr>
              <a:t>aiqbal@kgs.ku.edu</a:t>
            </a:r>
            <a:endParaRPr lang="en-US" sz="2400" dirty="0" smtClean="0"/>
          </a:p>
          <a:p>
            <a:pPr>
              <a:defRPr/>
            </a:pPr>
            <a:endParaRPr lang="en-US" sz="2400" dirty="0"/>
          </a:p>
          <a:p>
            <a:pPr>
              <a:defRPr/>
            </a:pPr>
            <a:r>
              <a:rPr lang="en-US" sz="2400" dirty="0" smtClean="0"/>
              <a:t>Brent Miller, DASC, </a:t>
            </a:r>
            <a:r>
              <a:rPr lang="en-US" sz="2400" dirty="0" smtClean="0">
                <a:hlinkClick r:id="rId6"/>
              </a:rPr>
              <a:t>bmiller@kgs.ku.edu</a:t>
            </a:r>
            <a:endParaRPr lang="en-US" sz="2400" dirty="0" smtClean="0"/>
          </a:p>
          <a:p>
            <a:pPr>
              <a:defRPr/>
            </a:pPr>
            <a:endParaRPr lang="en-US" sz="2400" dirty="0"/>
          </a:p>
          <a:p>
            <a:pPr marL="0" indent="0">
              <a:buNone/>
              <a:defRPr/>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295400"/>
            <a:ext cx="8229600" cy="5257800"/>
          </a:xfrm>
        </p:spPr>
        <p:txBody>
          <a:bodyPr/>
          <a:lstStyle/>
          <a:p>
            <a:pPr lvl="1">
              <a:defRPr/>
            </a:pPr>
            <a:r>
              <a:rPr lang="en-US" sz="3000" dirty="0" smtClean="0"/>
              <a:t>Background</a:t>
            </a:r>
          </a:p>
          <a:p>
            <a:pPr lvl="2">
              <a:defRPr/>
            </a:pPr>
            <a:r>
              <a:rPr lang="en-US" sz="3000" dirty="0" smtClean="0"/>
              <a:t>What is a Base Flood Elevation?</a:t>
            </a:r>
          </a:p>
          <a:p>
            <a:pPr lvl="2">
              <a:defRPr/>
            </a:pPr>
            <a:r>
              <a:rPr lang="en-US" sz="3000" dirty="0" smtClean="0"/>
              <a:t>Why this data is important</a:t>
            </a:r>
          </a:p>
          <a:p>
            <a:pPr lvl="1">
              <a:defRPr/>
            </a:pPr>
            <a:r>
              <a:rPr lang="en-US" sz="3000" dirty="0" smtClean="0"/>
              <a:t>Base Flood Elevation Portal</a:t>
            </a:r>
          </a:p>
          <a:p>
            <a:pPr lvl="2">
              <a:defRPr/>
            </a:pPr>
            <a:r>
              <a:rPr lang="en-US" sz="3000" dirty="0" smtClean="0"/>
              <a:t>Development &amp; Testing  </a:t>
            </a:r>
          </a:p>
          <a:p>
            <a:pPr lvl="2">
              <a:defRPr/>
            </a:pPr>
            <a:r>
              <a:rPr lang="en-US" sz="3000" dirty="0" smtClean="0"/>
              <a:t>How it Works</a:t>
            </a:r>
          </a:p>
          <a:p>
            <a:pPr lvl="2">
              <a:defRPr/>
            </a:pPr>
            <a:r>
              <a:rPr lang="en-US" sz="3000" dirty="0" smtClean="0"/>
              <a:t>Future Enhancements</a:t>
            </a:r>
          </a:p>
          <a:p>
            <a:pPr lvl="1">
              <a:defRPr/>
            </a:pPr>
            <a:r>
              <a:rPr lang="en-US" sz="3000" dirty="0" smtClean="0"/>
              <a:t>Questions/Contacts</a:t>
            </a:r>
          </a:p>
          <a:p>
            <a:pPr marL="457200" lvl="1" indent="0">
              <a:buFont typeface="Arial" panose="020B0604020202020204" pitchFamily="34" charset="0"/>
              <a:buNone/>
              <a:defRPr/>
            </a:pPr>
            <a:endParaRPr lang="en-US" dirty="0"/>
          </a:p>
        </p:txBody>
      </p:sp>
      <p:sp>
        <p:nvSpPr>
          <p:cNvPr id="5" name="Title 1"/>
          <p:cNvSpPr>
            <a:spLocks noGrp="1"/>
          </p:cNvSpPr>
          <p:nvPr>
            <p:ph type="title"/>
          </p:nvPr>
        </p:nvSpPr>
        <p:spPr>
          <a:xfrm>
            <a:off x="434975" y="152400"/>
            <a:ext cx="8099425" cy="1022350"/>
          </a:xfrm>
        </p:spPr>
        <p:txBody>
          <a:bodyPr/>
          <a:lstStyle/>
          <a:p>
            <a:r>
              <a:rPr lang="en-US" altLang="en-US" dirty="0" smtClean="0"/>
              <a:t>Outline</a:t>
            </a:r>
          </a:p>
        </p:txBody>
      </p:sp>
    </p:spTree>
    <p:extLst>
      <p:ext uri="{BB962C8B-B14F-4D97-AF65-F5344CB8AC3E}">
        <p14:creationId xmlns:p14="http://schemas.microsoft.com/office/powerpoint/2010/main" val="223024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1143000"/>
          </a:xfrm>
        </p:spPr>
        <p:txBody>
          <a:bodyPr/>
          <a:lstStyle/>
          <a:p>
            <a:r>
              <a:rPr lang="en-US" altLang="en-US" smtClean="0">
                <a:latin typeface="Calibri" panose="020F0502020204030204" pitchFamily="34" charset="0"/>
              </a:rPr>
              <a:t>What is a Base Flood Elevation?</a:t>
            </a:r>
          </a:p>
        </p:txBody>
      </p:sp>
      <p:sp>
        <p:nvSpPr>
          <p:cNvPr id="3" name="Content Placeholder 2"/>
          <p:cNvSpPr>
            <a:spLocks noGrp="1"/>
          </p:cNvSpPr>
          <p:nvPr>
            <p:ph idx="1"/>
          </p:nvPr>
        </p:nvSpPr>
        <p:spPr>
          <a:xfrm>
            <a:off x="304800" y="1143000"/>
            <a:ext cx="5257800" cy="5257800"/>
          </a:xfrm>
        </p:spPr>
        <p:txBody>
          <a:bodyPr>
            <a:normAutofit fontScale="77500" lnSpcReduction="20000"/>
          </a:bodyPr>
          <a:lstStyle/>
          <a:p>
            <a:pPr>
              <a:lnSpc>
                <a:spcPct val="150000"/>
              </a:lnSpc>
              <a:defRPr/>
            </a:pPr>
            <a:r>
              <a:rPr lang="en-US" dirty="0"/>
              <a:t>Base Flood</a:t>
            </a:r>
          </a:p>
          <a:p>
            <a:pPr lvl="1">
              <a:defRPr/>
            </a:pPr>
            <a:r>
              <a:rPr lang="en-US" dirty="0"/>
              <a:t>The flood having a 1% chance of being equaled or exceeded in any given year, more commonly referred to as the “100-year flood.”  </a:t>
            </a:r>
            <a:endParaRPr lang="en-US" dirty="0" smtClean="0"/>
          </a:p>
          <a:p>
            <a:pPr lvl="1">
              <a:defRPr/>
            </a:pPr>
            <a:r>
              <a:rPr lang="en-US" dirty="0" smtClean="0"/>
              <a:t>This </a:t>
            </a:r>
            <a:r>
              <a:rPr lang="en-US" dirty="0"/>
              <a:t>is the flood FEMA regulates to.</a:t>
            </a:r>
          </a:p>
          <a:p>
            <a:pPr>
              <a:lnSpc>
                <a:spcPct val="150000"/>
              </a:lnSpc>
              <a:defRPr/>
            </a:pPr>
            <a:r>
              <a:rPr lang="en-US" dirty="0"/>
              <a:t>Base Flood Elevation (BFE)</a:t>
            </a:r>
          </a:p>
          <a:p>
            <a:pPr lvl="1">
              <a:defRPr/>
            </a:pPr>
            <a:r>
              <a:rPr lang="en-US" dirty="0" smtClean="0"/>
              <a:t>Expected water </a:t>
            </a:r>
            <a:r>
              <a:rPr lang="en-US" dirty="0"/>
              <a:t>surface elevation during the base </a:t>
            </a:r>
            <a:r>
              <a:rPr lang="en-US" dirty="0" smtClean="0"/>
              <a:t>flood.</a:t>
            </a:r>
            <a:br>
              <a:rPr lang="en-US" dirty="0" smtClean="0"/>
            </a:br>
            <a:endParaRPr lang="en-US" dirty="0" smtClean="0"/>
          </a:p>
          <a:p>
            <a:pPr>
              <a:defRPr/>
            </a:pPr>
            <a:r>
              <a:rPr lang="en-US" dirty="0" smtClean="0"/>
              <a:t>Uses of BFE Information</a:t>
            </a:r>
          </a:p>
          <a:p>
            <a:pPr lvl="1">
              <a:defRPr/>
            </a:pPr>
            <a:r>
              <a:rPr lang="en-US" dirty="0" smtClean="0"/>
              <a:t>Letter of Map Amendments (LOMAs), Elevation Certificates, New Construction.</a:t>
            </a:r>
            <a:endParaRPr lang="en-US" dirty="0"/>
          </a:p>
          <a:p>
            <a:pPr lvl="1">
              <a:defRPr/>
            </a:pPr>
            <a:endParaRPr lang="en-US" dirty="0" smtClean="0"/>
          </a:p>
        </p:txBody>
      </p:sp>
      <p:pic>
        <p:nvPicPr>
          <p:cNvPr id="5124" name="Picture 2" descr="https://encrypted-tbn3.google.com/images?q=tbn:ANd9GcQ_XxxuZTwr4kLZL5ukFbxjT3Q6FxY9BBp2oGCr7EeyYnH-ddu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1635125"/>
            <a:ext cx="29241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s://encrypted-tbn2.google.com/images?q=tbn:ANd9GcRX4XSmMwYVMZQuHl6jC_I_xxXNNEkAO6O0Qsx6TiivznFZ8G9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13" y="4114800"/>
            <a:ext cx="29241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838200"/>
          </a:xfrm>
        </p:spPr>
        <p:txBody>
          <a:bodyPr/>
          <a:lstStyle/>
          <a:p>
            <a:r>
              <a:rPr lang="en-US" altLang="en-US" smtClean="0"/>
              <a:t>LOMAs Explained</a:t>
            </a:r>
          </a:p>
        </p:txBody>
      </p:sp>
      <p:sp>
        <p:nvSpPr>
          <p:cNvPr id="7171" name="Content Placeholder 2"/>
          <p:cNvSpPr>
            <a:spLocks noGrp="1"/>
          </p:cNvSpPr>
          <p:nvPr>
            <p:ph idx="1"/>
          </p:nvPr>
        </p:nvSpPr>
        <p:spPr>
          <a:xfrm>
            <a:off x="457200" y="762000"/>
            <a:ext cx="8229600" cy="6096000"/>
          </a:xfrm>
        </p:spPr>
        <p:txBody>
          <a:bodyPr/>
          <a:lstStyle/>
          <a:p>
            <a:r>
              <a:rPr lang="en-US" altLang="en-US" sz="2200" dirty="0" smtClean="0"/>
              <a:t>The LOMA is a legal document that will officially remove a </a:t>
            </a:r>
            <a:r>
              <a:rPr lang="en-US" altLang="en-US" sz="2200" dirty="0" smtClean="0"/>
              <a:t>structure that </a:t>
            </a:r>
            <a:r>
              <a:rPr lang="en-US" altLang="en-US" sz="2200" dirty="0" smtClean="0"/>
              <a:t>was inadvertently mapped within the floodplain</a:t>
            </a:r>
          </a:p>
          <a:p>
            <a:r>
              <a:rPr lang="en-US" altLang="en-US" sz="2200" dirty="0" smtClean="0"/>
              <a:t>To prove this, the Lowest Adjacent Grade (LAG) must be at or above the BFE for the structure to qualify for removal from the floodplain</a:t>
            </a:r>
          </a:p>
          <a:p>
            <a:r>
              <a:rPr lang="en-US" altLang="en-US" sz="2200" dirty="0" smtClean="0"/>
              <a:t>Only a surveyed elevation can be used in the LOMA application, but in the portal we estimate the LAG using LiDAR to provide to the user</a:t>
            </a:r>
          </a:p>
          <a:p>
            <a:endParaRPr lang="en-US" altLang="en-US" dirty="0" smtClean="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3352800"/>
            <a:ext cx="58674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lstStyle/>
          <a:p>
            <a:r>
              <a:rPr lang="en-US" altLang="en-US" smtClean="0"/>
              <a:t>Why Did We Build a BFE Portal?</a:t>
            </a:r>
          </a:p>
        </p:txBody>
      </p:sp>
      <p:sp>
        <p:nvSpPr>
          <p:cNvPr id="8195" name="Content Placeholder 2"/>
          <p:cNvSpPr>
            <a:spLocks noGrp="1"/>
          </p:cNvSpPr>
          <p:nvPr>
            <p:ph idx="1"/>
          </p:nvPr>
        </p:nvSpPr>
        <p:spPr>
          <a:xfrm>
            <a:off x="304800" y="1458913"/>
            <a:ext cx="3048000" cy="5257800"/>
          </a:xfrm>
        </p:spPr>
        <p:txBody>
          <a:bodyPr/>
          <a:lstStyle/>
          <a:p>
            <a:r>
              <a:rPr lang="en-US" altLang="en-US" sz="2200" dirty="0" smtClean="0"/>
              <a:t>While FEMA provides base flood elevation information for detailed study areas, Zone A BFE information is </a:t>
            </a:r>
            <a:r>
              <a:rPr lang="en-US" altLang="en-US" sz="2200" b="1" dirty="0" smtClean="0"/>
              <a:t>not</a:t>
            </a:r>
            <a:r>
              <a:rPr lang="en-US" altLang="en-US" sz="2200" dirty="0" smtClean="0"/>
              <a:t> provided but allows for use of “best available data”</a:t>
            </a:r>
          </a:p>
          <a:p>
            <a:r>
              <a:rPr lang="en-US" altLang="en-US" sz="2200" dirty="0" smtClean="0"/>
              <a:t>At KDA-DWR, we have provided this information historically from the HEC-RAS modeling used for the studies</a:t>
            </a:r>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2038" y="1524000"/>
            <a:ext cx="5411787"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88913"/>
            <a:ext cx="8229600" cy="954087"/>
          </a:xfrm>
        </p:spPr>
        <p:txBody>
          <a:bodyPr/>
          <a:lstStyle/>
          <a:p>
            <a:r>
              <a:rPr lang="en-US" altLang="en-US" sz="3600" dirty="0" smtClean="0"/>
              <a:t>New Initiative in BFE Determinations</a:t>
            </a:r>
          </a:p>
        </p:txBody>
      </p:sp>
      <p:sp>
        <p:nvSpPr>
          <p:cNvPr id="9219" name="Content Placeholder 4"/>
          <p:cNvSpPr>
            <a:spLocks noGrp="1"/>
          </p:cNvSpPr>
          <p:nvPr>
            <p:ph idx="1"/>
          </p:nvPr>
        </p:nvSpPr>
        <p:spPr>
          <a:xfrm>
            <a:off x="457200" y="1066800"/>
            <a:ext cx="8229600" cy="5059363"/>
          </a:xfrm>
        </p:spPr>
        <p:txBody>
          <a:bodyPr/>
          <a:lstStyle/>
          <a:p>
            <a:r>
              <a:rPr lang="en-US" altLang="en-US" sz="2400" dirty="0" smtClean="0"/>
              <a:t>We are switching to a 2D modeling base and our more recent products for Zone As are water surface elevation grids. This is more of a “point and click” determination approach.</a:t>
            </a:r>
          </a:p>
          <a:p>
            <a:r>
              <a:rPr lang="en-US" altLang="en-US" sz="2400" dirty="0" smtClean="0"/>
              <a:t>Some early grids have some quality issues, so for now we are checking each determination before approval.</a:t>
            </a:r>
          </a:p>
        </p:txBody>
      </p:sp>
      <p:pic>
        <p:nvPicPr>
          <p:cNvPr id="922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46577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52800"/>
            <a:ext cx="44958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34975" y="31750"/>
            <a:ext cx="8099425" cy="1143000"/>
          </a:xfrm>
        </p:spPr>
        <p:txBody>
          <a:bodyPr/>
          <a:lstStyle/>
          <a:p>
            <a:r>
              <a:rPr lang="en-US" altLang="en-US" dirty="0" smtClean="0"/>
              <a:t>Kansas BFE Portal</a:t>
            </a: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3938" y="1524000"/>
            <a:ext cx="64071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p:cNvSpPr txBox="1">
            <a:spLocks noChangeArrowheads="1"/>
          </p:cNvSpPr>
          <p:nvPr/>
        </p:nvSpPr>
        <p:spPr bwMode="auto">
          <a:xfrm>
            <a:off x="457200" y="1338751"/>
            <a:ext cx="16764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latin typeface="+mn-lt"/>
              </a:rPr>
              <a:t>KDA-DWR </a:t>
            </a:r>
            <a:r>
              <a:rPr lang="en-US" altLang="en-US" sz="2100" dirty="0" smtClean="0">
                <a:latin typeface="+mn-lt"/>
              </a:rPr>
              <a:t>collaboration </a:t>
            </a:r>
            <a:r>
              <a:rPr lang="en-US" altLang="en-US" sz="2100" dirty="0">
                <a:latin typeface="+mn-lt"/>
              </a:rPr>
              <a:t>with DASC begin in Sept 2016 to construct the Portal</a:t>
            </a:r>
          </a:p>
          <a:p>
            <a:endParaRPr lang="en-US" altLang="en-US" sz="2100" dirty="0">
              <a:latin typeface="+mn-lt"/>
            </a:endParaRPr>
          </a:p>
          <a:p>
            <a:r>
              <a:rPr lang="en-US" altLang="en-US" sz="2100" dirty="0">
                <a:latin typeface="+mn-lt"/>
              </a:rPr>
              <a:t>Launched October 1, 2017 and is used for requesting Zone A BFEs where data is available</a:t>
            </a:r>
          </a:p>
          <a:p>
            <a:endParaRPr lang="en-US" altLang="en-US" dirty="0"/>
          </a:p>
        </p:txBody>
      </p:sp>
      <p:sp>
        <p:nvSpPr>
          <p:cNvPr id="4101" name="TextBox 2"/>
          <p:cNvSpPr txBox="1">
            <a:spLocks noChangeArrowheads="1"/>
          </p:cNvSpPr>
          <p:nvPr/>
        </p:nvSpPr>
        <p:spPr bwMode="auto">
          <a:xfrm>
            <a:off x="2300865" y="1011382"/>
            <a:ext cx="422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u="sng" dirty="0">
                <a:solidFill>
                  <a:srgbClr val="0563C1"/>
                </a:solidFill>
                <a:ea typeface="Calibri" panose="020F0502020204030204" pitchFamily="34" charset="0"/>
                <a:cs typeface="Times New Roman" panose="02020603050405020304" pitchFamily="18" charset="0"/>
                <a:hlinkClick r:id="rId3"/>
              </a:rPr>
              <a:t>http://maps.kgs.ku.edu/fpm_bfe/login.cfm</a:t>
            </a:r>
            <a:endParaRPr lang="en-US" altLang="en-US" sz="180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762000"/>
          </a:xfrm>
        </p:spPr>
        <p:txBody>
          <a:bodyPr/>
          <a:lstStyle/>
          <a:p>
            <a:r>
              <a:rPr lang="en-US" altLang="en-US" smtClean="0"/>
              <a:t>BFE Portal</a:t>
            </a:r>
          </a:p>
        </p:txBody>
      </p:sp>
      <p:sp>
        <p:nvSpPr>
          <p:cNvPr id="3" name="Content Placeholder 2"/>
          <p:cNvSpPr>
            <a:spLocks noGrp="1"/>
          </p:cNvSpPr>
          <p:nvPr>
            <p:ph idx="1"/>
          </p:nvPr>
        </p:nvSpPr>
        <p:spPr>
          <a:xfrm>
            <a:off x="228600" y="4391025"/>
            <a:ext cx="8686800" cy="2133600"/>
          </a:xfrm>
        </p:spPr>
        <p:txBody>
          <a:bodyPr/>
          <a:lstStyle/>
          <a:p>
            <a:pPr marL="0" indent="0">
              <a:buFont typeface="Arial" panose="020B0604020202020204" pitchFamily="34" charset="0"/>
              <a:buNone/>
              <a:defRPr/>
            </a:pPr>
            <a:r>
              <a:rPr lang="en-US" sz="2000" b="1" dirty="0" smtClean="0"/>
              <a:t>Statistics</a:t>
            </a:r>
          </a:p>
          <a:p>
            <a:pPr>
              <a:defRPr/>
            </a:pPr>
            <a:r>
              <a:rPr lang="en-US" sz="2000" b="1" dirty="0" smtClean="0"/>
              <a:t>104</a:t>
            </a:r>
            <a:r>
              <a:rPr lang="en-US" sz="2000" dirty="0" smtClean="0"/>
              <a:t> registrants since the October 1 launch. These are primarily surveyors or engineering firms, but we do have some citizens registered.</a:t>
            </a:r>
          </a:p>
          <a:p>
            <a:pPr>
              <a:defRPr/>
            </a:pPr>
            <a:r>
              <a:rPr lang="en-US" sz="2000" b="1" dirty="0" smtClean="0"/>
              <a:t>70 </a:t>
            </a:r>
            <a:r>
              <a:rPr lang="en-US" sz="2000" dirty="0" smtClean="0"/>
              <a:t>“partial” users – these are from previous requests and may become regular users.</a:t>
            </a:r>
          </a:p>
          <a:p>
            <a:pPr>
              <a:defRPr/>
            </a:pPr>
            <a:r>
              <a:rPr lang="en-US" sz="2000" b="1" dirty="0" smtClean="0"/>
              <a:t>85</a:t>
            </a:r>
            <a:r>
              <a:rPr lang="en-US" sz="2000" dirty="0" smtClean="0"/>
              <a:t> BFE requests since Oct 1, 2017.</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90588"/>
            <a:ext cx="47434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5174673" y="1083439"/>
            <a:ext cx="3733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t>Goal:</a:t>
            </a:r>
            <a:r>
              <a:rPr lang="en-US" altLang="en-US" sz="2000" dirty="0"/>
              <a:t> </a:t>
            </a:r>
            <a:r>
              <a:rPr lang="en-US" altLang="en-US" sz="2000" dirty="0">
                <a:latin typeface="+mn-lt"/>
              </a:rPr>
              <a:t>To improve workflows by utilizing a user drawn polygon to automatically extract the maximum </a:t>
            </a:r>
            <a:r>
              <a:rPr lang="en-US" altLang="en-US" sz="2000" dirty="0" smtClean="0">
                <a:latin typeface="+mn-lt"/>
              </a:rPr>
              <a:t>elevation from </a:t>
            </a:r>
            <a:r>
              <a:rPr lang="en-US" altLang="en-US" sz="2000" dirty="0">
                <a:latin typeface="+mn-lt"/>
              </a:rPr>
              <a:t>the water surface elevation grid (BFE Determination) and the minimum elevation from the LiDAR service for the approximate Lowest Adjacent Grade (LAG) value</a:t>
            </a:r>
            <a:r>
              <a:rPr lang="en-US" altLang="en-US" sz="20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81013" y="117475"/>
            <a:ext cx="8229600" cy="1143000"/>
          </a:xfrm>
        </p:spPr>
        <p:txBody>
          <a:bodyPr/>
          <a:lstStyle/>
          <a:p>
            <a:r>
              <a:rPr lang="en-US" altLang="en-US" smtClean="0"/>
              <a:t>Behind the Scenes</a:t>
            </a:r>
          </a:p>
        </p:txBody>
      </p:sp>
      <p:sp>
        <p:nvSpPr>
          <p:cNvPr id="3" name="Content Placeholder 2"/>
          <p:cNvSpPr>
            <a:spLocks noGrp="1"/>
          </p:cNvSpPr>
          <p:nvPr>
            <p:ph idx="1"/>
          </p:nvPr>
        </p:nvSpPr>
        <p:spPr>
          <a:xfrm>
            <a:off x="468313" y="1214438"/>
            <a:ext cx="8229600" cy="5181600"/>
          </a:xfrm>
        </p:spPr>
        <p:txBody>
          <a:bodyPr/>
          <a:lstStyle/>
          <a:p>
            <a:pPr>
              <a:defRPr/>
            </a:pPr>
            <a:r>
              <a:rPr lang="en-US" dirty="0" smtClean="0"/>
              <a:t>The Portal draws upon the following Services:</a:t>
            </a:r>
          </a:p>
          <a:p>
            <a:pPr lvl="1">
              <a:defRPr/>
            </a:pPr>
            <a:r>
              <a:rPr lang="en-US" sz="2600" dirty="0" smtClean="0"/>
              <a:t>KDA-DWR service on the BFE Status and Detailed Study areas vs Zone A Floodplain information</a:t>
            </a:r>
          </a:p>
          <a:p>
            <a:pPr marL="457200" lvl="1" indent="0">
              <a:buFont typeface="Arial" panose="020B0604020202020204" pitchFamily="34" charset="0"/>
              <a:buNone/>
              <a:defRPr/>
            </a:pPr>
            <a:endParaRPr lang="en-US" sz="2600" dirty="0" smtClean="0"/>
          </a:p>
          <a:p>
            <a:pPr lvl="1">
              <a:defRPr/>
            </a:pPr>
            <a:r>
              <a:rPr lang="en-US" sz="2600" dirty="0" smtClean="0"/>
              <a:t>DASCs NG911 &amp; LiDAR Service- for address points and road names and to return LiDAR values from the user click and an approximate Lowest Adjacent Grade (LAG) from the user polygon</a:t>
            </a:r>
          </a:p>
          <a:p>
            <a:pPr lvl="1">
              <a:defRPr/>
            </a:pPr>
            <a:endParaRPr lang="en-US" sz="2600" dirty="0" smtClean="0"/>
          </a:p>
          <a:p>
            <a:pPr lvl="1">
              <a:defRPr/>
            </a:pPr>
            <a:r>
              <a:rPr lang="en-US" sz="2600" dirty="0" smtClean="0"/>
              <a:t>DASC is hosting KDA-DWR water surface elevation grids as a service where the BFE is extracted from the user polygon</a:t>
            </a:r>
          </a:p>
          <a:p>
            <a:pPr lvl="1">
              <a:defRPr/>
            </a:pPr>
            <a:endParaRPr lang="en-US" sz="2600" dirty="0"/>
          </a:p>
          <a:p>
            <a:pPr marL="457200" lvl="1" indent="0">
              <a:buFont typeface="Arial" panose="020B0604020202020204" pitchFamily="34" charset="0"/>
              <a:buNone/>
              <a:defRPr/>
            </a:pPr>
            <a:endParaRPr lang="en-US" sz="2600" dirty="0" smtClean="0"/>
          </a:p>
          <a:p>
            <a:pPr marL="457200" lvl="1" indent="0">
              <a:buFont typeface="Arial" panose="020B0604020202020204" pitchFamily="34" charset="0"/>
              <a:buNone/>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928</Words>
  <Application>Microsoft Office PowerPoint</Application>
  <PresentationFormat>On-screen Show (4:3)</PresentationFormat>
  <Paragraphs>121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themedata</vt:lpstr>
      <vt:lpstr>Kansas Base Flood Elevation (BFE) Portal KDA-DWR and DASC Project</vt:lpstr>
      <vt:lpstr>Outline</vt:lpstr>
      <vt:lpstr>What is a Base Flood Elevation?</vt:lpstr>
      <vt:lpstr>LOMAs Explained</vt:lpstr>
      <vt:lpstr>Why Did We Build a BFE Portal?</vt:lpstr>
      <vt:lpstr>New Initiative in BFE Determinations</vt:lpstr>
      <vt:lpstr>Kansas BFE Portal</vt:lpstr>
      <vt:lpstr>BFE Portal</vt:lpstr>
      <vt:lpstr>Behind the Scenes</vt:lpstr>
      <vt:lpstr>Testing the Portal</vt:lpstr>
      <vt:lpstr>BFE Request Page</vt:lpstr>
      <vt:lpstr>Drawing the Property</vt:lpstr>
      <vt:lpstr>Map Views Depend on User Level</vt:lpstr>
      <vt:lpstr>Admin View</vt:lpstr>
      <vt:lpstr>Sample KDA-DWR BFE Letter</vt:lpstr>
      <vt:lpstr>Other Portal Resources</vt:lpstr>
      <vt:lpstr>Benefits of the BFE Portal</vt:lpstr>
      <vt:lpstr>Future Enhancements</vt:lpstr>
      <vt:lpstr>Questions?</vt:lpstr>
    </vt:vector>
  </TitlesOfParts>
  <Company>Kansas Department of Agriculture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samuelson</dc:creator>
  <cp:lastModifiedBy>Lanzrath, Tara</cp:lastModifiedBy>
  <cp:revision>93</cp:revision>
  <dcterms:created xsi:type="dcterms:W3CDTF">2012-03-22T11:30:50Z</dcterms:created>
  <dcterms:modified xsi:type="dcterms:W3CDTF">2018-02-15T15:13:08Z</dcterms:modified>
</cp:coreProperties>
</file>