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0" r:id="rId5"/>
    <p:sldId id="793" r:id="rId6"/>
    <p:sldId id="794" r:id="rId7"/>
    <p:sldId id="799" r:id="rId8"/>
    <p:sldId id="795" r:id="rId9"/>
    <p:sldId id="796" r:id="rId10"/>
    <p:sldId id="800" r:id="rId11"/>
    <p:sldId id="798" r:id="rId12"/>
    <p:sldId id="797" r:id="rId13"/>
    <p:sldId id="261"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8">
          <p15:clr>
            <a:srgbClr val="A4A3A4"/>
          </p15:clr>
        </p15:guide>
        <p15:guide id="2" orient="horz" pos="3490">
          <p15:clr>
            <a:srgbClr val="A4A3A4"/>
          </p15:clr>
        </p15:guide>
        <p15:guide id="3" orient="horz" pos="3379">
          <p15:clr>
            <a:srgbClr val="A4A3A4"/>
          </p15:clr>
        </p15:guide>
        <p15:guide id="4" orient="horz" pos="1964">
          <p15:clr>
            <a:srgbClr val="A4A3A4"/>
          </p15:clr>
        </p15:guide>
        <p15:guide id="5" orient="horz" pos="2099">
          <p15:clr>
            <a:srgbClr val="A4A3A4"/>
          </p15:clr>
        </p15:guide>
        <p15:guide id="6" orient="horz" pos="795">
          <p15:clr>
            <a:srgbClr val="A4A3A4"/>
          </p15:clr>
        </p15:guide>
        <p15:guide id="7" orient="horz" pos="666">
          <p15:clr>
            <a:srgbClr val="A4A3A4"/>
          </p15:clr>
        </p15:guide>
        <p15:guide id="8" pos="3403">
          <p15:clr>
            <a:srgbClr val="A4A3A4"/>
          </p15:clr>
        </p15:guide>
        <p15:guide id="9" pos="35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773"/>
    <a:srgbClr val="FEC20D"/>
    <a:srgbClr val="139AB2"/>
    <a:srgbClr val="89C3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66667" autoAdjust="0"/>
  </p:normalViewPr>
  <p:slideViewPr>
    <p:cSldViewPr snapToGrid="0" snapToObjects="1">
      <p:cViewPr varScale="1">
        <p:scale>
          <a:sx n="60" d="100"/>
          <a:sy n="60" d="100"/>
        </p:scale>
        <p:origin x="1968" y="66"/>
      </p:cViewPr>
      <p:guideLst>
        <p:guide orient="horz" pos="3378"/>
        <p:guide orient="horz" pos="3490"/>
        <p:guide orient="horz" pos="3379"/>
        <p:guide orient="horz" pos="1964"/>
        <p:guide orient="horz" pos="2099"/>
        <p:guide orient="horz" pos="795"/>
        <p:guide orient="horz" pos="666"/>
        <p:guide pos="3403"/>
        <p:guide pos="351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A4643E8-7A84-1C46-BD5E-B291CD34BF80}" type="datetimeFigureOut">
              <a:rPr lang="en-US" smtClean="0"/>
              <a:t>12/6/2018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7DC1755-625D-A742-ACDB-726AD4CDF29D}" type="slidenum">
              <a:rPr lang="en-US" smtClean="0"/>
              <a:t>‹#›</a:t>
            </a:fld>
            <a:endParaRPr lang="en-US"/>
          </a:p>
        </p:txBody>
      </p:sp>
    </p:spTree>
    <p:extLst>
      <p:ext uri="{BB962C8B-B14F-4D97-AF65-F5344CB8AC3E}">
        <p14:creationId xmlns:p14="http://schemas.microsoft.com/office/powerpoint/2010/main" val="3817392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1</a:t>
            </a:fld>
            <a:endParaRPr lang="en-US"/>
          </a:p>
        </p:txBody>
      </p:sp>
    </p:spTree>
    <p:extLst>
      <p:ext uri="{BB962C8B-B14F-4D97-AF65-F5344CB8AC3E}">
        <p14:creationId xmlns:p14="http://schemas.microsoft.com/office/powerpoint/2010/main" val="350142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DC1755-625D-A742-ACDB-726AD4CDF29D}" type="slidenum">
              <a:rPr lang="en-US" smtClean="0"/>
              <a:t>10</a:t>
            </a:fld>
            <a:endParaRPr lang="en-US"/>
          </a:p>
        </p:txBody>
      </p:sp>
    </p:spTree>
    <p:extLst>
      <p:ext uri="{BB962C8B-B14F-4D97-AF65-F5344CB8AC3E}">
        <p14:creationId xmlns:p14="http://schemas.microsoft.com/office/powerpoint/2010/main" val="324240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2</a:t>
            </a:fld>
            <a:endParaRPr lang="en-US"/>
          </a:p>
        </p:txBody>
      </p:sp>
    </p:spTree>
    <p:extLst>
      <p:ext uri="{BB962C8B-B14F-4D97-AF65-F5344CB8AC3E}">
        <p14:creationId xmlns:p14="http://schemas.microsoft.com/office/powerpoint/2010/main" val="230380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3</a:t>
            </a:fld>
            <a:endParaRPr lang="en-US"/>
          </a:p>
        </p:txBody>
      </p:sp>
    </p:spTree>
    <p:extLst>
      <p:ext uri="{BB962C8B-B14F-4D97-AF65-F5344CB8AC3E}">
        <p14:creationId xmlns:p14="http://schemas.microsoft.com/office/powerpoint/2010/main" val="232159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4</a:t>
            </a:fld>
            <a:endParaRPr lang="en-US"/>
          </a:p>
        </p:txBody>
      </p:sp>
    </p:spTree>
    <p:extLst>
      <p:ext uri="{BB962C8B-B14F-4D97-AF65-F5344CB8AC3E}">
        <p14:creationId xmlns:p14="http://schemas.microsoft.com/office/powerpoint/2010/main" val="412401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5</a:t>
            </a:fld>
            <a:endParaRPr lang="en-US"/>
          </a:p>
        </p:txBody>
      </p:sp>
    </p:spTree>
    <p:extLst>
      <p:ext uri="{BB962C8B-B14F-4D97-AF65-F5344CB8AC3E}">
        <p14:creationId xmlns:p14="http://schemas.microsoft.com/office/powerpoint/2010/main" val="343324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6</a:t>
            </a:fld>
            <a:endParaRPr lang="en-US"/>
          </a:p>
        </p:txBody>
      </p:sp>
    </p:spTree>
    <p:extLst>
      <p:ext uri="{BB962C8B-B14F-4D97-AF65-F5344CB8AC3E}">
        <p14:creationId xmlns:p14="http://schemas.microsoft.com/office/powerpoint/2010/main" val="372828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7</a:t>
            </a:fld>
            <a:endParaRPr lang="en-US"/>
          </a:p>
        </p:txBody>
      </p:sp>
    </p:spTree>
    <p:extLst>
      <p:ext uri="{BB962C8B-B14F-4D97-AF65-F5344CB8AC3E}">
        <p14:creationId xmlns:p14="http://schemas.microsoft.com/office/powerpoint/2010/main" val="394941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8</a:t>
            </a:fld>
            <a:endParaRPr lang="en-US"/>
          </a:p>
        </p:txBody>
      </p:sp>
    </p:spTree>
    <p:extLst>
      <p:ext uri="{BB962C8B-B14F-4D97-AF65-F5344CB8AC3E}">
        <p14:creationId xmlns:p14="http://schemas.microsoft.com/office/powerpoint/2010/main" val="272827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C1755-625D-A742-ACDB-726AD4CDF29D}" type="slidenum">
              <a:rPr lang="en-US" smtClean="0"/>
              <a:t>9</a:t>
            </a:fld>
            <a:endParaRPr lang="en-US"/>
          </a:p>
        </p:txBody>
      </p:sp>
    </p:spTree>
    <p:extLst>
      <p:ext uri="{BB962C8B-B14F-4D97-AF65-F5344CB8AC3E}">
        <p14:creationId xmlns:p14="http://schemas.microsoft.com/office/powerpoint/2010/main" val="1389559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941F30-66C2-4371-AEF0-31D89E406C65}"/>
              </a:ext>
            </a:extLst>
          </p:cNvPr>
          <p:cNvPicPr>
            <a:picLocks noChangeAspect="1"/>
          </p:cNvPicPr>
          <p:nvPr userDrawn="1"/>
        </p:nvPicPr>
        <p:blipFill>
          <a:blip r:embed="rId3"/>
          <a:stretch>
            <a:fillRect/>
          </a:stretch>
        </p:blipFill>
        <p:spPr>
          <a:xfrm>
            <a:off x="5616943" y="3290007"/>
            <a:ext cx="2675719" cy="2085659"/>
          </a:xfrm>
          <a:prstGeom prst="rect">
            <a:avLst/>
          </a:prstGeom>
        </p:spPr>
      </p:pic>
      <p:sp>
        <p:nvSpPr>
          <p:cNvPr id="2" name="Title 1"/>
          <p:cNvSpPr>
            <a:spLocks noGrp="1"/>
          </p:cNvSpPr>
          <p:nvPr>
            <p:ph type="ctrTitle" hasCustomPrompt="1"/>
          </p:nvPr>
        </p:nvSpPr>
        <p:spPr>
          <a:xfrm>
            <a:off x="325817" y="5600674"/>
            <a:ext cx="7352660" cy="649681"/>
          </a:xfrm>
        </p:spPr>
        <p:txBody>
          <a:bodyPr>
            <a:normAutofit/>
          </a:bodyPr>
          <a:lstStyle>
            <a:lvl1pPr algn="l">
              <a:defRPr sz="3000" b="1">
                <a:solidFill>
                  <a:schemeClr val="bg1"/>
                </a:solidFill>
                <a:latin typeface="Arial"/>
                <a:cs typeface="Arial"/>
              </a:defRPr>
            </a:lvl1pPr>
          </a:lstStyle>
          <a:p>
            <a:r>
              <a:rPr lang="en-US" dirty="0"/>
              <a:t>Area Specialist Meeting – GIS Updates</a:t>
            </a:r>
          </a:p>
        </p:txBody>
      </p:sp>
      <p:sp>
        <p:nvSpPr>
          <p:cNvPr id="3" name="Subtitle 2"/>
          <p:cNvSpPr>
            <a:spLocks noGrp="1"/>
          </p:cNvSpPr>
          <p:nvPr>
            <p:ph type="subTitle" idx="1" hasCustomPrompt="1"/>
          </p:nvPr>
        </p:nvSpPr>
        <p:spPr>
          <a:xfrm>
            <a:off x="325817" y="6250355"/>
            <a:ext cx="5612523" cy="412261"/>
          </a:xfrm>
        </p:spPr>
        <p:txBody>
          <a:bodyPr>
            <a:normAutofit/>
          </a:bodyPr>
          <a:lstStyle>
            <a:lvl1pPr marL="0" indent="0" algn="l">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October 2018 | Chad Volkman – State GIS Specialist</a:t>
            </a:r>
          </a:p>
        </p:txBody>
      </p:sp>
      <p:sp>
        <p:nvSpPr>
          <p:cNvPr id="20" name="Content Placeholder 19"/>
          <p:cNvSpPr>
            <a:spLocks noGrp="1"/>
          </p:cNvSpPr>
          <p:nvPr>
            <p:ph sz="quarter" idx="10" hasCustomPrompt="1"/>
          </p:nvPr>
        </p:nvSpPr>
        <p:spPr>
          <a:xfrm>
            <a:off x="5616943" y="1249851"/>
            <a:ext cx="2266950" cy="342900"/>
          </a:xfrm>
        </p:spPr>
        <p:txBody>
          <a:bodyPr anchor="ctr">
            <a:normAutofit/>
          </a:bodyPr>
          <a:lstStyle>
            <a:lvl1pPr>
              <a:defRPr sz="1000" b="0" spc="300" baseline="0">
                <a:solidFill>
                  <a:srgbClr val="FEC20D"/>
                </a:solidFill>
              </a:defRPr>
            </a:lvl1pPr>
          </a:lstStyle>
          <a:p>
            <a:pPr lvl="0"/>
            <a:r>
              <a:rPr lang="en-US" dirty="0"/>
              <a:t>Kansas</a:t>
            </a:r>
          </a:p>
        </p:txBody>
      </p:sp>
      <p:pic>
        <p:nvPicPr>
          <p:cNvPr id="16" name="Picture 15" descr="NRCS_Title-Raindrop1.png"/>
          <p:cNvPicPr>
            <a:picLocks noChangeAspect="1"/>
          </p:cNvPicPr>
          <p:nvPr userDrawn="1"/>
        </p:nvPicPr>
        <p:blipFill rotWithShape="1">
          <a:blip r:embed="rId4">
            <a:extLst>
              <a:ext uri="{28A0092B-C50C-407E-A947-70E740481C1C}">
                <a14:useLocalDpi xmlns:a14="http://schemas.microsoft.com/office/drawing/2010/main" val="0"/>
              </a:ext>
            </a:extLst>
          </a:blip>
          <a:srcRect l="74039" t="16381" b="21472"/>
          <a:stretch/>
        </p:blipFill>
        <p:spPr>
          <a:xfrm>
            <a:off x="6770076" y="1133231"/>
            <a:ext cx="2373924" cy="4261977"/>
          </a:xfrm>
          <a:prstGeom prst="rect">
            <a:avLst/>
          </a:prstGeom>
        </p:spPr>
      </p:pic>
      <p:pic>
        <p:nvPicPr>
          <p:cNvPr id="5" name="Picture 4">
            <a:extLst>
              <a:ext uri="{FF2B5EF4-FFF2-40B4-BE49-F238E27FC236}">
                <a16:creationId xmlns:a16="http://schemas.microsoft.com/office/drawing/2014/main" id="{F9FC3495-A294-40C9-9938-899BB5322A54}"/>
              </a:ext>
            </a:extLst>
          </p:cNvPr>
          <p:cNvPicPr>
            <a:picLocks noChangeAspect="1"/>
          </p:cNvPicPr>
          <p:nvPr userDrawn="1"/>
        </p:nvPicPr>
        <p:blipFill>
          <a:blip r:embed="rId5"/>
          <a:stretch>
            <a:fillRect/>
          </a:stretch>
        </p:blipFill>
        <p:spPr>
          <a:xfrm>
            <a:off x="0" y="1228830"/>
            <a:ext cx="5412828" cy="4143375"/>
          </a:xfrm>
          <a:prstGeom prst="rect">
            <a:avLst/>
          </a:prstGeom>
        </p:spPr>
      </p:pic>
      <p:sp>
        <p:nvSpPr>
          <p:cNvPr id="6" name="Rectangle 5">
            <a:extLst>
              <a:ext uri="{FF2B5EF4-FFF2-40B4-BE49-F238E27FC236}">
                <a16:creationId xmlns:a16="http://schemas.microsoft.com/office/drawing/2014/main" id="{47D10142-04E8-4ADA-BA65-E35369AA522E}"/>
              </a:ext>
            </a:extLst>
          </p:cNvPr>
          <p:cNvSpPr/>
          <p:nvPr userDrawn="1"/>
        </p:nvSpPr>
        <p:spPr>
          <a:xfrm>
            <a:off x="0" y="1228831"/>
            <a:ext cx="5412828" cy="4166378"/>
          </a:xfrm>
          <a:prstGeom prst="rect">
            <a:avLst/>
          </a:prstGeom>
          <a:gradFill>
            <a:gsLst>
              <a:gs pos="100000">
                <a:schemeClr val="bg1">
                  <a:alpha val="62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7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5581897" y="3341077"/>
            <a:ext cx="3562103"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5581899" y="1260232"/>
            <a:ext cx="3562102" cy="1856153"/>
          </a:xfrm>
          <a:prstGeom prst="rect">
            <a:avLst/>
          </a:prstGeom>
        </p:spPr>
      </p:pic>
      <p:sp>
        <p:nvSpPr>
          <p:cNvPr id="2" name="Title 1"/>
          <p:cNvSpPr>
            <a:spLocks noGrp="1"/>
          </p:cNvSpPr>
          <p:nvPr>
            <p:ph type="title" hasCustomPrompt="1"/>
          </p:nvPr>
        </p:nvSpPr>
        <p:spPr>
          <a:xfrm>
            <a:off x="614854" y="2433516"/>
            <a:ext cx="4367456" cy="2402254"/>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14854" y="1504462"/>
            <a:ext cx="3761764" cy="929054"/>
          </a:xfrm>
        </p:spPr>
        <p:txBody>
          <a:bodyPr anchor="b"/>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7895119" y="2031999"/>
            <a:ext cx="1258650" cy="2676770"/>
          </a:xfrm>
          <a:prstGeom prst="rect">
            <a:avLst/>
          </a:prstGeom>
        </p:spPr>
      </p:pic>
    </p:spTree>
    <p:extLst>
      <p:ext uri="{BB962C8B-B14F-4D97-AF65-F5344CB8AC3E}">
        <p14:creationId xmlns:p14="http://schemas.microsoft.com/office/powerpoint/2010/main" val="280729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15" y="635000"/>
            <a:ext cx="8757137" cy="806938"/>
          </a:xfrm>
        </p:spPr>
        <p:txBody>
          <a:bodyPr/>
          <a:lstStyle/>
          <a:p>
            <a:r>
              <a:rPr lang="en-US" dirty="0"/>
              <a:t>Click to edit Master title style</a:t>
            </a:r>
          </a:p>
        </p:txBody>
      </p:sp>
      <p:sp>
        <p:nvSpPr>
          <p:cNvPr id="3" name="Content Placeholder 2"/>
          <p:cNvSpPr>
            <a:spLocks noGrp="1"/>
          </p:cNvSpPr>
          <p:nvPr>
            <p:ph idx="1"/>
          </p:nvPr>
        </p:nvSpPr>
        <p:spPr>
          <a:xfrm>
            <a:off x="261814" y="1600200"/>
            <a:ext cx="783838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17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815" y="1600200"/>
            <a:ext cx="681110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151077" y="1609969"/>
            <a:ext cx="1867875"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52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814" y="566615"/>
            <a:ext cx="82296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1814" y="1600200"/>
            <a:ext cx="77313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68768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l" defTabSz="457200" rtl="0" eaLnBrk="1" latinLnBrk="0" hangingPunct="1">
        <a:spcBef>
          <a:spcPct val="0"/>
        </a:spcBef>
        <a:buNone/>
        <a:defRPr sz="3600" b="1" kern="1200">
          <a:solidFill>
            <a:srgbClr val="89C32D"/>
          </a:solidFill>
          <a:latin typeface="+mj-lt"/>
          <a:ea typeface="+mj-ea"/>
          <a:cs typeface="+mj-cs"/>
        </a:defRPr>
      </a:lvl1pPr>
    </p:titleStyle>
    <p:body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scr.usda.gov/how-file-program-discrimination-complain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program.intake@us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December 2018 | Chad Volkman – NRCS GIS Specialist</a:t>
            </a:r>
          </a:p>
        </p:txBody>
      </p:sp>
      <p:sp>
        <p:nvSpPr>
          <p:cNvPr id="4" name="Content Placeholder 3"/>
          <p:cNvSpPr>
            <a:spLocks noGrp="1"/>
          </p:cNvSpPr>
          <p:nvPr>
            <p:ph sz="quarter" idx="10"/>
          </p:nvPr>
        </p:nvSpPr>
        <p:spPr/>
        <p:txBody>
          <a:bodyPr/>
          <a:lstStyle/>
          <a:p>
            <a:endParaRPr lang="en-US" dirty="0"/>
          </a:p>
        </p:txBody>
      </p:sp>
      <p:sp>
        <p:nvSpPr>
          <p:cNvPr id="5" name="TextBox 4">
            <a:extLst>
              <a:ext uri="{FF2B5EF4-FFF2-40B4-BE49-F238E27FC236}">
                <a16:creationId xmlns:a16="http://schemas.microsoft.com/office/drawing/2014/main" id="{8C64FF39-A990-439A-A0A6-255142A6F4E0}"/>
              </a:ext>
            </a:extLst>
          </p:cNvPr>
          <p:cNvSpPr txBox="1"/>
          <p:nvPr/>
        </p:nvSpPr>
        <p:spPr>
          <a:xfrm>
            <a:off x="554345" y="2305726"/>
            <a:ext cx="4017655" cy="1077218"/>
          </a:xfrm>
          <a:prstGeom prst="rect">
            <a:avLst/>
          </a:prstGeom>
          <a:noFill/>
        </p:spPr>
        <p:txBody>
          <a:bodyPr wrap="square" rtlCol="0">
            <a:spAutoFit/>
          </a:bodyPr>
          <a:lstStyle/>
          <a:p>
            <a:r>
              <a:rPr lang="en-US" sz="3200" b="1" dirty="0"/>
              <a:t>Historical Imagery Agreement Update</a:t>
            </a:r>
          </a:p>
        </p:txBody>
      </p:sp>
    </p:spTree>
    <p:extLst>
      <p:ext uri="{BB962C8B-B14F-4D97-AF65-F5344CB8AC3E}">
        <p14:creationId xmlns:p14="http://schemas.microsoft.com/office/powerpoint/2010/main" val="405953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Non-Discrimination Statement</a:t>
            </a:r>
          </a:p>
        </p:txBody>
      </p:sp>
      <p:sp>
        <p:nvSpPr>
          <p:cNvPr id="3" name="Content Placeholder 2"/>
          <p:cNvSpPr>
            <a:spLocks noGrp="1"/>
          </p:cNvSpPr>
          <p:nvPr>
            <p:ph idx="1"/>
          </p:nvPr>
        </p:nvSpPr>
        <p:spPr>
          <a:xfrm>
            <a:off x="261814" y="1600200"/>
            <a:ext cx="8662729" cy="4525963"/>
          </a:xfrm>
        </p:spPr>
        <p:txBody>
          <a:bodyPr>
            <a:normAutofit fontScale="55000" lnSpcReduction="20000"/>
          </a:bodyPr>
          <a:lstStyle/>
          <a:p>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r>
              <a:rPr lang="en-US" dirty="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r>
              <a:rPr lang="en-US" dirty="0"/>
              <a:t>To file a program discrimination complaint, complete the USDA Program Discrimination Complaint Form, AD-3027, found online at</a:t>
            </a:r>
            <a:r>
              <a:rPr lang="en-US" dirty="0">
                <a:hlinkClick r:id="rId3" tooltip="Opens in new window."/>
              </a:rPr>
              <a:t> How to File a Program Discrimination Complaint</a:t>
            </a:r>
            <a:r>
              <a:rPr lang="en-US" dirty="0"/>
              <a:t> and at any USDA office or write a letter addressed to USDA and provide in the letter all of the information  requested in the form.  To request a copy of the complaint form, call </a:t>
            </a:r>
          </a:p>
          <a:p>
            <a:r>
              <a:rPr lang="en-US" dirty="0"/>
              <a:t>(866) 632-9992.  Submit your completed form or letter to USDA by:</a:t>
            </a:r>
          </a:p>
          <a:p>
            <a:r>
              <a:rPr lang="en-US" dirty="0"/>
              <a:t>(1)    mail: U.S. Department of Agriculture</a:t>
            </a:r>
          </a:p>
          <a:p>
            <a:r>
              <a:rPr lang="en-US" dirty="0"/>
              <a:t>         Office of the Assistant Secretary for Civil Rights</a:t>
            </a:r>
          </a:p>
          <a:p>
            <a:r>
              <a:rPr lang="en-US" dirty="0"/>
              <a:t>         1400 Independence Avenue, SW</a:t>
            </a:r>
          </a:p>
          <a:p>
            <a:r>
              <a:rPr lang="en-US" dirty="0"/>
              <a:t>         Washington, D.C. 20250-9410; </a:t>
            </a:r>
          </a:p>
          <a:p>
            <a:r>
              <a:rPr lang="en-US" dirty="0"/>
              <a:t>(2)    fax: (202) 690-7442; or </a:t>
            </a:r>
          </a:p>
          <a:p>
            <a:r>
              <a:rPr lang="en-US" dirty="0"/>
              <a:t>(3)    email: </a:t>
            </a:r>
            <a:r>
              <a:rPr lang="en-US" dirty="0">
                <a:hlinkClick r:id="rId4"/>
              </a:rPr>
              <a:t>program.intake@usda.gov</a:t>
            </a:r>
            <a:r>
              <a:rPr lang="en-US" dirty="0"/>
              <a:t>.   </a:t>
            </a:r>
          </a:p>
          <a:p>
            <a:r>
              <a:rPr lang="en-US" dirty="0"/>
              <a:t>USDA is an equal opportunity provider, employer, and lender.</a:t>
            </a:r>
          </a:p>
          <a:p>
            <a:endParaRPr lang="en-US" dirty="0"/>
          </a:p>
        </p:txBody>
      </p:sp>
    </p:spTree>
    <p:extLst>
      <p:ext uri="{BB962C8B-B14F-4D97-AF65-F5344CB8AC3E}">
        <p14:creationId xmlns:p14="http://schemas.microsoft.com/office/powerpoint/2010/main" val="332107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USDA Background</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6" name="Content Placeholder 2">
            <a:extLst>
              <a:ext uri="{FF2B5EF4-FFF2-40B4-BE49-F238E27FC236}">
                <a16:creationId xmlns:a16="http://schemas.microsoft.com/office/drawing/2014/main" id="{C33E941C-1EED-4315-B089-70B8E76BAB0C}"/>
              </a:ext>
            </a:extLst>
          </p:cNvPr>
          <p:cNvSpPr txBox="1">
            <a:spLocks/>
          </p:cNvSpPr>
          <p:nvPr/>
        </p:nvSpPr>
        <p:spPr>
          <a:xfrm>
            <a:off x="469362" y="1663931"/>
            <a:ext cx="8229599" cy="440689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Agriculture Adjustment Act of 1933</a:t>
            </a:r>
          </a:p>
          <a:p>
            <a:pPr marL="457200" indent="-457200">
              <a:buFont typeface="Arial" panose="020B0604020202020204" pitchFamily="34" charset="0"/>
              <a:buChar char="•"/>
            </a:pPr>
            <a:r>
              <a:rPr lang="en-US" sz="2800" dirty="0"/>
              <a:t>Kansas acquired from 1937 - 1941</a:t>
            </a:r>
          </a:p>
          <a:p>
            <a:pPr marL="457200" indent="-457200">
              <a:buFont typeface="Arial" panose="020B0604020202020204" pitchFamily="34" charset="0"/>
              <a:buChar char="•"/>
            </a:pPr>
            <a:r>
              <a:rPr lang="en-US" sz="2800" dirty="0"/>
              <a:t>First aerial record of the entire state</a:t>
            </a:r>
          </a:p>
          <a:p>
            <a:pPr marL="457200" indent="-457200">
              <a:buFont typeface="Arial" panose="020B0604020202020204" pitchFamily="34" charset="0"/>
              <a:buChar char="•"/>
            </a:pPr>
            <a:r>
              <a:rPr lang="en-US" sz="2800" dirty="0"/>
              <a:t>Base for some of the first soil surveys</a:t>
            </a:r>
            <a:endParaRPr lang="en-US" sz="2000" dirty="0"/>
          </a:p>
          <a:p>
            <a:pPr marL="285750">
              <a:buFont typeface="Arial" panose="020B0604020202020204" pitchFamily="34" charset="0"/>
              <a:buChar char="•"/>
            </a:pPr>
            <a:endParaRPr lang="en-US" sz="2800" dirty="0"/>
          </a:p>
        </p:txBody>
      </p:sp>
    </p:spTree>
    <p:extLst>
      <p:ext uri="{BB962C8B-B14F-4D97-AF65-F5344CB8AC3E}">
        <p14:creationId xmlns:p14="http://schemas.microsoft.com/office/powerpoint/2010/main" val="162548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Kansas NRCS Background</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6" name="Content Placeholder 2">
            <a:extLst>
              <a:ext uri="{FF2B5EF4-FFF2-40B4-BE49-F238E27FC236}">
                <a16:creationId xmlns:a16="http://schemas.microsoft.com/office/drawing/2014/main" id="{C33E941C-1EED-4315-B089-70B8E76BAB0C}"/>
              </a:ext>
            </a:extLst>
          </p:cNvPr>
          <p:cNvSpPr txBox="1">
            <a:spLocks/>
          </p:cNvSpPr>
          <p:nvPr/>
        </p:nvSpPr>
        <p:spPr>
          <a:xfrm>
            <a:off x="469362" y="1663931"/>
            <a:ext cx="8450049" cy="440689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35mm slide scanning</a:t>
            </a:r>
          </a:p>
          <a:p>
            <a:pPr marL="457200" indent="-457200">
              <a:buFont typeface="Arial" panose="020B0604020202020204" pitchFamily="34" charset="0"/>
              <a:buChar char="•"/>
            </a:pPr>
            <a:r>
              <a:rPr lang="en-US" sz="2800" dirty="0"/>
              <a:t>33 field offices with hardcopy 1937-1941 imagery</a:t>
            </a:r>
          </a:p>
          <a:p>
            <a:pPr marL="457200" indent="-457200">
              <a:buFont typeface="Arial" panose="020B0604020202020204" pitchFamily="34" charset="0"/>
              <a:buChar char="•"/>
            </a:pPr>
            <a:r>
              <a:rPr lang="en-US" sz="2800" dirty="0"/>
              <a:t>Imagery used for conservation planning, environmental compliance, and financial assistance programs</a:t>
            </a:r>
          </a:p>
          <a:p>
            <a:pPr marL="457200" indent="-457200">
              <a:buFont typeface="Arial" panose="020B0604020202020204" pitchFamily="34" charset="0"/>
              <a:buChar char="•"/>
            </a:pPr>
            <a:r>
              <a:rPr lang="en-US" sz="2800" dirty="0"/>
              <a:t>Pilot project with Jewell and Doniphan counties</a:t>
            </a:r>
          </a:p>
          <a:p>
            <a:pPr marL="457200" indent="-457200">
              <a:buFont typeface="Arial" panose="020B0604020202020204" pitchFamily="34" charset="0"/>
              <a:buChar char="•"/>
            </a:pPr>
            <a:r>
              <a:rPr lang="en-US" sz="2800" dirty="0"/>
              <a:t>DOJ litigation hold on pre-2000 imagery</a:t>
            </a:r>
            <a:endParaRPr lang="en-US" sz="2000" dirty="0"/>
          </a:p>
          <a:p>
            <a:pPr marL="285750">
              <a:buFont typeface="Arial" panose="020B0604020202020204" pitchFamily="34" charset="0"/>
              <a:buChar char="•"/>
            </a:pPr>
            <a:endParaRPr lang="en-US" sz="2800" dirty="0"/>
          </a:p>
        </p:txBody>
      </p:sp>
    </p:spTree>
    <p:extLst>
      <p:ext uri="{BB962C8B-B14F-4D97-AF65-F5344CB8AC3E}">
        <p14:creationId xmlns:p14="http://schemas.microsoft.com/office/powerpoint/2010/main" val="3177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Historical Imagery Agreement</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7" name="Content Placeholder 2">
            <a:extLst>
              <a:ext uri="{FF2B5EF4-FFF2-40B4-BE49-F238E27FC236}">
                <a16:creationId xmlns:a16="http://schemas.microsoft.com/office/drawing/2014/main" id="{C653E899-7AB6-4A0C-BD06-A59B36C3AA5C}"/>
              </a:ext>
            </a:extLst>
          </p:cNvPr>
          <p:cNvSpPr txBox="1">
            <a:spLocks/>
          </p:cNvSpPr>
          <p:nvPr/>
        </p:nvSpPr>
        <p:spPr>
          <a:xfrm>
            <a:off x="469362" y="1663931"/>
            <a:ext cx="8450049" cy="440689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Cooperative Ecosystems Studies Unit</a:t>
            </a:r>
          </a:p>
          <a:p>
            <a:pPr marL="457200" indent="-457200">
              <a:buFont typeface="Arial" panose="020B0604020202020204" pitchFamily="34" charset="0"/>
              <a:buChar char="•"/>
            </a:pPr>
            <a:r>
              <a:rPr lang="en-US" sz="2800" dirty="0"/>
              <a:t>NRCS and Emporia State University</a:t>
            </a:r>
          </a:p>
          <a:p>
            <a:pPr marL="457200" indent="-457200">
              <a:buFont typeface="Arial" panose="020B0604020202020204" pitchFamily="34" charset="0"/>
              <a:buChar char="•"/>
            </a:pPr>
            <a:r>
              <a:rPr lang="en-US" sz="2800" dirty="0"/>
              <a:t>9/25/2018 through 12/31/2020</a:t>
            </a:r>
          </a:p>
          <a:p>
            <a:pPr marL="457200" indent="-457200">
              <a:buFont typeface="Arial" panose="020B0604020202020204" pitchFamily="34" charset="0"/>
              <a:buChar char="•"/>
            </a:pPr>
            <a:r>
              <a:rPr lang="en-US" sz="2800" dirty="0"/>
              <a:t>$105,000 of NRCS funds</a:t>
            </a:r>
          </a:p>
          <a:p>
            <a:pPr marL="457200" indent="-457200">
              <a:buFont typeface="Arial" panose="020B0604020202020204" pitchFamily="34" charset="0"/>
              <a:buChar char="•"/>
            </a:pPr>
            <a:r>
              <a:rPr lang="en-US" sz="2800" dirty="0"/>
              <a:t>ESU provides technical and administrative functions to achieve the purpose</a:t>
            </a:r>
          </a:p>
        </p:txBody>
      </p:sp>
    </p:spTree>
    <p:extLst>
      <p:ext uri="{BB962C8B-B14F-4D97-AF65-F5344CB8AC3E}">
        <p14:creationId xmlns:p14="http://schemas.microsoft.com/office/powerpoint/2010/main" val="32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Agreement Objectives</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7" name="Content Placeholder 2">
            <a:extLst>
              <a:ext uri="{FF2B5EF4-FFF2-40B4-BE49-F238E27FC236}">
                <a16:creationId xmlns:a16="http://schemas.microsoft.com/office/drawing/2014/main" id="{1AE2F02A-1ECB-4697-AD4E-2824B6838949}"/>
              </a:ext>
            </a:extLst>
          </p:cNvPr>
          <p:cNvSpPr txBox="1">
            <a:spLocks/>
          </p:cNvSpPr>
          <p:nvPr/>
        </p:nvSpPr>
        <p:spPr>
          <a:xfrm>
            <a:off x="469362" y="1639011"/>
            <a:ext cx="8450049" cy="440689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Develop specifications for scanning and georeferencing</a:t>
            </a:r>
          </a:p>
          <a:p>
            <a:pPr marL="457200" indent="-457200">
              <a:buFont typeface="Arial" panose="020B0604020202020204" pitchFamily="34" charset="0"/>
              <a:buChar char="•"/>
            </a:pPr>
            <a:r>
              <a:rPr lang="en-US" sz="2800" dirty="0"/>
              <a:t>Scan and georeference at least 33 counties of 1930s or 1940s imagery</a:t>
            </a:r>
          </a:p>
        </p:txBody>
      </p:sp>
    </p:spTree>
    <p:extLst>
      <p:ext uri="{BB962C8B-B14F-4D97-AF65-F5344CB8AC3E}">
        <p14:creationId xmlns:p14="http://schemas.microsoft.com/office/powerpoint/2010/main" val="326624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Agreement Deliverables</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8259BC82-96C9-4B54-8892-F2EB2A1CF51A}"/>
              </a:ext>
            </a:extLst>
          </p:cNvPr>
          <p:cNvSpPr txBox="1">
            <a:spLocks/>
          </p:cNvSpPr>
          <p:nvPr/>
        </p:nvSpPr>
        <p:spPr>
          <a:xfrm>
            <a:off x="469362" y="1639011"/>
            <a:ext cx="8450049" cy="49222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Best practices for scanning</a:t>
            </a:r>
          </a:p>
          <a:p>
            <a:pPr marL="1200150" lvl="1" indent="-457200">
              <a:buFont typeface="Arial" panose="020B0604020202020204" pitchFamily="34" charset="0"/>
              <a:buChar char="•"/>
            </a:pPr>
            <a:r>
              <a:rPr lang="en-US" sz="2000" dirty="0"/>
              <a:t>100% - December 2018</a:t>
            </a:r>
            <a:endParaRPr lang="en-US" sz="1200" dirty="0"/>
          </a:p>
          <a:p>
            <a:pPr marL="457200" indent="-457200">
              <a:buFont typeface="Arial" panose="020B0604020202020204" pitchFamily="34" charset="0"/>
              <a:buChar char="•"/>
            </a:pPr>
            <a:r>
              <a:rPr lang="en-US" sz="2800" dirty="0"/>
              <a:t>Best practices for mosaic and  georeferencing</a:t>
            </a:r>
          </a:p>
          <a:p>
            <a:pPr marL="1200150" lvl="1" indent="-457200">
              <a:buFont typeface="Arial" panose="020B0604020202020204" pitchFamily="34" charset="0"/>
              <a:buChar char="•"/>
            </a:pPr>
            <a:r>
              <a:rPr lang="en-US" sz="2000" dirty="0"/>
              <a:t>100% - March 2019</a:t>
            </a:r>
          </a:p>
          <a:p>
            <a:pPr marL="457200" indent="-457200">
              <a:buFont typeface="Arial" panose="020B0604020202020204" pitchFamily="34" charset="0"/>
              <a:buChar char="•"/>
            </a:pPr>
            <a:r>
              <a:rPr lang="en-US" sz="2800" dirty="0"/>
              <a:t>33 counties scanned</a:t>
            </a:r>
          </a:p>
          <a:p>
            <a:pPr marL="1200150" lvl="1" indent="-457200">
              <a:buFont typeface="Arial" panose="020B0604020202020204" pitchFamily="34" charset="0"/>
              <a:buChar char="•"/>
            </a:pPr>
            <a:r>
              <a:rPr lang="en-US" sz="2000" dirty="0"/>
              <a:t>50% - June 2019</a:t>
            </a:r>
          </a:p>
          <a:p>
            <a:pPr marL="1200150" lvl="1" indent="-457200">
              <a:buFont typeface="Arial" panose="020B0604020202020204" pitchFamily="34" charset="0"/>
              <a:buChar char="•"/>
            </a:pPr>
            <a:r>
              <a:rPr lang="en-US" sz="2000" dirty="0"/>
              <a:t>75% - December 2019</a:t>
            </a:r>
          </a:p>
          <a:p>
            <a:pPr marL="457200" indent="-457200">
              <a:buFont typeface="Arial" panose="020B0604020202020204" pitchFamily="34" charset="0"/>
              <a:buChar char="•"/>
            </a:pPr>
            <a:r>
              <a:rPr lang="en-US" sz="2800" dirty="0"/>
              <a:t>33 counties georeferenced</a:t>
            </a:r>
          </a:p>
          <a:p>
            <a:pPr marL="1200150" lvl="1" indent="-457200">
              <a:buFont typeface="Arial" panose="020B0604020202020204" pitchFamily="34" charset="0"/>
              <a:buChar char="•"/>
            </a:pPr>
            <a:r>
              <a:rPr lang="en-US" sz="2000" dirty="0"/>
              <a:t>25% - June 2019</a:t>
            </a:r>
          </a:p>
          <a:p>
            <a:pPr marL="1200150" lvl="1" indent="-457200">
              <a:buFont typeface="Arial" panose="020B0604020202020204" pitchFamily="34" charset="0"/>
              <a:buChar char="•"/>
            </a:pPr>
            <a:r>
              <a:rPr lang="en-US" sz="2000" dirty="0"/>
              <a:t>50% - December 2019</a:t>
            </a:r>
          </a:p>
          <a:p>
            <a:pPr marL="457200" indent="-457200">
              <a:buFont typeface="Arial" panose="020B0604020202020204" pitchFamily="34" charset="0"/>
              <a:buChar char="•"/>
            </a:pPr>
            <a:r>
              <a:rPr lang="en-US" sz="2800" dirty="0"/>
              <a:t>All deliverables complete December 2020</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26971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pic>
        <p:nvPicPr>
          <p:cNvPr id="6" name="Picture 5">
            <a:extLst>
              <a:ext uri="{FF2B5EF4-FFF2-40B4-BE49-F238E27FC236}">
                <a16:creationId xmlns:a16="http://schemas.microsoft.com/office/drawing/2014/main" id="{4892BEA8-4357-46E6-BCD3-350BE40DB58C}"/>
              </a:ext>
            </a:extLst>
          </p:cNvPr>
          <p:cNvPicPr>
            <a:picLocks noChangeAspect="1"/>
          </p:cNvPicPr>
          <p:nvPr/>
        </p:nvPicPr>
        <p:blipFill>
          <a:blip r:embed="rId3"/>
          <a:stretch>
            <a:fillRect/>
          </a:stretch>
        </p:blipFill>
        <p:spPr>
          <a:xfrm>
            <a:off x="261814" y="641684"/>
            <a:ext cx="8769891" cy="6216315"/>
          </a:xfrm>
          <a:prstGeom prst="rect">
            <a:avLst/>
          </a:prstGeom>
        </p:spPr>
      </p:pic>
    </p:spTree>
    <p:extLst>
      <p:ext uri="{BB962C8B-B14F-4D97-AF65-F5344CB8AC3E}">
        <p14:creationId xmlns:p14="http://schemas.microsoft.com/office/powerpoint/2010/main" val="19242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Agreement Status</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8259BC82-96C9-4B54-8892-F2EB2A1CF51A}"/>
              </a:ext>
            </a:extLst>
          </p:cNvPr>
          <p:cNvSpPr txBox="1">
            <a:spLocks/>
          </p:cNvSpPr>
          <p:nvPr/>
        </p:nvSpPr>
        <p:spPr>
          <a:xfrm>
            <a:off x="469362" y="1639011"/>
            <a:ext cx="8450049" cy="49222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Finalizing scanning and georeferencing methods</a:t>
            </a:r>
          </a:p>
          <a:p>
            <a:pPr marL="1200150" lvl="1" indent="-457200">
              <a:buFont typeface="Arial" panose="020B0604020202020204" pitchFamily="34" charset="0"/>
              <a:buChar char="•"/>
            </a:pPr>
            <a:r>
              <a:rPr lang="en-US" sz="2000" dirty="0"/>
              <a:t>600 dpi minimum</a:t>
            </a:r>
          </a:p>
          <a:p>
            <a:pPr marL="1200150" lvl="1" indent="-457200">
              <a:buFont typeface="Arial" panose="020B0604020202020204" pitchFamily="34" charset="0"/>
              <a:buChar char="•"/>
            </a:pPr>
            <a:r>
              <a:rPr lang="en-US" sz="2000" dirty="0"/>
              <a:t>Mosaic process</a:t>
            </a:r>
          </a:p>
          <a:p>
            <a:pPr marL="457200" indent="-457200">
              <a:buFont typeface="Arial" panose="020B0604020202020204" pitchFamily="34" charset="0"/>
              <a:buChar char="•"/>
            </a:pPr>
            <a:r>
              <a:rPr lang="en-US" sz="2800" dirty="0"/>
              <a:t>Lyon County complete (1937)</a:t>
            </a:r>
          </a:p>
          <a:p>
            <a:pPr marL="1200150" lvl="1" indent="-457200">
              <a:buFont typeface="Arial" panose="020B0604020202020204" pitchFamily="34" charset="0"/>
              <a:buChar char="•"/>
            </a:pPr>
            <a:r>
              <a:rPr lang="en-US" sz="2000" dirty="0"/>
              <a:t>With minor gaps</a:t>
            </a:r>
          </a:p>
          <a:p>
            <a:pPr marL="457200" indent="-457200">
              <a:buFont typeface="Arial" panose="020B0604020202020204" pitchFamily="34" charset="0"/>
              <a:buChar char="•"/>
            </a:pPr>
            <a:r>
              <a:rPr lang="en-US" sz="2800" dirty="0"/>
              <a:t>Continued testing of additional methods and software</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66835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838236"/>
          </a:xfrm>
        </p:spPr>
        <p:txBody>
          <a:bodyPr/>
          <a:lstStyle/>
          <a:p>
            <a:r>
              <a:rPr lang="en-US" dirty="0"/>
              <a:t>Additional Items</a:t>
            </a:r>
          </a:p>
        </p:txBody>
      </p:sp>
      <p:sp>
        <p:nvSpPr>
          <p:cNvPr id="4" name="TextBox 3"/>
          <p:cNvSpPr txBox="1"/>
          <p:nvPr/>
        </p:nvSpPr>
        <p:spPr>
          <a:xfrm>
            <a:off x="6874626" y="1521228"/>
            <a:ext cx="2269374" cy="3541222"/>
          </a:xfrm>
          <a:prstGeom prst="rect">
            <a:avLst/>
          </a:prstGeom>
          <a:solidFill>
            <a:schemeClr val="bg1"/>
          </a:solidFill>
          <a:ln>
            <a:noFill/>
          </a:ln>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8259BC82-96C9-4B54-8892-F2EB2A1CF51A}"/>
              </a:ext>
            </a:extLst>
          </p:cNvPr>
          <p:cNvSpPr txBox="1">
            <a:spLocks/>
          </p:cNvSpPr>
          <p:nvPr/>
        </p:nvSpPr>
        <p:spPr>
          <a:xfrm>
            <a:off x="469362" y="1639011"/>
            <a:ext cx="8450049" cy="492221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0"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Connect with other organizations</a:t>
            </a:r>
          </a:p>
          <a:p>
            <a:pPr marL="457200" indent="-457200">
              <a:buFont typeface="Arial" panose="020B0604020202020204" pitchFamily="34" charset="0"/>
              <a:buChar char="•"/>
            </a:pPr>
            <a:r>
              <a:rPr lang="en-US" sz="2800" dirty="0"/>
              <a:t>Share scanning and georeference processes</a:t>
            </a:r>
          </a:p>
          <a:p>
            <a:pPr marL="457200" indent="-457200">
              <a:buFont typeface="Arial" panose="020B0604020202020204" pitchFamily="34" charset="0"/>
              <a:buChar char="•"/>
            </a:pPr>
            <a:r>
              <a:rPr lang="en-US" sz="2800" dirty="0"/>
              <a:t>Identify other sources of imagery</a:t>
            </a:r>
          </a:p>
          <a:p>
            <a:pPr marL="457200" indent="-457200">
              <a:buFont typeface="Arial" panose="020B0604020202020204" pitchFamily="34" charset="0"/>
              <a:buChar char="•"/>
            </a:pPr>
            <a:r>
              <a:rPr lang="en-US" sz="2800" dirty="0"/>
              <a:t>Web portal for organizations to document their holdings</a:t>
            </a:r>
          </a:p>
          <a:p>
            <a:pPr marL="457200" indent="-457200">
              <a:buFont typeface="Arial" panose="020B0604020202020204" pitchFamily="34" charset="0"/>
              <a:buChar char="•"/>
            </a:pPr>
            <a:r>
              <a:rPr lang="en-US" sz="2800" dirty="0"/>
              <a:t>Prioritize counties</a:t>
            </a:r>
          </a:p>
          <a:p>
            <a:pPr marL="457200" indent="-457200">
              <a:buFont typeface="Arial" panose="020B0604020202020204" pitchFamily="34" charset="0"/>
              <a:buChar char="•"/>
            </a:pPr>
            <a:r>
              <a:rPr lang="en-US" sz="2800" dirty="0"/>
              <a:t>Public domain data storage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5855922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7AB545851E964D9694810B9289A399" ma:contentTypeVersion="2" ma:contentTypeDescription="Create a new document." ma:contentTypeScope="" ma:versionID="947b1841a98787a67259c4538fd75cdb">
  <xsd:schema xmlns:xsd="http://www.w3.org/2001/XMLSchema" xmlns:xs="http://www.w3.org/2001/XMLSchema" xmlns:p="http://schemas.microsoft.com/office/2006/metadata/properties" targetNamespace="http://schemas.microsoft.com/office/2006/metadata/properties" ma:root="true" ma:fieldsID="65be23c65578221b5c50fdc20cf0be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E8C961-C31A-4A86-B687-D449026EDB40}">
  <ds:schemaRefs>
    <ds:schemaRef ds:uri="http://schemas.microsoft.com/sharepoint/v3/contenttype/forms"/>
  </ds:schemaRefs>
</ds:datastoreItem>
</file>

<file path=customXml/itemProps2.xml><?xml version="1.0" encoding="utf-8"?>
<ds:datastoreItem xmlns:ds="http://schemas.openxmlformats.org/officeDocument/2006/customXml" ds:itemID="{6611DABA-80C2-4D64-B2DA-6882EDC14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0C8951-AE17-481B-8F6D-11382E20307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4519</TotalTime>
  <Words>375</Words>
  <Application>Microsoft Office PowerPoint</Application>
  <PresentationFormat>On-screen Show (4:3)</PresentationFormat>
  <Paragraphs>71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USDA Background</vt:lpstr>
      <vt:lpstr>Kansas NRCS Background</vt:lpstr>
      <vt:lpstr>Historical Imagery Agreement</vt:lpstr>
      <vt:lpstr>Agreement Objectives</vt:lpstr>
      <vt:lpstr>Agreement Deliverables</vt:lpstr>
      <vt:lpstr>PowerPoint Presentation</vt:lpstr>
      <vt:lpstr>Agreement Status</vt:lpstr>
      <vt:lpstr>Additional Items</vt:lpstr>
      <vt:lpstr>Non-Discrimination Statement</vt:lpstr>
    </vt:vector>
  </TitlesOfParts>
  <Company>ketchum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Rachna Patel</dc:creator>
  <cp:lastModifiedBy>Volkman, Chad - NRCS, Salina, KS</cp:lastModifiedBy>
  <cp:revision>181</cp:revision>
  <cp:lastPrinted>2018-10-22T20:42:55Z</cp:lastPrinted>
  <dcterms:created xsi:type="dcterms:W3CDTF">2016-02-17T21:52:56Z</dcterms:created>
  <dcterms:modified xsi:type="dcterms:W3CDTF">2018-12-06T13:37:03Z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0x010100247AB545851E964D9694810B9289A399</vt:lpwstr>
  </property>
</Properties>
</file>