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4" r:id="rId2"/>
    <p:sldId id="286" r:id="rId3"/>
    <p:sldId id="336" r:id="rId4"/>
    <p:sldId id="323" r:id="rId5"/>
    <p:sldId id="318" r:id="rId6"/>
    <p:sldId id="344" r:id="rId7"/>
    <p:sldId id="346" r:id="rId8"/>
    <p:sldId id="342" r:id="rId9"/>
    <p:sldId id="343" r:id="rId10"/>
    <p:sldId id="348" r:id="rId11"/>
    <p:sldId id="349" r:id="rId12"/>
    <p:sldId id="350" r:id="rId13"/>
    <p:sldId id="341" r:id="rId14"/>
    <p:sldId id="335" r:id="rId15"/>
    <p:sldId id="347" r:id="rId16"/>
    <p:sldId id="351" r:id="rId17"/>
    <p:sldId id="30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23" autoAdjust="0"/>
    <p:restoredTop sz="93349" autoAdjust="0"/>
  </p:normalViewPr>
  <p:slideViewPr>
    <p:cSldViewPr>
      <p:cViewPr varScale="1">
        <p:scale>
          <a:sx n="163" d="100"/>
          <a:sy n="163" d="100"/>
        </p:scale>
        <p:origin x="1544" y="1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B3122-A2AB-6F45-8980-7495DFDC7629}" type="datetimeFigureOut">
              <a:rPr lang="en-US" smtClean="0"/>
              <a:t>12/6/18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01913-8D87-0146-912A-953B9A0B45B4}" type="slidenum">
              <a:rPr lang="en-US" smtClean="0"/>
              <a:t>‹#›</a:t>
            </a:fld>
            <a:endParaRPr lang="en-US"/>
          </a:p>
        </p:txBody>
      </p:sp>
    </p:spTree>
    <p:extLst>
      <p:ext uri="{BB962C8B-B14F-4D97-AF65-F5344CB8AC3E}">
        <p14:creationId xmlns:p14="http://schemas.microsoft.com/office/powerpoint/2010/main" val="44771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12/6/18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25823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12/6/18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324284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12/6/18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26109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12/6/18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400078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12/6/18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18605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12/6/18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60527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12/6/18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26803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12/6/18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238145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12/6/18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413451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12/6/18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56535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BD9E5B-43F7-4A18-B17A-F2936B4CD40C}" type="datetimeFigureOut">
              <a:rPr lang="en-US" smtClean="0"/>
              <a:t>12/6/18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B5B803A-BB52-4F00-9F5D-9FA3E538D60F}" type="slidenum">
              <a:rPr lang="en-US" smtClean="0"/>
              <a:t>‹#›</a:t>
            </a:fld>
            <a:endParaRPr lang="en-US"/>
          </a:p>
        </p:txBody>
      </p:sp>
    </p:spTree>
    <p:extLst>
      <p:ext uri="{BB962C8B-B14F-4D97-AF65-F5344CB8AC3E}">
        <p14:creationId xmlns:p14="http://schemas.microsoft.com/office/powerpoint/2010/main" val="345486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6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kansas.zoom.us/j/28014077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794671" y="1447800"/>
            <a:ext cx="5630858" cy="2529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pPr>
            <a:r>
              <a:rPr lang="en-US" sz="6000" dirty="0">
                <a:solidFill>
                  <a:srgbClr val="003366"/>
                </a:solidFill>
                <a:latin typeface="+mj-lt"/>
              </a:rPr>
              <a:t>Kansas</a:t>
            </a:r>
          </a:p>
          <a:p>
            <a:pPr algn="ctr">
              <a:lnSpc>
                <a:spcPct val="80000"/>
              </a:lnSpc>
            </a:pPr>
            <a:r>
              <a:rPr lang="en-US" sz="6000" dirty="0">
                <a:solidFill>
                  <a:srgbClr val="003366"/>
                </a:solidFill>
                <a:latin typeface="+mj-lt"/>
              </a:rPr>
              <a:t>GIS Policy Board</a:t>
            </a:r>
          </a:p>
          <a:p>
            <a:pPr algn="ctr">
              <a:lnSpc>
                <a:spcPct val="80000"/>
              </a:lnSpc>
            </a:pPr>
            <a:endParaRPr lang="en-US" sz="2800" dirty="0">
              <a:solidFill>
                <a:srgbClr val="003366"/>
              </a:solidFill>
              <a:latin typeface="+mj-lt"/>
            </a:endParaRPr>
          </a:p>
          <a:p>
            <a:pPr algn="ctr">
              <a:lnSpc>
                <a:spcPct val="80000"/>
              </a:lnSpc>
            </a:pPr>
            <a:r>
              <a:rPr lang="en-US" sz="4800" dirty="0">
                <a:solidFill>
                  <a:srgbClr val="003366"/>
                </a:solidFill>
                <a:latin typeface="+mj-lt"/>
              </a:rPr>
              <a:t>December 6, 2018</a:t>
            </a:r>
          </a:p>
        </p:txBody>
      </p:sp>
      <p:sp>
        <p:nvSpPr>
          <p:cNvPr id="9" name="Line 8"/>
          <p:cNvSpPr>
            <a:spLocks noChangeShapeType="1"/>
          </p:cNvSpPr>
          <p:nvPr/>
        </p:nvSpPr>
        <p:spPr bwMode="auto">
          <a:xfrm flipV="1">
            <a:off x="228600" y="30480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Tree>
    <p:extLst>
      <p:ext uri="{BB962C8B-B14F-4D97-AF65-F5344CB8AC3E}">
        <p14:creationId xmlns:p14="http://schemas.microsoft.com/office/powerpoint/2010/main" val="326363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95" y="914401"/>
            <a:ext cx="8398042" cy="512064"/>
          </a:xfrm>
        </p:spPr>
        <p:txBody>
          <a:bodyPr>
            <a:normAutofit/>
          </a:bodyPr>
          <a:lstStyle/>
          <a:p>
            <a:r>
              <a:rPr lang="en-US" sz="2200" dirty="0">
                <a:latin typeface="Calibri Light" panose="020F0302020204030204" pitchFamily="34" charset="0"/>
                <a:cs typeface="Calibri Light" panose="020F0302020204030204" pitchFamily="34" charset="0"/>
              </a:rPr>
              <a:t>Eileen Battles</a:t>
            </a:r>
            <a:endParaRPr lang="en-US" sz="2400" dirty="0">
              <a:latin typeface="Calibri Light" charset="0"/>
              <a:ea typeface="Calibri Light" charset="0"/>
              <a:cs typeface="Calibri Light" charset="0"/>
            </a:endParaRPr>
          </a:p>
          <a:p>
            <a:pPr>
              <a:buFont typeface="Arial" charset="0"/>
              <a:buChar char="•"/>
            </a:pPr>
            <a:endParaRPr lang="en-US" sz="3000" dirty="0">
              <a:latin typeface="Calibri Light" charset="0"/>
              <a:ea typeface="Calibri Light" charset="0"/>
              <a:cs typeface="Calibri Light" charset="0"/>
            </a:endParaRPr>
          </a:p>
        </p:txBody>
      </p:sp>
      <p:sp>
        <p:nvSpPr>
          <p:cNvPr id="5" name="Title 1"/>
          <p:cNvSpPr>
            <a:spLocks noGrp="1"/>
          </p:cNvSpPr>
          <p:nvPr>
            <p:ph type="title"/>
          </p:nvPr>
        </p:nvSpPr>
        <p:spPr>
          <a:xfrm>
            <a:off x="241195" y="173038"/>
            <a:ext cx="8229600" cy="588961"/>
          </a:xfrm>
        </p:spPr>
        <p:txBody>
          <a:bodyPr/>
          <a:lstStyle/>
          <a:p>
            <a:pPr algn="l"/>
            <a:r>
              <a:rPr lang="en-US" sz="2800" b="1" dirty="0">
                <a:solidFill>
                  <a:srgbClr val="003366"/>
                </a:solidFill>
                <a:latin typeface="Calibri Light" charset="0"/>
                <a:ea typeface="Calibri Light" charset="0"/>
                <a:cs typeface="Calibri Light" charset="0"/>
              </a:rPr>
              <a:t>Kansas NG911 Update</a:t>
            </a:r>
          </a:p>
        </p:txBody>
      </p:sp>
      <p:sp>
        <p:nvSpPr>
          <p:cNvPr id="7" name="Line 8">
            <a:extLst>
              <a:ext uri="{FF2B5EF4-FFF2-40B4-BE49-F238E27FC236}">
                <a16:creationId xmlns:a16="http://schemas.microsoft.com/office/drawing/2014/main" id="{55919A51-F3C9-1945-AB5E-A1CFACB0E3C9}"/>
              </a:ext>
            </a:extLst>
          </p:cNvPr>
          <p:cNvSpPr>
            <a:spLocks noChangeShapeType="1"/>
          </p:cNvSpPr>
          <p:nvPr/>
        </p:nvSpPr>
        <p:spPr bwMode="auto">
          <a:xfrm flipV="1">
            <a:off x="206220" y="6858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n w="38100" cmpd="sng">
                <a:solidFill>
                  <a:schemeClr val="tx1"/>
                </a:solidFill>
              </a:ln>
            </a:endParaRPr>
          </a:p>
        </p:txBody>
      </p:sp>
    </p:spTree>
    <p:extLst>
      <p:ext uri="{BB962C8B-B14F-4D97-AF65-F5344CB8AC3E}">
        <p14:creationId xmlns:p14="http://schemas.microsoft.com/office/powerpoint/2010/main" val="290030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95" y="914401"/>
            <a:ext cx="8398042" cy="512064"/>
          </a:xfrm>
        </p:spPr>
        <p:txBody>
          <a:bodyPr>
            <a:normAutofit/>
          </a:bodyPr>
          <a:lstStyle/>
          <a:p>
            <a:r>
              <a:rPr lang="en-US" sz="2200" dirty="0">
                <a:latin typeface="Calibri Light" panose="020F0302020204030204" pitchFamily="34" charset="0"/>
                <a:cs typeface="Calibri Light" panose="020F0302020204030204" pitchFamily="34" charset="0"/>
              </a:rPr>
              <a:t>Eileen Battles</a:t>
            </a:r>
            <a:endParaRPr lang="en-US" sz="2400" dirty="0">
              <a:latin typeface="Calibri Light" charset="0"/>
              <a:ea typeface="Calibri Light" charset="0"/>
              <a:cs typeface="Calibri Light" charset="0"/>
            </a:endParaRPr>
          </a:p>
        </p:txBody>
      </p:sp>
      <p:sp>
        <p:nvSpPr>
          <p:cNvPr id="5" name="Title 1"/>
          <p:cNvSpPr>
            <a:spLocks noGrp="1"/>
          </p:cNvSpPr>
          <p:nvPr>
            <p:ph type="title"/>
          </p:nvPr>
        </p:nvSpPr>
        <p:spPr>
          <a:xfrm>
            <a:off x="241195" y="173038"/>
            <a:ext cx="8229600" cy="588961"/>
          </a:xfrm>
        </p:spPr>
        <p:txBody>
          <a:bodyPr/>
          <a:lstStyle/>
          <a:p>
            <a:pPr algn="l"/>
            <a:r>
              <a:rPr lang="en-US" sz="2800" b="1" dirty="0">
                <a:solidFill>
                  <a:srgbClr val="003366"/>
                </a:solidFill>
                <a:latin typeface="Calibri Light" charset="0"/>
                <a:ea typeface="Calibri Light" charset="0"/>
                <a:cs typeface="Calibri Light" charset="0"/>
              </a:rPr>
              <a:t>Statewide High Resolution Imagery Program</a:t>
            </a:r>
          </a:p>
        </p:txBody>
      </p:sp>
      <p:sp>
        <p:nvSpPr>
          <p:cNvPr id="7" name="Line 8">
            <a:extLst>
              <a:ext uri="{FF2B5EF4-FFF2-40B4-BE49-F238E27FC236}">
                <a16:creationId xmlns:a16="http://schemas.microsoft.com/office/drawing/2014/main" id="{55919A51-F3C9-1945-AB5E-A1CFACB0E3C9}"/>
              </a:ext>
            </a:extLst>
          </p:cNvPr>
          <p:cNvSpPr>
            <a:spLocks noChangeShapeType="1"/>
          </p:cNvSpPr>
          <p:nvPr/>
        </p:nvSpPr>
        <p:spPr bwMode="auto">
          <a:xfrm flipV="1">
            <a:off x="206220" y="6858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n w="38100" cmpd="sng">
                <a:solidFill>
                  <a:schemeClr val="tx1"/>
                </a:solidFill>
              </a:ln>
            </a:endParaRPr>
          </a:p>
        </p:txBody>
      </p:sp>
    </p:spTree>
    <p:extLst>
      <p:ext uri="{BB962C8B-B14F-4D97-AF65-F5344CB8AC3E}">
        <p14:creationId xmlns:p14="http://schemas.microsoft.com/office/powerpoint/2010/main" val="2471155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95" y="914401"/>
            <a:ext cx="8398042" cy="512064"/>
          </a:xfrm>
        </p:spPr>
        <p:txBody>
          <a:bodyPr>
            <a:normAutofit/>
          </a:bodyPr>
          <a:lstStyle/>
          <a:p>
            <a:r>
              <a:rPr lang="en-US" sz="2200" dirty="0">
                <a:latin typeface="Calibri Light" panose="020F0302020204030204" pitchFamily="34" charset="0"/>
                <a:cs typeface="Calibri Light" panose="020F0302020204030204" pitchFamily="34" charset="0"/>
              </a:rPr>
              <a:t>Chad </a:t>
            </a:r>
            <a:r>
              <a:rPr lang="en-US" sz="2200" dirty="0" err="1">
                <a:latin typeface="Calibri Light" panose="020F0302020204030204" pitchFamily="34" charset="0"/>
                <a:cs typeface="Calibri Light" panose="020F0302020204030204" pitchFamily="34" charset="0"/>
              </a:rPr>
              <a:t>Volkman</a:t>
            </a:r>
            <a:endParaRPr lang="en-US" sz="2400" dirty="0">
              <a:latin typeface="Calibri Light" charset="0"/>
              <a:ea typeface="Calibri Light" charset="0"/>
              <a:cs typeface="Calibri Light" charset="0"/>
            </a:endParaRPr>
          </a:p>
        </p:txBody>
      </p:sp>
      <p:sp>
        <p:nvSpPr>
          <p:cNvPr id="5" name="Title 1"/>
          <p:cNvSpPr>
            <a:spLocks noGrp="1"/>
          </p:cNvSpPr>
          <p:nvPr>
            <p:ph type="title"/>
          </p:nvPr>
        </p:nvSpPr>
        <p:spPr>
          <a:xfrm>
            <a:off x="241195" y="173038"/>
            <a:ext cx="8229600" cy="588961"/>
          </a:xfrm>
        </p:spPr>
        <p:txBody>
          <a:bodyPr/>
          <a:lstStyle/>
          <a:p>
            <a:pPr algn="l"/>
            <a:r>
              <a:rPr lang="en-US" sz="2800" b="1" dirty="0">
                <a:solidFill>
                  <a:srgbClr val="003366"/>
                </a:solidFill>
                <a:latin typeface="Calibri Light" charset="0"/>
                <a:ea typeface="Calibri Light" charset="0"/>
                <a:cs typeface="Calibri Light" charset="0"/>
              </a:rPr>
              <a:t>Kansas Historical Aerial Imagery Program</a:t>
            </a:r>
          </a:p>
        </p:txBody>
      </p:sp>
      <p:sp>
        <p:nvSpPr>
          <p:cNvPr id="7" name="Line 8">
            <a:extLst>
              <a:ext uri="{FF2B5EF4-FFF2-40B4-BE49-F238E27FC236}">
                <a16:creationId xmlns:a16="http://schemas.microsoft.com/office/drawing/2014/main" id="{55919A51-F3C9-1945-AB5E-A1CFACB0E3C9}"/>
              </a:ext>
            </a:extLst>
          </p:cNvPr>
          <p:cNvSpPr>
            <a:spLocks noChangeShapeType="1"/>
          </p:cNvSpPr>
          <p:nvPr/>
        </p:nvSpPr>
        <p:spPr bwMode="auto">
          <a:xfrm flipV="1">
            <a:off x="206220" y="6858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n w="38100" cmpd="sng">
                <a:solidFill>
                  <a:schemeClr val="tx1"/>
                </a:solidFill>
              </a:ln>
            </a:endParaRPr>
          </a:p>
        </p:txBody>
      </p:sp>
    </p:spTree>
    <p:extLst>
      <p:ext uri="{BB962C8B-B14F-4D97-AF65-F5344CB8AC3E}">
        <p14:creationId xmlns:p14="http://schemas.microsoft.com/office/powerpoint/2010/main" val="276998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115669"/>
            <a:ext cx="653166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GIS Initiative Communication Plan</a:t>
            </a:r>
          </a:p>
        </p:txBody>
      </p:sp>
      <p:sp>
        <p:nvSpPr>
          <p:cNvPr id="9" name="Line 8"/>
          <p:cNvSpPr>
            <a:spLocks noChangeShapeType="1"/>
          </p:cNvSpPr>
          <p:nvPr/>
        </p:nvSpPr>
        <p:spPr bwMode="auto">
          <a:xfrm flipV="1">
            <a:off x="206220" y="7620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5" name="TextBox 4"/>
          <p:cNvSpPr txBox="1"/>
          <p:nvPr/>
        </p:nvSpPr>
        <p:spPr>
          <a:xfrm>
            <a:off x="381000" y="990600"/>
            <a:ext cx="7086600" cy="4832092"/>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Calibri Light" charset="0"/>
                <a:ea typeface="Calibri Light" charset="0"/>
                <a:cs typeface="Calibri Light" charset="0"/>
              </a:rPr>
              <a:t>Versions 1.1, 1.2 (incorporated comments from Deb Divine)</a:t>
            </a:r>
          </a:p>
          <a:p>
            <a:pPr marL="285750" lvl="0" indent="-285750">
              <a:buFont typeface="Arial" panose="020B0604020202020204" pitchFamily="34" charset="0"/>
              <a:buChar char="•"/>
            </a:pPr>
            <a:endParaRPr lang="en-US" sz="1600" dirty="0">
              <a:latin typeface="Calibri Light" charset="0"/>
              <a:ea typeface="Calibri Light" charset="0"/>
              <a:cs typeface="Calibri Light" charset="0"/>
            </a:endParaRPr>
          </a:p>
          <a:p>
            <a:pPr marL="285750" lvl="0" indent="-285750">
              <a:buFont typeface="Arial" panose="020B0604020202020204" pitchFamily="34" charset="0"/>
              <a:buChar char="•"/>
            </a:pPr>
            <a:r>
              <a:rPr lang="en-US" sz="1600" dirty="0">
                <a:latin typeface="Calibri Light" charset="0"/>
                <a:ea typeface="Calibri Light" charset="0"/>
                <a:cs typeface="Calibri Light" charset="0"/>
              </a:rPr>
              <a:t>Defines..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Who we are contacting?</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Why we are contacting them?</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Who should we be contacting?</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Who is contacting us?</a:t>
            </a:r>
          </a:p>
          <a:p>
            <a:pPr lvl="0"/>
            <a:endParaRPr lang="en-US" sz="1600" dirty="0">
              <a:latin typeface="Calibri Light" charset="0"/>
              <a:ea typeface="Calibri Light" charset="0"/>
              <a:cs typeface="Calibri Light" charset="0"/>
            </a:endParaRPr>
          </a:p>
          <a:p>
            <a:pPr marL="285750" lvl="0" indent="-285750">
              <a:buFont typeface="Arial" panose="020B0604020202020204" pitchFamily="34" charset="0"/>
              <a:buChar char="•"/>
            </a:pPr>
            <a:r>
              <a:rPr lang="en-US" sz="1600" dirty="0">
                <a:latin typeface="Calibri Light" charset="0"/>
                <a:ea typeface="Calibri Light" charset="0"/>
                <a:cs typeface="Calibri Light" charset="0"/>
              </a:rPr>
              <a:t>Defines…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Stakeholders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Communication channels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Timelines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Responsibilities</a:t>
            </a:r>
          </a:p>
          <a:p>
            <a:pPr marL="285750" indent="-285750">
              <a:buFont typeface="Arial" panose="020B0604020202020204" pitchFamily="34" charset="0"/>
              <a:buChar char="•"/>
            </a:pPr>
            <a:endParaRPr lang="en-US" sz="1600" dirty="0">
              <a:latin typeface="Calibri Light" charset="0"/>
              <a:ea typeface="Calibri Light" charset="0"/>
              <a:cs typeface="Calibri Light" charset="0"/>
            </a:endParaRPr>
          </a:p>
          <a:p>
            <a:pPr marL="285750" indent="-285750">
              <a:buFont typeface="Arial" panose="020B0604020202020204" pitchFamily="34" charset="0"/>
              <a:buChar char="•"/>
            </a:pPr>
            <a:r>
              <a:rPr lang="en-US" sz="1600" dirty="0">
                <a:latin typeface="Calibri Light" charset="0"/>
                <a:ea typeface="Calibri Light" charset="0"/>
                <a:cs typeface="Calibri Light" charset="0"/>
              </a:rPr>
              <a:t>Communication products: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Reports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Briefings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Strategic &amp; Business Plans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Project &amp; Initiative FAQ series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Kansas GIS Welcome Kit</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Kansas Video Series</a:t>
            </a:r>
          </a:p>
        </p:txBody>
      </p:sp>
    </p:spTree>
    <p:extLst>
      <p:ext uri="{BB962C8B-B14F-4D97-AF65-F5344CB8AC3E}">
        <p14:creationId xmlns:p14="http://schemas.microsoft.com/office/powerpoint/2010/main" val="78623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95" y="914400"/>
            <a:ext cx="8398042" cy="4760913"/>
          </a:xfrm>
        </p:spPr>
        <p:txBody>
          <a:bodyPr>
            <a:normAutofit/>
          </a:bodyPr>
          <a:lstStyle/>
          <a:p>
            <a:r>
              <a:rPr lang="en-US" sz="2400" dirty="0">
                <a:latin typeface="Calibri Light" charset="0"/>
                <a:ea typeface="Calibri Light" charset="0"/>
                <a:cs typeface="Calibri Light" charset="0"/>
              </a:rPr>
              <a:t>Theme:  Elevation &amp; Imagery</a:t>
            </a:r>
          </a:p>
          <a:p>
            <a:r>
              <a:rPr lang="en-US" sz="2400" dirty="0">
                <a:latin typeface="Calibri Light" charset="0"/>
                <a:ea typeface="Calibri Light" charset="0"/>
                <a:cs typeface="Calibri Light" charset="0"/>
              </a:rPr>
              <a:t>Members:</a:t>
            </a:r>
          </a:p>
          <a:p>
            <a:pPr lvl="1">
              <a:buFont typeface="Courier New" panose="02070309020205020404" pitchFamily="49" charset="0"/>
              <a:buChar char="o"/>
            </a:pPr>
            <a:r>
              <a:rPr lang="en-US" sz="1800" dirty="0">
                <a:latin typeface="Calibri Light" charset="0"/>
                <a:ea typeface="Calibri Light" charset="0"/>
                <a:cs typeface="Calibri Light" charset="0"/>
              </a:rPr>
              <a:t>Tara </a:t>
            </a:r>
            <a:r>
              <a:rPr lang="en-US" sz="1800" dirty="0" err="1">
                <a:latin typeface="Calibri Light" charset="0"/>
                <a:ea typeface="Calibri Light" charset="0"/>
                <a:cs typeface="Calibri Light" charset="0"/>
              </a:rPr>
              <a:t>Lanzrath</a:t>
            </a:r>
            <a:r>
              <a:rPr lang="en-US" sz="1800" dirty="0">
                <a:latin typeface="Calibri Light" charset="0"/>
                <a:ea typeface="Calibri Light" charset="0"/>
                <a:cs typeface="Calibri Light" charset="0"/>
              </a:rPr>
              <a:t> – Chair</a:t>
            </a:r>
          </a:p>
          <a:p>
            <a:pPr lvl="1">
              <a:buFont typeface="Courier New" panose="02070309020205020404" pitchFamily="49" charset="0"/>
              <a:buChar char="o"/>
            </a:pPr>
            <a:r>
              <a:rPr lang="en-US" sz="1800" dirty="0">
                <a:latin typeface="Calibri Light" charset="0"/>
                <a:ea typeface="Calibri Light" charset="0"/>
                <a:cs typeface="Calibri Light" charset="0"/>
              </a:rPr>
              <a:t>Eileen Battles</a:t>
            </a:r>
          </a:p>
          <a:p>
            <a:pPr lvl="1">
              <a:buFont typeface="Courier New" panose="02070309020205020404" pitchFamily="49" charset="0"/>
              <a:buChar char="o"/>
            </a:pPr>
            <a:r>
              <a:rPr lang="en-US" sz="1800" dirty="0">
                <a:latin typeface="Calibri Light" charset="0"/>
                <a:ea typeface="Calibri Light" charset="0"/>
                <a:cs typeface="Calibri Light" charset="0"/>
              </a:rPr>
              <a:t>Jude </a:t>
            </a:r>
            <a:r>
              <a:rPr lang="en-US" sz="1800" dirty="0" err="1">
                <a:latin typeface="Calibri Light" charset="0"/>
                <a:ea typeface="Calibri Light" charset="0"/>
                <a:cs typeface="Calibri Light" charset="0"/>
              </a:rPr>
              <a:t>Kastens</a:t>
            </a:r>
            <a:endParaRPr lang="en-US" sz="1800" dirty="0">
              <a:latin typeface="Calibri Light" charset="0"/>
              <a:ea typeface="Calibri Light" charset="0"/>
              <a:cs typeface="Calibri Light" charset="0"/>
            </a:endParaRPr>
          </a:p>
          <a:p>
            <a:pPr lvl="1">
              <a:buFont typeface="Courier New" panose="02070309020205020404" pitchFamily="49" charset="0"/>
              <a:buChar char="o"/>
            </a:pPr>
            <a:r>
              <a:rPr lang="en-US" sz="1800" dirty="0">
                <a:latin typeface="Calibri Light" charset="0"/>
                <a:ea typeface="Calibri Light" charset="0"/>
                <a:cs typeface="Calibri Light" charset="0"/>
              </a:rPr>
              <a:t>Brent Miller</a:t>
            </a:r>
          </a:p>
          <a:p>
            <a:pPr lvl="1">
              <a:buFont typeface="Courier New" panose="02070309020205020404" pitchFamily="49" charset="0"/>
              <a:buChar char="o"/>
            </a:pPr>
            <a:r>
              <a:rPr lang="en-US" sz="1800" dirty="0">
                <a:latin typeface="Calibri Light" charset="0"/>
                <a:ea typeface="Calibri Light" charset="0"/>
                <a:cs typeface="Calibri Light" charset="0"/>
              </a:rPr>
              <a:t>Ken Nelson</a:t>
            </a:r>
          </a:p>
          <a:p>
            <a:pPr lvl="1">
              <a:buFont typeface="Courier New" panose="02070309020205020404" pitchFamily="49" charset="0"/>
              <a:buChar char="o"/>
            </a:pPr>
            <a:r>
              <a:rPr lang="en-US" sz="1800" dirty="0">
                <a:latin typeface="Calibri Light" charset="0"/>
                <a:ea typeface="Calibri Light" charset="0"/>
                <a:cs typeface="Calibri Light" charset="0"/>
              </a:rPr>
              <a:t>Joanna </a:t>
            </a:r>
            <a:r>
              <a:rPr lang="en-US" sz="1800" dirty="0" err="1">
                <a:latin typeface="Calibri Light" charset="0"/>
                <a:ea typeface="Calibri Light" charset="0"/>
                <a:cs typeface="Calibri Light" charset="0"/>
              </a:rPr>
              <a:t>Rohlf</a:t>
            </a:r>
            <a:endParaRPr lang="en-US" sz="1800" dirty="0">
              <a:latin typeface="Calibri Light" charset="0"/>
              <a:ea typeface="Calibri Light" charset="0"/>
              <a:cs typeface="Calibri Light" charset="0"/>
            </a:endParaRPr>
          </a:p>
          <a:p>
            <a:r>
              <a:rPr lang="en-US" sz="2400" dirty="0">
                <a:latin typeface="Calibri Light" charset="0"/>
                <a:ea typeface="Calibri Light" charset="0"/>
                <a:cs typeface="Calibri Light" charset="0"/>
              </a:rPr>
              <a:t>Kick-off meeting held November 1, 2018</a:t>
            </a:r>
          </a:p>
          <a:p>
            <a:r>
              <a:rPr lang="en-US" sz="2400" dirty="0">
                <a:latin typeface="Calibri Light" charset="0"/>
                <a:ea typeface="Calibri Light" charset="0"/>
                <a:cs typeface="Calibri Light" charset="0"/>
              </a:rPr>
              <a:t>Initial focusing on the thematic data assessment</a:t>
            </a:r>
          </a:p>
          <a:p>
            <a:endParaRPr lang="en-US" sz="2400" dirty="0">
              <a:latin typeface="Calibri Light" charset="0"/>
              <a:ea typeface="Calibri Light" charset="0"/>
              <a:cs typeface="Calibri Light" charset="0"/>
            </a:endParaRPr>
          </a:p>
          <a:p>
            <a:pPr>
              <a:buFont typeface="Arial" charset="0"/>
              <a:buChar char="•"/>
            </a:pPr>
            <a:endParaRPr lang="en-US" sz="3000" dirty="0">
              <a:latin typeface="Calibri Light" charset="0"/>
              <a:ea typeface="Calibri Light" charset="0"/>
              <a:cs typeface="Calibri Light" charset="0"/>
            </a:endParaRPr>
          </a:p>
        </p:txBody>
      </p:sp>
      <p:sp>
        <p:nvSpPr>
          <p:cNvPr id="5" name="Title 1"/>
          <p:cNvSpPr>
            <a:spLocks noGrp="1"/>
          </p:cNvSpPr>
          <p:nvPr>
            <p:ph type="title"/>
          </p:nvPr>
        </p:nvSpPr>
        <p:spPr>
          <a:xfrm>
            <a:off x="241195" y="173038"/>
            <a:ext cx="8229600" cy="588961"/>
          </a:xfrm>
        </p:spPr>
        <p:txBody>
          <a:bodyPr/>
          <a:lstStyle/>
          <a:p>
            <a:pPr algn="l"/>
            <a:r>
              <a:rPr lang="en-US" sz="2800" b="1" dirty="0">
                <a:solidFill>
                  <a:srgbClr val="003366"/>
                </a:solidFill>
                <a:latin typeface="Calibri Light" charset="0"/>
                <a:ea typeface="Calibri Light" charset="0"/>
                <a:cs typeface="Calibri Light" charset="0"/>
              </a:rPr>
              <a:t>GIS Data Committee Pilot</a:t>
            </a:r>
          </a:p>
        </p:txBody>
      </p:sp>
      <p:sp>
        <p:nvSpPr>
          <p:cNvPr id="7" name="Line 8">
            <a:extLst>
              <a:ext uri="{FF2B5EF4-FFF2-40B4-BE49-F238E27FC236}">
                <a16:creationId xmlns:a16="http://schemas.microsoft.com/office/drawing/2014/main" id="{55919A51-F3C9-1945-AB5E-A1CFACB0E3C9}"/>
              </a:ext>
            </a:extLst>
          </p:cNvPr>
          <p:cNvSpPr>
            <a:spLocks noChangeShapeType="1"/>
          </p:cNvSpPr>
          <p:nvPr/>
        </p:nvSpPr>
        <p:spPr bwMode="auto">
          <a:xfrm flipV="1">
            <a:off x="206220" y="6858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n w="38100" cmpd="sng">
                <a:solidFill>
                  <a:schemeClr val="tx1"/>
                </a:solidFill>
              </a:ln>
            </a:endParaRPr>
          </a:p>
        </p:txBody>
      </p:sp>
    </p:spTree>
    <p:extLst>
      <p:ext uri="{BB962C8B-B14F-4D97-AF65-F5344CB8AC3E}">
        <p14:creationId xmlns:p14="http://schemas.microsoft.com/office/powerpoint/2010/main" val="41957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425276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GIS Standards Update</a:t>
            </a:r>
          </a:p>
        </p:txBody>
      </p:sp>
      <p:sp>
        <p:nvSpPr>
          <p:cNvPr id="9" name="Line 8"/>
          <p:cNvSpPr>
            <a:spLocks noChangeShapeType="1"/>
          </p:cNvSpPr>
          <p:nvPr/>
        </p:nvSpPr>
        <p:spPr bwMode="auto">
          <a:xfrm flipV="1">
            <a:off x="206220" y="646331"/>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5" name="TextBox 4"/>
          <p:cNvSpPr txBox="1"/>
          <p:nvPr/>
        </p:nvSpPr>
        <p:spPr>
          <a:xfrm>
            <a:off x="293610" y="685800"/>
            <a:ext cx="8588220" cy="6124754"/>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Calibri Light" charset="0"/>
                <a:ea typeface="Calibri Light" charset="0"/>
                <a:cs typeface="Calibri Light" charset="0"/>
              </a:rPr>
              <a:t>Information Technology Executive Council (ITEC)</a:t>
            </a:r>
          </a:p>
          <a:p>
            <a:pPr marL="742950" lvl="1" indent="-285750">
              <a:buFont typeface="Courier New" panose="02070309020205020404" pitchFamily="49" charset="0"/>
              <a:buChar char="o"/>
            </a:pPr>
            <a:r>
              <a:rPr lang="en-US" sz="1400" i="1" dirty="0">
                <a:solidFill>
                  <a:srgbClr val="C00000"/>
                </a:solidFill>
                <a:latin typeface="Calibri Light" panose="020F0302020204030204" pitchFamily="34" charset="0"/>
                <a:cs typeface="Calibri Light" panose="020F0302020204030204" pitchFamily="34" charset="0"/>
              </a:rPr>
              <a:t>The 17 member Information Technology Executive Council is responsible for approval and maintenance of all information technology policies, IT project management procedures, the statewide technical architecture, and the state's strategic information management plan.  (source - https://</a:t>
            </a:r>
            <a:r>
              <a:rPr lang="en-US" sz="1400" i="1" dirty="0" err="1">
                <a:solidFill>
                  <a:srgbClr val="C00000"/>
                </a:solidFill>
                <a:latin typeface="Calibri Light" panose="020F0302020204030204" pitchFamily="34" charset="0"/>
                <a:cs typeface="Calibri Light" panose="020F0302020204030204" pitchFamily="34" charset="0"/>
              </a:rPr>
              <a:t>oits.ks.gov</a:t>
            </a:r>
            <a:r>
              <a:rPr lang="en-US" sz="1400" i="1" dirty="0">
                <a:solidFill>
                  <a:srgbClr val="C00000"/>
                </a:solidFill>
                <a:latin typeface="Calibri Light" panose="020F0302020204030204" pitchFamily="34" charset="0"/>
                <a:cs typeface="Calibri Light" panose="020F0302020204030204" pitchFamily="34" charset="0"/>
              </a:rPr>
              <a:t>/</a:t>
            </a:r>
            <a:r>
              <a:rPr lang="en-US" sz="1400" i="1" dirty="0" err="1">
                <a:solidFill>
                  <a:srgbClr val="C00000"/>
                </a:solidFill>
                <a:latin typeface="Calibri Light" panose="020F0302020204030204" pitchFamily="34" charset="0"/>
                <a:cs typeface="Calibri Light" panose="020F0302020204030204" pitchFamily="34" charset="0"/>
              </a:rPr>
              <a:t>kito</a:t>
            </a:r>
            <a:r>
              <a:rPr lang="en-US" sz="1400" i="1" dirty="0">
                <a:solidFill>
                  <a:srgbClr val="C00000"/>
                </a:solidFill>
                <a:latin typeface="Calibri Light" panose="020F0302020204030204" pitchFamily="34" charset="0"/>
                <a:cs typeface="Calibri Light" panose="020F0302020204030204" pitchFamily="34" charset="0"/>
              </a:rPr>
              <a:t>/</a:t>
            </a:r>
            <a:r>
              <a:rPr lang="en-US" sz="1400" i="1" dirty="0" err="1">
                <a:solidFill>
                  <a:srgbClr val="C00000"/>
                </a:solidFill>
                <a:latin typeface="Calibri Light" panose="020F0302020204030204" pitchFamily="34" charset="0"/>
                <a:cs typeface="Calibri Light" panose="020F0302020204030204" pitchFamily="34" charset="0"/>
              </a:rPr>
              <a:t>itec</a:t>
            </a:r>
            <a:r>
              <a:rPr lang="en-US" sz="1400" i="1" dirty="0">
                <a:solidFill>
                  <a:srgbClr val="C00000"/>
                </a:solidFill>
                <a:latin typeface="Calibri Light" panose="020F0302020204030204" pitchFamily="34" charset="0"/>
                <a:cs typeface="Calibri Light" panose="020F0302020204030204" pitchFamily="34" charset="0"/>
              </a:rPr>
              <a:t>)</a:t>
            </a:r>
            <a:endParaRPr lang="en-US" sz="1400" i="1" dirty="0">
              <a:solidFill>
                <a:srgbClr val="C00000"/>
              </a:solidFill>
              <a:latin typeface="Calibri Light" panose="020F0302020204030204" pitchFamily="34" charset="0"/>
              <a:ea typeface="Calibri Light" charset="0"/>
              <a:cs typeface="Calibri Light" panose="020F0302020204030204" pitchFamily="34" charset="0"/>
            </a:endParaRPr>
          </a:p>
          <a:p>
            <a:pPr marL="285750" lvl="0" indent="-285750">
              <a:buFont typeface="Arial" panose="020B0604020202020204" pitchFamily="34" charset="0"/>
              <a:buChar char="•"/>
            </a:pPr>
            <a:endParaRPr lang="en-US" sz="1600" dirty="0">
              <a:latin typeface="Calibri Light" charset="0"/>
              <a:ea typeface="Calibri Light" charset="0"/>
              <a:cs typeface="Calibri Light" charset="0"/>
            </a:endParaRPr>
          </a:p>
          <a:p>
            <a:pPr marL="285750" lvl="0" indent="-285750">
              <a:buFont typeface="Arial" panose="020B0604020202020204" pitchFamily="34" charset="0"/>
              <a:buChar char="•"/>
            </a:pPr>
            <a:r>
              <a:rPr lang="en-US" sz="1600" dirty="0">
                <a:latin typeface="Calibri Light" charset="0"/>
                <a:ea typeface="Calibri Light" charset="0"/>
                <a:cs typeface="Calibri Light" charset="0"/>
              </a:rPr>
              <a:t>Information Technology Advisory Board (ITAB)</a:t>
            </a:r>
          </a:p>
          <a:p>
            <a:pPr marL="742950" lvl="1" indent="-285750">
              <a:buFont typeface="Courier New" panose="02070309020205020404" pitchFamily="49" charset="0"/>
              <a:buChar char="o"/>
            </a:pPr>
            <a:r>
              <a:rPr lang="en-US" sz="1400" i="1" dirty="0">
                <a:solidFill>
                  <a:srgbClr val="C00000"/>
                </a:solidFill>
                <a:latin typeface="Calibri Light" panose="020F0302020204030204" pitchFamily="34" charset="0"/>
                <a:cs typeface="Calibri Light" panose="020F0302020204030204" pitchFamily="34" charset="0"/>
              </a:rPr>
              <a:t>The Information Technology Advisory Board, or ITAB as it is more commonly known, functions as a technical resource to the Chief Information Technology Officer, or CITO for the Executive Branch of state government.  (source -   https://</a:t>
            </a:r>
            <a:r>
              <a:rPr lang="en-US" sz="1400" i="1" dirty="0" err="1">
                <a:solidFill>
                  <a:srgbClr val="C00000"/>
                </a:solidFill>
                <a:latin typeface="Calibri Light" panose="020F0302020204030204" pitchFamily="34" charset="0"/>
                <a:cs typeface="Calibri Light" panose="020F0302020204030204" pitchFamily="34" charset="0"/>
              </a:rPr>
              <a:t>oits.ks.gov</a:t>
            </a:r>
            <a:r>
              <a:rPr lang="en-US" sz="1400" i="1" dirty="0">
                <a:solidFill>
                  <a:srgbClr val="C00000"/>
                </a:solidFill>
                <a:latin typeface="Calibri Light" panose="020F0302020204030204" pitchFamily="34" charset="0"/>
                <a:cs typeface="Calibri Light" panose="020F0302020204030204" pitchFamily="34" charset="0"/>
              </a:rPr>
              <a:t>/</a:t>
            </a:r>
            <a:r>
              <a:rPr lang="en-US" sz="1400" i="1" dirty="0" err="1">
                <a:solidFill>
                  <a:srgbClr val="C00000"/>
                </a:solidFill>
                <a:latin typeface="Calibri Light" panose="020F0302020204030204" pitchFamily="34" charset="0"/>
                <a:cs typeface="Calibri Light" panose="020F0302020204030204" pitchFamily="34" charset="0"/>
              </a:rPr>
              <a:t>kito</a:t>
            </a:r>
            <a:r>
              <a:rPr lang="en-US" sz="1400" i="1" dirty="0">
                <a:solidFill>
                  <a:srgbClr val="C00000"/>
                </a:solidFill>
                <a:latin typeface="Calibri Light" panose="020F0302020204030204" pitchFamily="34" charset="0"/>
                <a:cs typeface="Calibri Light" panose="020F0302020204030204" pitchFamily="34" charset="0"/>
              </a:rPr>
              <a:t>/</a:t>
            </a:r>
            <a:r>
              <a:rPr lang="en-US" sz="1400" i="1" dirty="0" err="1">
                <a:solidFill>
                  <a:srgbClr val="C00000"/>
                </a:solidFill>
                <a:latin typeface="Calibri Light" panose="020F0302020204030204" pitchFamily="34" charset="0"/>
                <a:cs typeface="Calibri Light" panose="020F0302020204030204" pitchFamily="34" charset="0"/>
              </a:rPr>
              <a:t>itab</a:t>
            </a:r>
            <a:r>
              <a:rPr lang="en-US" sz="1400" i="1" dirty="0">
                <a:solidFill>
                  <a:srgbClr val="C00000"/>
                </a:solidFill>
                <a:latin typeface="Calibri Light" panose="020F0302020204030204" pitchFamily="34" charset="0"/>
                <a:cs typeface="Calibri Light" panose="020F0302020204030204" pitchFamily="34" charset="0"/>
              </a:rPr>
              <a:t>-home)</a:t>
            </a:r>
            <a:endParaRPr lang="en-US" sz="1400" i="1" dirty="0">
              <a:solidFill>
                <a:srgbClr val="C00000"/>
              </a:solidFill>
              <a:latin typeface="Calibri Light" panose="020F0302020204030204" pitchFamily="34" charset="0"/>
              <a:ea typeface="Calibri Light" charset="0"/>
              <a:cs typeface="Calibri Light" panose="020F0302020204030204" pitchFamily="34" charset="0"/>
            </a:endParaRPr>
          </a:p>
          <a:p>
            <a:pPr marL="285750" lvl="0" indent="-285750">
              <a:buFont typeface="Arial" panose="020B0604020202020204" pitchFamily="34" charset="0"/>
              <a:buChar char="•"/>
            </a:pPr>
            <a:endParaRPr lang="en-US" sz="1600" dirty="0">
              <a:latin typeface="Calibri Light" charset="0"/>
              <a:ea typeface="Calibri Light" charset="0"/>
              <a:cs typeface="Calibri Light" charset="0"/>
            </a:endParaRPr>
          </a:p>
          <a:p>
            <a:pPr marL="285750" lvl="0" indent="-285750">
              <a:buFont typeface="Arial" panose="020B0604020202020204" pitchFamily="34" charset="0"/>
              <a:buChar char="•"/>
            </a:pPr>
            <a:r>
              <a:rPr lang="en-US" sz="1600" dirty="0">
                <a:latin typeface="Calibri Light" charset="0"/>
                <a:ea typeface="Calibri Light" charset="0"/>
                <a:cs typeface="Calibri Light" charset="0"/>
              </a:rPr>
              <a:t>ITEC Policies &amp; Guidelines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1000 Series – Applications/Software</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2000 Series – Project Management</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3000 Series – Governance</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4000 Series – Architecture</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5000 Series – Business Contingency</a:t>
            </a:r>
          </a:p>
          <a:p>
            <a:pPr marL="742950" lvl="1" indent="-285750">
              <a:buFont typeface="Courier New" panose="02070309020205020404" pitchFamily="49" charset="0"/>
              <a:buChar char="o"/>
            </a:pPr>
            <a:r>
              <a:rPr lang="en-US" sz="1400" i="1" dirty="0">
                <a:solidFill>
                  <a:srgbClr val="C00000"/>
                </a:solidFill>
                <a:latin typeface="Calibri Light" charset="0"/>
                <a:ea typeface="Calibri Light" charset="0"/>
                <a:cs typeface="Calibri Light" charset="0"/>
              </a:rPr>
              <a:t>6000 Series – Data/Records/Content</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7000 Series – Security</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8000 Series – Shared Solutions</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9000 Series - Infrastructure</a:t>
            </a:r>
          </a:p>
          <a:p>
            <a:pPr marL="285750" lvl="0" indent="-285750">
              <a:buFont typeface="Arial" panose="020B0604020202020204" pitchFamily="34" charset="0"/>
              <a:buChar char="•"/>
            </a:pPr>
            <a:endParaRPr lang="en-US" sz="1600" dirty="0">
              <a:latin typeface="Calibri Light" charset="0"/>
              <a:ea typeface="Calibri Light" charset="0"/>
              <a:cs typeface="Calibri Light" charset="0"/>
            </a:endParaRPr>
          </a:p>
          <a:p>
            <a:pPr marL="285750" lvl="0" indent="-285750">
              <a:buFont typeface="Arial" panose="020B0604020202020204" pitchFamily="34" charset="0"/>
              <a:buChar char="•"/>
            </a:pPr>
            <a:r>
              <a:rPr lang="en-US" sz="1600" dirty="0">
                <a:latin typeface="Calibri Light" charset="0"/>
                <a:ea typeface="Calibri Light" charset="0"/>
                <a:cs typeface="Calibri Light" charset="0"/>
              </a:rPr>
              <a:t>GIS falls under the GIS series</a:t>
            </a:r>
          </a:p>
          <a:p>
            <a:pPr marL="742950" lvl="1" indent="-285750">
              <a:buFont typeface="Arial" panose="020B0604020202020204" pitchFamily="34" charset="0"/>
              <a:buChar char="•"/>
            </a:pPr>
            <a:r>
              <a:rPr lang="en-US" sz="1400" dirty="0">
                <a:latin typeface="Calibri Light" charset="0"/>
                <a:ea typeface="Calibri Light" charset="0"/>
                <a:cs typeface="Calibri Light" charset="0"/>
              </a:rPr>
              <a:t>6100 – GIS Metadata Policy</a:t>
            </a:r>
          </a:p>
          <a:p>
            <a:pPr marL="742950" lvl="1" indent="-285750">
              <a:buFont typeface="Arial" panose="020B0604020202020204" pitchFamily="34" charset="0"/>
              <a:buChar char="•"/>
            </a:pPr>
            <a:r>
              <a:rPr lang="en-US" sz="1400" dirty="0">
                <a:latin typeface="Calibri Light" charset="0"/>
                <a:ea typeface="Calibri Light" charset="0"/>
                <a:cs typeface="Calibri Light" charset="0"/>
              </a:rPr>
              <a:t>6120 – GIS Cadastral Policy</a:t>
            </a:r>
          </a:p>
          <a:p>
            <a:pPr marL="742950" lvl="1" indent="-285750">
              <a:buFont typeface="Arial" panose="020B0604020202020204" pitchFamily="34" charset="0"/>
              <a:buChar char="•"/>
            </a:pPr>
            <a:r>
              <a:rPr lang="en-US" sz="1400" dirty="0">
                <a:latin typeface="Calibri Light" charset="0"/>
                <a:ea typeface="Calibri Light" charset="0"/>
                <a:cs typeface="Calibri Light" charset="0"/>
              </a:rPr>
              <a:t>6120A – GIS Cadastral Standard</a:t>
            </a:r>
          </a:p>
          <a:p>
            <a:pPr marL="742950" lvl="1" indent="-285750">
              <a:buFont typeface="Arial" panose="020B0604020202020204" pitchFamily="34" charset="0"/>
              <a:buChar char="•"/>
            </a:pPr>
            <a:r>
              <a:rPr lang="en-US" sz="1400" dirty="0">
                <a:latin typeface="Calibri Light" charset="0"/>
                <a:ea typeface="Calibri Light" charset="0"/>
                <a:cs typeface="Calibri Light" charset="0"/>
              </a:rPr>
              <a:t>6180 - Water Utility Data Policy</a:t>
            </a:r>
          </a:p>
          <a:p>
            <a:pPr marL="742950" lvl="1" indent="-285750">
              <a:buFont typeface="Arial" panose="020B0604020202020204" pitchFamily="34" charset="0"/>
              <a:buChar char="•"/>
            </a:pPr>
            <a:r>
              <a:rPr lang="en-US" sz="1400" dirty="0">
                <a:latin typeface="Calibri Light" charset="0"/>
                <a:ea typeface="Calibri Light" charset="0"/>
                <a:cs typeface="Calibri Light" charset="0"/>
              </a:rPr>
              <a:t>6180A - Water Utility Data Standard</a:t>
            </a:r>
          </a:p>
        </p:txBody>
      </p:sp>
    </p:spTree>
    <p:extLst>
      <p:ext uri="{BB962C8B-B14F-4D97-AF65-F5344CB8AC3E}">
        <p14:creationId xmlns:p14="http://schemas.microsoft.com/office/powerpoint/2010/main" val="164946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726596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GIS Standards Update – plan of attack</a:t>
            </a:r>
          </a:p>
        </p:txBody>
      </p:sp>
      <p:sp>
        <p:nvSpPr>
          <p:cNvPr id="9" name="Line 8"/>
          <p:cNvSpPr>
            <a:spLocks noChangeShapeType="1"/>
          </p:cNvSpPr>
          <p:nvPr/>
        </p:nvSpPr>
        <p:spPr bwMode="auto">
          <a:xfrm flipV="1">
            <a:off x="206220" y="646331"/>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5" name="TextBox 4"/>
          <p:cNvSpPr txBox="1"/>
          <p:nvPr/>
        </p:nvSpPr>
        <p:spPr>
          <a:xfrm>
            <a:off x="293610" y="914400"/>
            <a:ext cx="8588220" cy="4801314"/>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solidFill>
                  <a:srgbClr val="C00000"/>
                </a:solidFill>
                <a:latin typeface="Calibri Light" charset="0"/>
                <a:ea typeface="Calibri Light" charset="0"/>
                <a:cs typeface="Calibri Light" charset="0"/>
              </a:rPr>
              <a:t>6100 – GIS Metadata Policy</a:t>
            </a:r>
          </a:p>
          <a:p>
            <a:pPr marL="742950" lvl="1" indent="-285750">
              <a:buFont typeface="Courier New" panose="02070309020205020404" pitchFamily="49" charset="0"/>
              <a:buChar char="o"/>
            </a:pPr>
            <a:r>
              <a:rPr lang="en-US" sz="1400" i="1" dirty="0">
                <a:latin typeface="Calibri Light" panose="020F0302020204030204" pitchFamily="34" charset="0"/>
                <a:cs typeface="Calibri Light" panose="020F0302020204030204" pitchFamily="34" charset="0"/>
              </a:rPr>
              <a:t>DASC is taking the lead, and work has already begun</a:t>
            </a:r>
          </a:p>
          <a:p>
            <a:pPr marL="742950" lvl="1" indent="-285750">
              <a:buFont typeface="Courier New" panose="02070309020205020404" pitchFamily="49" charset="0"/>
              <a:buChar char="o"/>
            </a:pPr>
            <a:r>
              <a:rPr lang="en-US" sz="1400" dirty="0">
                <a:latin typeface="Calibri Light" panose="020F0302020204030204" pitchFamily="34" charset="0"/>
                <a:cs typeface="Calibri Light" panose="020F0302020204030204" pitchFamily="34" charset="0"/>
              </a:rPr>
              <a:t>Conduct state-level peer review to determine which states have already made this transition, how they accomplished this task, and any lessons learned along the way </a:t>
            </a:r>
            <a:r>
              <a:rPr lang="en-US" sz="1400" dirty="0">
                <a:solidFill>
                  <a:schemeClr val="accent6"/>
                </a:solidFill>
                <a:latin typeface="Calibri Light" panose="020F0302020204030204" pitchFamily="34" charset="0"/>
                <a:cs typeface="Calibri Light" panose="020F0302020204030204" pitchFamily="34" charset="0"/>
              </a:rPr>
              <a:t>(in-progress)</a:t>
            </a:r>
          </a:p>
          <a:p>
            <a:pPr marL="742950" lvl="1" indent="-285750">
              <a:buFont typeface="Courier New" panose="02070309020205020404" pitchFamily="49" charset="0"/>
              <a:buChar char="o"/>
            </a:pPr>
            <a:r>
              <a:rPr lang="en-US" sz="1400" dirty="0">
                <a:latin typeface="Calibri Light" panose="020F0302020204030204" pitchFamily="34" charset="0"/>
                <a:cs typeface="Calibri Light" panose="020F0302020204030204" pitchFamily="34" charset="0"/>
              </a:rPr>
              <a:t>Conduct review of ISO metadata conversion and maintenance tools </a:t>
            </a:r>
            <a:r>
              <a:rPr lang="en-US" sz="1400" dirty="0">
                <a:solidFill>
                  <a:schemeClr val="accent6"/>
                </a:solidFill>
                <a:latin typeface="Calibri Light" panose="020F0302020204030204" pitchFamily="34" charset="0"/>
                <a:cs typeface="Calibri Light" panose="020F0302020204030204" pitchFamily="34" charset="0"/>
              </a:rPr>
              <a:t>(in-progress)</a:t>
            </a:r>
          </a:p>
          <a:p>
            <a:pPr marL="742950" lvl="1" indent="-285750">
              <a:buFont typeface="Courier New" panose="02070309020205020404" pitchFamily="49" charset="0"/>
              <a:buChar char="o"/>
            </a:pPr>
            <a:r>
              <a:rPr lang="en-US" sz="1400" dirty="0">
                <a:latin typeface="Calibri Light" panose="020F0302020204030204" pitchFamily="34" charset="0"/>
                <a:cs typeface="Calibri Light" panose="020F0302020204030204" pitchFamily="34" charset="0"/>
              </a:rPr>
              <a:t>Determine LOE &amp; methodology to implement ISO metadata standard</a:t>
            </a:r>
          </a:p>
          <a:p>
            <a:pPr marL="742950" lvl="1" indent="-285750">
              <a:buFont typeface="Courier New" panose="02070309020205020404" pitchFamily="49" charset="0"/>
              <a:buChar char="o"/>
            </a:pPr>
            <a:r>
              <a:rPr lang="en-US" sz="1400" dirty="0">
                <a:latin typeface="Calibri Light" panose="020F0302020204030204" pitchFamily="34" charset="0"/>
                <a:cs typeface="Calibri Light" panose="020F0302020204030204" pitchFamily="34" charset="0"/>
              </a:rPr>
              <a:t>Socialize information and suggested timeline with GIS community</a:t>
            </a:r>
          </a:p>
          <a:p>
            <a:pPr lvl="0"/>
            <a:endParaRPr lang="en-US" sz="1600" dirty="0">
              <a:latin typeface="Calibri Light" charset="0"/>
              <a:ea typeface="Calibri Light" charset="0"/>
              <a:cs typeface="Calibri Light" charset="0"/>
            </a:endParaRPr>
          </a:p>
          <a:p>
            <a:pPr marL="285750" lvl="0" indent="-285750">
              <a:buFont typeface="Arial" panose="020B0604020202020204" pitchFamily="34" charset="0"/>
              <a:buChar char="•"/>
            </a:pPr>
            <a:r>
              <a:rPr lang="en-US" sz="1600" dirty="0">
                <a:solidFill>
                  <a:srgbClr val="C00000"/>
                </a:solidFill>
                <a:latin typeface="Calibri Light" charset="0"/>
                <a:ea typeface="Calibri Light" charset="0"/>
                <a:cs typeface="Calibri Light" charset="0"/>
              </a:rPr>
              <a:t>6120/6120A – GIS Cadastral Policy &amp; Standard</a:t>
            </a:r>
          </a:p>
          <a:p>
            <a:pPr marL="744538" lvl="1" indent="-285750">
              <a:buFont typeface="Courier New" panose="02070309020205020404" pitchFamily="49" charset="0"/>
              <a:buChar char="o"/>
            </a:pPr>
            <a:r>
              <a:rPr lang="en-US" sz="1400" dirty="0">
                <a:latin typeface="Calibri Light" panose="020F0302020204030204" pitchFamily="34" charset="0"/>
                <a:cs typeface="Calibri Light" panose="020F0302020204030204" pitchFamily="34" charset="0"/>
              </a:rPr>
              <a:t>Establish Administrative Boundaries Data Committee</a:t>
            </a:r>
          </a:p>
          <a:p>
            <a:pPr marL="744538" lvl="1" indent="-285750">
              <a:buFont typeface="Courier New" panose="02070309020205020404" pitchFamily="49" charset="0"/>
              <a:buChar char="o"/>
            </a:pPr>
            <a:r>
              <a:rPr lang="en-US" sz="1400" dirty="0">
                <a:latin typeface="Calibri Light" panose="020F0302020204030204" pitchFamily="34" charset="0"/>
                <a:cs typeface="Calibri Light" panose="020F0302020204030204" pitchFamily="34" charset="0"/>
              </a:rPr>
              <a:t>Chaired by David Harper, Director of Property Valuation and Division of Vehicles, Department of Revenue</a:t>
            </a:r>
          </a:p>
          <a:p>
            <a:pPr marL="744538" lvl="1" indent="-285750">
              <a:buFont typeface="Courier New" panose="02070309020205020404" pitchFamily="49" charset="0"/>
              <a:buChar char="o"/>
            </a:pPr>
            <a:r>
              <a:rPr lang="en-US" sz="1400" dirty="0">
                <a:latin typeface="Calibri Light" panose="020F0302020204030204" pitchFamily="34" charset="0"/>
                <a:cs typeface="Calibri Light" panose="020F0302020204030204" pitchFamily="34" charset="0"/>
              </a:rPr>
              <a:t>Initial focus on reviewing and updating cadastral policy &amp; standard</a:t>
            </a:r>
          </a:p>
          <a:p>
            <a:pPr marL="285750" lvl="0" indent="-285750">
              <a:buFont typeface="Arial" panose="020B0604020202020204" pitchFamily="34" charset="0"/>
              <a:buChar char="•"/>
            </a:pPr>
            <a:endParaRPr lang="en-US" sz="1600" dirty="0">
              <a:latin typeface="Calibri Light" charset="0"/>
              <a:ea typeface="Calibri Light" charset="0"/>
              <a:cs typeface="Calibri Light" charset="0"/>
            </a:endParaRPr>
          </a:p>
          <a:p>
            <a:pPr marL="285750" lvl="0" indent="-285750">
              <a:buFont typeface="Arial" panose="020B0604020202020204" pitchFamily="34" charset="0"/>
              <a:buChar char="•"/>
            </a:pPr>
            <a:r>
              <a:rPr lang="en-US" sz="1600" dirty="0">
                <a:solidFill>
                  <a:srgbClr val="C00000"/>
                </a:solidFill>
                <a:latin typeface="Calibri Light" charset="0"/>
                <a:ea typeface="Calibri Light" charset="0"/>
                <a:cs typeface="Calibri Light" charset="0"/>
              </a:rPr>
              <a:t>6180/6180A – Water Utility Data Standard</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Kansas Water Office is taking the lead and conducting an internal review of the standard</a:t>
            </a:r>
          </a:p>
          <a:p>
            <a:pPr marL="742950" lvl="1" indent="-285750">
              <a:buFont typeface="Courier New" panose="02070309020205020404" pitchFamily="49" charset="0"/>
              <a:buChar char="o"/>
            </a:pPr>
            <a:r>
              <a:rPr lang="en-US" sz="1400" dirty="0">
                <a:latin typeface="Calibri Light" charset="0"/>
                <a:ea typeface="Calibri Light" charset="0"/>
                <a:cs typeface="Calibri Light" charset="0"/>
              </a:rPr>
              <a:t>Katie Goff is leading this effort</a:t>
            </a:r>
          </a:p>
          <a:p>
            <a:endParaRPr lang="en-US" sz="1400" dirty="0">
              <a:latin typeface="Calibri Light" charset="0"/>
              <a:ea typeface="Calibri Light" charset="0"/>
              <a:cs typeface="Calibri Light" charset="0"/>
            </a:endParaRPr>
          </a:p>
          <a:p>
            <a:pPr marL="285750" indent="-285750">
              <a:buFont typeface="Arial" panose="020B0604020202020204" pitchFamily="34" charset="0"/>
              <a:buChar char="•"/>
            </a:pPr>
            <a:r>
              <a:rPr lang="en-US" sz="1400" dirty="0">
                <a:latin typeface="Calibri Light" charset="0"/>
                <a:ea typeface="Calibri Light" charset="0"/>
                <a:cs typeface="Calibri Light" charset="0"/>
              </a:rPr>
              <a:t>Will pursue updates on all policies &amp; standards.  Will communicate recommended changes and seek approval from the GIS Policy Board, ITAB, and ultimately adoption by ITEC.</a:t>
            </a:r>
          </a:p>
          <a:p>
            <a:pPr marL="285750" lvl="0" indent="-285750">
              <a:buFont typeface="Arial" panose="020B0604020202020204" pitchFamily="34" charset="0"/>
              <a:buChar char="•"/>
            </a:pPr>
            <a:endParaRPr lang="en-US" sz="1600" dirty="0">
              <a:latin typeface="Calibri Light" charset="0"/>
              <a:ea typeface="Calibri Light" charset="0"/>
              <a:cs typeface="Calibri Light" charset="0"/>
            </a:endParaRPr>
          </a:p>
          <a:p>
            <a:pPr lvl="0"/>
            <a:endParaRPr lang="en-US" sz="1400" dirty="0">
              <a:latin typeface="Calibri Light" charset="0"/>
              <a:ea typeface="Calibri Light" charset="0"/>
              <a:cs typeface="Calibri Light" charset="0"/>
            </a:endParaRPr>
          </a:p>
        </p:txBody>
      </p:sp>
    </p:spTree>
    <p:extLst>
      <p:ext uri="{BB962C8B-B14F-4D97-AF65-F5344CB8AC3E}">
        <p14:creationId xmlns:p14="http://schemas.microsoft.com/office/powerpoint/2010/main" val="249155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115669"/>
            <a:ext cx="2751775"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New business</a:t>
            </a:r>
          </a:p>
        </p:txBody>
      </p:sp>
      <p:sp>
        <p:nvSpPr>
          <p:cNvPr id="9" name="Line 8"/>
          <p:cNvSpPr>
            <a:spLocks noChangeShapeType="1"/>
          </p:cNvSpPr>
          <p:nvPr/>
        </p:nvSpPr>
        <p:spPr bwMode="auto">
          <a:xfrm flipV="1">
            <a:off x="206220" y="7620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Tree>
    <p:extLst>
      <p:ext uri="{BB962C8B-B14F-4D97-AF65-F5344CB8AC3E}">
        <p14:creationId xmlns:p14="http://schemas.microsoft.com/office/powerpoint/2010/main" val="66419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323462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Meeting agenda</a:t>
            </a:r>
          </a:p>
        </p:txBody>
      </p:sp>
      <p:sp>
        <p:nvSpPr>
          <p:cNvPr id="11"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Rectangle 3"/>
          <p:cNvSpPr/>
          <p:nvPr/>
        </p:nvSpPr>
        <p:spPr>
          <a:xfrm>
            <a:off x="4038600" y="-36731"/>
            <a:ext cx="4572000" cy="646331"/>
          </a:xfrm>
          <a:prstGeom prst="rect">
            <a:avLst/>
          </a:prstGeom>
        </p:spPr>
        <p:txBody>
          <a:bodyPr>
            <a:spAutoFit/>
          </a:bodyPr>
          <a:lstStyle/>
          <a:p>
            <a:pPr algn="ctr"/>
            <a:r>
              <a:rPr lang="en-US" sz="1200" u="sng" dirty="0">
                <a:hlinkClick r:id="rId2"/>
              </a:rPr>
              <a:t>https://kansas.zoom.us/j/280140771</a:t>
            </a:r>
            <a:endParaRPr lang="en-US" sz="1200" dirty="0"/>
          </a:p>
          <a:p>
            <a:pPr algn="ctr"/>
            <a:r>
              <a:rPr lang="en-US" sz="1200" dirty="0">
                <a:solidFill>
                  <a:srgbClr val="FF0000"/>
                </a:solidFill>
              </a:rPr>
              <a:t>Conference Line:  646-558-8656</a:t>
            </a:r>
          </a:p>
          <a:p>
            <a:pPr algn="ctr"/>
            <a:r>
              <a:rPr lang="en-US" sz="1200" dirty="0">
                <a:solidFill>
                  <a:srgbClr val="FF0000"/>
                </a:solidFill>
              </a:rPr>
              <a:t>Participant Code:  280 140 771</a:t>
            </a:r>
          </a:p>
        </p:txBody>
      </p:sp>
      <p:pic>
        <p:nvPicPr>
          <p:cNvPr id="3" name="Picture 2">
            <a:extLst>
              <a:ext uri="{FF2B5EF4-FFF2-40B4-BE49-F238E27FC236}">
                <a16:creationId xmlns:a16="http://schemas.microsoft.com/office/drawing/2014/main" id="{6E98F4E5-AC54-DC48-9C85-E3F376786D66}"/>
              </a:ext>
            </a:extLst>
          </p:cNvPr>
          <p:cNvPicPr>
            <a:picLocks noChangeAspect="1"/>
          </p:cNvPicPr>
          <p:nvPr/>
        </p:nvPicPr>
        <p:blipFill rotWithShape="1">
          <a:blip r:embed="rId3">
            <a:extLst>
              <a:ext uri="{28A0092B-C50C-407E-A947-70E740481C1C}">
                <a14:useLocalDpi xmlns:a14="http://schemas.microsoft.com/office/drawing/2010/main" val="0"/>
              </a:ext>
            </a:extLst>
          </a:blip>
          <a:srcRect t="21478"/>
          <a:stretch/>
        </p:blipFill>
        <p:spPr>
          <a:xfrm>
            <a:off x="1730220" y="1066800"/>
            <a:ext cx="5715000" cy="5381684"/>
          </a:xfrm>
          <a:prstGeom prst="rect">
            <a:avLst/>
          </a:prstGeom>
        </p:spPr>
      </p:pic>
    </p:spTree>
    <p:extLst>
      <p:ext uri="{BB962C8B-B14F-4D97-AF65-F5344CB8AC3E}">
        <p14:creationId xmlns:p14="http://schemas.microsoft.com/office/powerpoint/2010/main" val="370135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115669"/>
            <a:ext cx="629371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Introductions &amp; Announcements</a:t>
            </a:r>
          </a:p>
        </p:txBody>
      </p:sp>
      <p:sp>
        <p:nvSpPr>
          <p:cNvPr id="9" name="Line 8"/>
          <p:cNvSpPr>
            <a:spLocks noChangeShapeType="1"/>
          </p:cNvSpPr>
          <p:nvPr/>
        </p:nvSpPr>
        <p:spPr bwMode="auto">
          <a:xfrm flipV="1">
            <a:off x="206220" y="7620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pic>
        <p:nvPicPr>
          <p:cNvPr id="3" name="Picture 2">
            <a:extLst>
              <a:ext uri="{FF2B5EF4-FFF2-40B4-BE49-F238E27FC236}">
                <a16:creationId xmlns:a16="http://schemas.microsoft.com/office/drawing/2014/main" id="{9DCD088E-3C8F-4E40-A7AD-5B11EB8B2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20" y="1295400"/>
            <a:ext cx="7772400" cy="3480041"/>
          </a:xfrm>
          <a:prstGeom prst="rect">
            <a:avLst/>
          </a:prstGeom>
        </p:spPr>
      </p:pic>
    </p:spTree>
    <p:extLst>
      <p:ext uri="{BB962C8B-B14F-4D97-AF65-F5344CB8AC3E}">
        <p14:creationId xmlns:p14="http://schemas.microsoft.com/office/powerpoint/2010/main" val="342562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5123775"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Standing program updates</a:t>
            </a:r>
            <a:endParaRPr lang="en-US" dirty="0">
              <a:solidFill>
                <a:srgbClr val="FF0000"/>
              </a:solidFill>
              <a:latin typeface="+mj-lt"/>
            </a:endParaRPr>
          </a:p>
        </p:txBody>
      </p:sp>
      <p:sp>
        <p:nvSpPr>
          <p:cNvPr id="9" name="Line 8"/>
          <p:cNvSpPr>
            <a:spLocks noChangeShapeType="1"/>
          </p:cNvSpPr>
          <p:nvPr/>
        </p:nvSpPr>
        <p:spPr bwMode="auto">
          <a:xfrm flipV="1">
            <a:off x="206220" y="646331"/>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381000" y="1066800"/>
            <a:ext cx="8077200" cy="2585323"/>
          </a:xfrm>
          <a:prstGeom prst="rect">
            <a:avLst/>
          </a:prstGeom>
          <a:noFill/>
        </p:spPr>
        <p:txBody>
          <a:bodyPr wrap="square" rtlCol="0">
            <a:spAutoFit/>
          </a:bodyPr>
          <a:lstStyle/>
          <a:p>
            <a:pPr marL="285750" lvl="0" indent="-285750">
              <a:buFont typeface="Arial" charset="0"/>
              <a:buChar char="•"/>
            </a:pPr>
            <a:r>
              <a:rPr lang="en-US" sz="1600" dirty="0">
                <a:latin typeface="Calibri Light" charset="0"/>
                <a:ea typeface="Calibri Light" charset="0"/>
                <a:cs typeface="Calibri Light" charset="0"/>
              </a:rPr>
              <a:t>Statewide LiDAR Program – Ken Nelson (for Tara </a:t>
            </a:r>
            <a:r>
              <a:rPr lang="en-US" sz="1600" dirty="0" err="1">
                <a:latin typeface="Calibri Light" charset="0"/>
                <a:ea typeface="Calibri Light" charset="0"/>
                <a:cs typeface="Calibri Light" charset="0"/>
              </a:rPr>
              <a:t>Lanzrath</a:t>
            </a:r>
            <a:r>
              <a:rPr lang="en-US" sz="1600" dirty="0">
                <a:latin typeface="Calibri Light" charset="0"/>
                <a:ea typeface="Calibri Light" charset="0"/>
                <a:cs typeface="Calibri Light" charset="0"/>
              </a:rPr>
              <a:t>)</a:t>
            </a:r>
          </a:p>
          <a:p>
            <a:pPr marL="285750" lvl="0" indent="-285750">
              <a:buFont typeface="Arial" charset="0"/>
              <a:buChar char="•"/>
            </a:pPr>
            <a:endParaRPr lang="en-US" sz="1600" dirty="0">
              <a:latin typeface="Calibri Light" charset="0"/>
              <a:ea typeface="Calibri Light" charset="0"/>
              <a:cs typeface="Calibri Light" charset="0"/>
            </a:endParaRPr>
          </a:p>
          <a:p>
            <a:pPr marL="285750" indent="-285750">
              <a:buFont typeface="Arial" charset="0"/>
              <a:buChar char="•"/>
            </a:pPr>
            <a:r>
              <a:rPr lang="en-US" sz="1600" dirty="0">
                <a:latin typeface="Calibri Light" charset="0"/>
                <a:ea typeface="Calibri Light" charset="0"/>
                <a:cs typeface="Calibri Light" charset="0"/>
              </a:rPr>
              <a:t>Esri Enterprise License Agreement – Ken Nelson</a:t>
            </a:r>
          </a:p>
          <a:p>
            <a:pPr marL="285750" lvl="0" indent="-285750">
              <a:buFont typeface="Arial" charset="0"/>
              <a:buChar char="•"/>
            </a:pPr>
            <a:endParaRPr lang="en-US" sz="1600" dirty="0">
              <a:latin typeface="Calibri Light" charset="0"/>
              <a:ea typeface="Calibri Light" charset="0"/>
              <a:cs typeface="Calibri Light" charset="0"/>
            </a:endParaRPr>
          </a:p>
          <a:p>
            <a:pPr marL="285750" lvl="0" indent="-285750">
              <a:buFont typeface="Arial" charset="0"/>
              <a:buChar char="•"/>
            </a:pPr>
            <a:r>
              <a:rPr lang="en-US" sz="1600" dirty="0">
                <a:latin typeface="Calibri Light" charset="0"/>
                <a:ea typeface="Calibri Light" charset="0"/>
                <a:cs typeface="Calibri Light" charset="0"/>
              </a:rPr>
              <a:t>Kansas Next Generation 911 Program – Eileen Battles</a:t>
            </a:r>
          </a:p>
          <a:p>
            <a:pPr marL="285750" lvl="0" indent="-285750">
              <a:buFont typeface="Arial" charset="0"/>
              <a:buChar char="•"/>
            </a:pPr>
            <a:endParaRPr lang="en-US" sz="1600" dirty="0">
              <a:latin typeface="Calibri Light" charset="0"/>
              <a:ea typeface="Calibri Light" charset="0"/>
              <a:cs typeface="Calibri Light" charset="0"/>
            </a:endParaRPr>
          </a:p>
          <a:p>
            <a:pPr marL="285750" lvl="0" indent="-285750">
              <a:buFont typeface="Arial" charset="0"/>
              <a:buChar char="•"/>
            </a:pPr>
            <a:r>
              <a:rPr lang="en-US" sz="1600" dirty="0">
                <a:latin typeface="Calibri Light" charset="0"/>
                <a:ea typeface="Calibri Light" charset="0"/>
                <a:cs typeface="Calibri Light" charset="0"/>
              </a:rPr>
              <a:t>Statewide High Resolution Imagery Program – Eileen Battles</a:t>
            </a:r>
          </a:p>
          <a:p>
            <a:pPr lvl="0"/>
            <a:endParaRPr lang="en-US" sz="1600" dirty="0">
              <a:latin typeface="Calibri Light" charset="0"/>
              <a:ea typeface="Calibri Light" charset="0"/>
              <a:cs typeface="Calibri Light" charset="0"/>
            </a:endParaRPr>
          </a:p>
          <a:p>
            <a:pPr marL="285750" lvl="0" indent="-285750">
              <a:buFont typeface="Arial" charset="0"/>
              <a:buChar char="•"/>
            </a:pPr>
            <a:r>
              <a:rPr lang="en-US" sz="1600" dirty="0">
                <a:latin typeface="Calibri Light" charset="0"/>
                <a:ea typeface="Calibri Light" charset="0"/>
                <a:cs typeface="Calibri Light" charset="0"/>
              </a:rPr>
              <a:t>Kansas Historical Imagery Program – Chad </a:t>
            </a:r>
            <a:r>
              <a:rPr lang="en-US" sz="1600" dirty="0" err="1">
                <a:latin typeface="Calibri Light" charset="0"/>
                <a:ea typeface="Calibri Light" charset="0"/>
                <a:cs typeface="Calibri Light" charset="0"/>
              </a:rPr>
              <a:t>Volkman</a:t>
            </a:r>
            <a:endParaRPr lang="en-US" sz="1600" dirty="0">
              <a:latin typeface="Calibri Light" charset="0"/>
              <a:ea typeface="Calibri Light" charset="0"/>
              <a:cs typeface="Calibri Light" charset="0"/>
            </a:endParaRPr>
          </a:p>
          <a:p>
            <a:pPr marL="285750" lvl="0" indent="-285750">
              <a:buFont typeface="Arial" charset="0"/>
              <a:buChar char="•"/>
            </a:pPr>
            <a:endParaRPr lang="en-US" dirty="0">
              <a:latin typeface="Calibri Light" charset="0"/>
              <a:ea typeface="Calibri Light" charset="0"/>
              <a:cs typeface="Calibri Light" charset="0"/>
            </a:endParaRPr>
          </a:p>
        </p:txBody>
      </p:sp>
    </p:spTree>
    <p:extLst>
      <p:ext uri="{BB962C8B-B14F-4D97-AF65-F5344CB8AC3E}">
        <p14:creationId xmlns:p14="http://schemas.microsoft.com/office/powerpoint/2010/main" val="201348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8037265"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Esri Enterprise License Agreement Update</a:t>
            </a:r>
          </a:p>
        </p:txBody>
      </p:sp>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7" name="Rectangle 2"/>
          <p:cNvSpPr>
            <a:spLocks noChangeArrowheads="1"/>
          </p:cNvSpPr>
          <p:nvPr/>
        </p:nvSpPr>
        <p:spPr bwMode="auto">
          <a:xfrm>
            <a:off x="206220" y="838200"/>
            <a:ext cx="8527270" cy="3008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285750" indent="-285750">
              <a:lnSpc>
                <a:spcPct val="150000"/>
              </a:lnSpc>
              <a:buFont typeface="Arial" panose="020B0604020202020204" pitchFamily="34" charset="0"/>
              <a:buChar char="•"/>
            </a:pPr>
            <a:r>
              <a:rPr lang="en-US" sz="1600" dirty="0">
                <a:latin typeface="Calibri Light" charset="0"/>
                <a:ea typeface="Calibri Light" charset="0"/>
                <a:cs typeface="Calibri Light" charset="0"/>
              </a:rPr>
              <a:t>ELA anniversary – February 1, 2019 – January 31, 2020</a:t>
            </a:r>
          </a:p>
          <a:p>
            <a:pPr marL="285750" indent="-285750">
              <a:lnSpc>
                <a:spcPct val="150000"/>
              </a:lnSpc>
              <a:buFont typeface="Arial"/>
              <a:buChar char="•"/>
            </a:pPr>
            <a:r>
              <a:rPr lang="en-US" sz="1600" dirty="0">
                <a:latin typeface="Calibri Light" charset="0"/>
                <a:ea typeface="Calibri Light" charset="0"/>
                <a:cs typeface="Calibri Light" charset="0"/>
              </a:rPr>
              <a:t>Expect to see invoices from Chris Mitchell (or someone at OITS) soon</a:t>
            </a:r>
          </a:p>
          <a:p>
            <a:pPr marL="285750" indent="-285750">
              <a:lnSpc>
                <a:spcPct val="150000"/>
              </a:lnSpc>
              <a:buFont typeface="Arial"/>
              <a:buChar char="•"/>
            </a:pPr>
            <a:r>
              <a:rPr lang="en-US" sz="1600" dirty="0">
                <a:latin typeface="Calibri Light" charset="0"/>
                <a:ea typeface="Calibri Light" charset="0"/>
                <a:cs typeface="Calibri Light" charset="0"/>
              </a:rPr>
              <a:t>Annual ELA Survey</a:t>
            </a:r>
          </a:p>
          <a:p>
            <a:pPr marL="742950" lvl="1" indent="-285750">
              <a:lnSpc>
                <a:spcPct val="150000"/>
              </a:lnSpc>
              <a:buFont typeface="Courier New" panose="02070309020205020404" pitchFamily="49" charset="0"/>
              <a:buChar char="o"/>
            </a:pPr>
            <a:r>
              <a:rPr lang="en-US" sz="1600" dirty="0">
                <a:latin typeface="Calibri Light" charset="0"/>
                <a:ea typeface="Calibri Light" charset="0"/>
                <a:cs typeface="Calibri Light" charset="0"/>
              </a:rPr>
              <a:t>License deployment survey</a:t>
            </a:r>
          </a:p>
          <a:p>
            <a:pPr marL="742950" lvl="1" indent="-285750">
              <a:lnSpc>
                <a:spcPct val="150000"/>
              </a:lnSpc>
              <a:buFont typeface="Courier New" panose="02070309020205020404" pitchFamily="49" charset="0"/>
              <a:buChar char="o"/>
            </a:pPr>
            <a:r>
              <a:rPr lang="en-US" sz="1600" dirty="0">
                <a:latin typeface="Calibri Light" charset="0"/>
                <a:ea typeface="Calibri Light" charset="0"/>
                <a:cs typeface="Calibri Light" charset="0"/>
              </a:rPr>
              <a:t>ArcGIS Online &amp; Portal deployment</a:t>
            </a:r>
          </a:p>
          <a:p>
            <a:pPr marL="742950" lvl="1" indent="-285750">
              <a:lnSpc>
                <a:spcPct val="150000"/>
              </a:lnSpc>
              <a:buFont typeface="Courier New" panose="02070309020205020404" pitchFamily="49" charset="0"/>
              <a:buChar char="o"/>
            </a:pPr>
            <a:r>
              <a:rPr lang="en-US" sz="1600" dirty="0">
                <a:latin typeface="Calibri Light" charset="0"/>
                <a:ea typeface="Calibri Light" charset="0"/>
                <a:cs typeface="Calibri Light" charset="0"/>
              </a:rPr>
              <a:t>Level 2 named user allocation plan</a:t>
            </a:r>
          </a:p>
          <a:p>
            <a:pPr marL="285750" indent="-285750">
              <a:lnSpc>
                <a:spcPct val="150000"/>
              </a:lnSpc>
              <a:buFont typeface="Arial"/>
              <a:buChar char="•"/>
            </a:pPr>
            <a:r>
              <a:rPr lang="en-US" sz="1600" dirty="0">
                <a:latin typeface="Calibri Light" charset="0"/>
                <a:ea typeface="Calibri Light" charset="0"/>
                <a:cs typeface="Calibri Light" charset="0"/>
              </a:rPr>
              <a:t>Reminder - quarterly ELA tech transfer webinars</a:t>
            </a:r>
          </a:p>
          <a:p>
            <a:pPr marL="285750" indent="-285750">
              <a:lnSpc>
                <a:spcPct val="150000"/>
              </a:lnSpc>
              <a:buFont typeface="Arial"/>
              <a:buChar char="•"/>
            </a:pPr>
            <a:endParaRPr lang="en-US" sz="1600" dirty="0">
              <a:solidFill>
                <a:srgbClr val="FF0000"/>
              </a:solidFill>
              <a:latin typeface="Calibri Light" charset="0"/>
              <a:ea typeface="Calibri Light" charset="0"/>
              <a:cs typeface="Calibri Light" charset="0"/>
            </a:endParaRPr>
          </a:p>
        </p:txBody>
      </p:sp>
    </p:spTree>
    <p:extLst>
      <p:ext uri="{BB962C8B-B14F-4D97-AF65-F5344CB8AC3E}">
        <p14:creationId xmlns:p14="http://schemas.microsoft.com/office/powerpoint/2010/main" val="41651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6367128"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Statewide LiDAR Program update</a:t>
            </a:r>
          </a:p>
        </p:txBody>
      </p:sp>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pic>
        <p:nvPicPr>
          <p:cNvPr id="5" name="Picture 4">
            <a:extLst>
              <a:ext uri="{FF2B5EF4-FFF2-40B4-BE49-F238E27FC236}">
                <a16:creationId xmlns:a16="http://schemas.microsoft.com/office/drawing/2014/main" id="{6A306953-227E-9B43-9B1C-C24A76288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20" y="685800"/>
            <a:ext cx="7315200" cy="5652654"/>
          </a:xfrm>
          <a:prstGeom prst="rect">
            <a:avLst/>
          </a:prstGeom>
        </p:spPr>
      </p:pic>
    </p:spTree>
    <p:extLst>
      <p:ext uri="{BB962C8B-B14F-4D97-AF65-F5344CB8AC3E}">
        <p14:creationId xmlns:p14="http://schemas.microsoft.com/office/powerpoint/2010/main" val="386537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pic>
        <p:nvPicPr>
          <p:cNvPr id="6" name="Picture 5">
            <a:extLst>
              <a:ext uri="{FF2B5EF4-FFF2-40B4-BE49-F238E27FC236}">
                <a16:creationId xmlns:a16="http://schemas.microsoft.com/office/drawing/2014/main" id="{4EF4B070-B0EA-F94F-A4BA-699554A4032F}"/>
              </a:ext>
            </a:extLst>
          </p:cNvPr>
          <p:cNvPicPr>
            <a:picLocks noChangeAspect="1"/>
          </p:cNvPicPr>
          <p:nvPr/>
        </p:nvPicPr>
        <p:blipFill>
          <a:blip r:embed="rId2"/>
          <a:stretch>
            <a:fillRect/>
          </a:stretch>
        </p:blipFill>
        <p:spPr>
          <a:xfrm>
            <a:off x="119062" y="1066800"/>
            <a:ext cx="8905875" cy="4777557"/>
          </a:xfrm>
          <a:prstGeom prst="rect">
            <a:avLst/>
          </a:prstGeom>
        </p:spPr>
      </p:pic>
      <p:pic>
        <p:nvPicPr>
          <p:cNvPr id="10" name="Picture 9">
            <a:extLst>
              <a:ext uri="{FF2B5EF4-FFF2-40B4-BE49-F238E27FC236}">
                <a16:creationId xmlns:a16="http://schemas.microsoft.com/office/drawing/2014/main" id="{6EB96F25-FE71-D640-A970-1C6CBA858451}"/>
              </a:ext>
            </a:extLst>
          </p:cNvPr>
          <p:cNvPicPr>
            <a:picLocks noChangeAspect="1"/>
          </p:cNvPicPr>
          <p:nvPr/>
        </p:nvPicPr>
        <p:blipFill>
          <a:blip r:embed="rId3"/>
          <a:stretch>
            <a:fillRect/>
          </a:stretch>
        </p:blipFill>
        <p:spPr>
          <a:xfrm>
            <a:off x="119062" y="1066800"/>
            <a:ext cx="2014538" cy="2080709"/>
          </a:xfrm>
          <a:prstGeom prst="rect">
            <a:avLst/>
          </a:prstGeom>
        </p:spPr>
      </p:pic>
      <p:pic>
        <p:nvPicPr>
          <p:cNvPr id="11" name="Picture 10">
            <a:extLst>
              <a:ext uri="{FF2B5EF4-FFF2-40B4-BE49-F238E27FC236}">
                <a16:creationId xmlns:a16="http://schemas.microsoft.com/office/drawing/2014/main" id="{470231B4-8C2F-034A-8E9F-62B7522E9441}"/>
              </a:ext>
            </a:extLst>
          </p:cNvPr>
          <p:cNvPicPr>
            <a:picLocks noChangeAspect="1"/>
          </p:cNvPicPr>
          <p:nvPr/>
        </p:nvPicPr>
        <p:blipFill>
          <a:blip r:embed="rId4"/>
          <a:stretch>
            <a:fillRect/>
          </a:stretch>
        </p:blipFill>
        <p:spPr>
          <a:xfrm>
            <a:off x="2133600" y="1069063"/>
            <a:ext cx="1447800" cy="729184"/>
          </a:xfrm>
          <a:prstGeom prst="rect">
            <a:avLst/>
          </a:prstGeom>
        </p:spPr>
      </p:pic>
      <p:sp>
        <p:nvSpPr>
          <p:cNvPr id="12" name="TextBox 11">
            <a:extLst>
              <a:ext uri="{FF2B5EF4-FFF2-40B4-BE49-F238E27FC236}">
                <a16:creationId xmlns:a16="http://schemas.microsoft.com/office/drawing/2014/main" id="{54F183E8-8B03-8A40-BF44-2278BF004478}"/>
              </a:ext>
            </a:extLst>
          </p:cNvPr>
          <p:cNvSpPr txBox="1"/>
          <p:nvPr/>
        </p:nvSpPr>
        <p:spPr>
          <a:xfrm>
            <a:off x="2568096" y="5943600"/>
            <a:ext cx="4039247" cy="400110"/>
          </a:xfrm>
          <a:prstGeom prst="rect">
            <a:avLst/>
          </a:prstGeom>
          <a:noFill/>
        </p:spPr>
        <p:txBody>
          <a:bodyPr wrap="none" rtlCol="0">
            <a:spAutoFit/>
          </a:bodyPr>
          <a:lstStyle/>
          <a:p>
            <a:r>
              <a:rPr lang="en-US" sz="2000" dirty="0">
                <a:solidFill>
                  <a:srgbClr val="C00000"/>
                </a:solidFill>
              </a:rPr>
              <a:t>Survey acquisition is 100% complete</a:t>
            </a:r>
          </a:p>
        </p:txBody>
      </p:sp>
      <p:pic>
        <p:nvPicPr>
          <p:cNvPr id="2" name="Picture 1">
            <a:extLst>
              <a:ext uri="{FF2B5EF4-FFF2-40B4-BE49-F238E27FC236}">
                <a16:creationId xmlns:a16="http://schemas.microsoft.com/office/drawing/2014/main" id="{7FDDAEAF-6C71-C744-B174-6B171EDF357B}"/>
              </a:ext>
            </a:extLst>
          </p:cNvPr>
          <p:cNvPicPr>
            <a:picLocks noChangeAspect="1"/>
          </p:cNvPicPr>
          <p:nvPr/>
        </p:nvPicPr>
        <p:blipFill>
          <a:blip r:embed="rId5"/>
          <a:stretch>
            <a:fillRect/>
          </a:stretch>
        </p:blipFill>
        <p:spPr>
          <a:xfrm>
            <a:off x="137350" y="1037848"/>
            <a:ext cx="8915400" cy="4806509"/>
          </a:xfrm>
          <a:prstGeom prst="rect">
            <a:avLst/>
          </a:prstGeom>
        </p:spPr>
      </p:pic>
      <p:sp>
        <p:nvSpPr>
          <p:cNvPr id="13" name="Text Box 4">
            <a:extLst>
              <a:ext uri="{FF2B5EF4-FFF2-40B4-BE49-F238E27FC236}">
                <a16:creationId xmlns:a16="http://schemas.microsoft.com/office/drawing/2014/main" id="{9367A4FB-8B05-E144-956B-7985F27512A4}"/>
              </a:ext>
            </a:extLst>
          </p:cNvPr>
          <p:cNvSpPr txBox="1">
            <a:spLocks noChangeArrowheads="1"/>
          </p:cNvSpPr>
          <p:nvPr/>
        </p:nvSpPr>
        <p:spPr bwMode="auto">
          <a:xfrm>
            <a:off x="206220" y="0"/>
            <a:ext cx="6367128"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Statewide LiDAR Program update</a:t>
            </a:r>
          </a:p>
        </p:txBody>
      </p:sp>
    </p:spTree>
    <p:extLst>
      <p:ext uri="{BB962C8B-B14F-4D97-AF65-F5344CB8AC3E}">
        <p14:creationId xmlns:p14="http://schemas.microsoft.com/office/powerpoint/2010/main" val="16985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pic>
        <p:nvPicPr>
          <p:cNvPr id="3" name="Picture 2">
            <a:extLst>
              <a:ext uri="{FF2B5EF4-FFF2-40B4-BE49-F238E27FC236}">
                <a16:creationId xmlns:a16="http://schemas.microsoft.com/office/drawing/2014/main" id="{23AD68B3-78F3-4344-A1AD-F4892DA0A324}"/>
              </a:ext>
            </a:extLst>
          </p:cNvPr>
          <p:cNvPicPr>
            <a:picLocks noChangeAspect="1"/>
          </p:cNvPicPr>
          <p:nvPr/>
        </p:nvPicPr>
        <p:blipFill>
          <a:blip r:embed="rId2"/>
          <a:stretch>
            <a:fillRect/>
          </a:stretch>
        </p:blipFill>
        <p:spPr>
          <a:xfrm>
            <a:off x="930120" y="762000"/>
            <a:ext cx="7315200" cy="5560847"/>
          </a:xfrm>
          <a:prstGeom prst="rect">
            <a:avLst/>
          </a:prstGeom>
        </p:spPr>
      </p:pic>
      <p:sp>
        <p:nvSpPr>
          <p:cNvPr id="5" name="Text Box 4">
            <a:extLst>
              <a:ext uri="{FF2B5EF4-FFF2-40B4-BE49-F238E27FC236}">
                <a16:creationId xmlns:a16="http://schemas.microsoft.com/office/drawing/2014/main" id="{F350BAE8-E624-5042-8FEE-203E61D6ED63}"/>
              </a:ext>
            </a:extLst>
          </p:cNvPr>
          <p:cNvSpPr txBox="1">
            <a:spLocks noChangeArrowheads="1"/>
          </p:cNvSpPr>
          <p:nvPr/>
        </p:nvSpPr>
        <p:spPr bwMode="auto">
          <a:xfrm>
            <a:off x="206220" y="0"/>
            <a:ext cx="6367128"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Statewide LiDAR Program update</a:t>
            </a:r>
          </a:p>
        </p:txBody>
      </p:sp>
    </p:spTree>
    <p:extLst>
      <p:ext uri="{BB962C8B-B14F-4D97-AF65-F5344CB8AC3E}">
        <p14:creationId xmlns:p14="http://schemas.microsoft.com/office/powerpoint/2010/main" val="395587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270465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solidFill>
                  <a:srgbClr val="003366"/>
                </a:solidFill>
                <a:latin typeface="+mj-lt"/>
              </a:rPr>
              <a:t>LiDAR update</a:t>
            </a:r>
          </a:p>
        </p:txBody>
      </p:sp>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pic>
        <p:nvPicPr>
          <p:cNvPr id="4" name="Picture 3">
            <a:extLst>
              <a:ext uri="{FF2B5EF4-FFF2-40B4-BE49-F238E27FC236}">
                <a16:creationId xmlns:a16="http://schemas.microsoft.com/office/drawing/2014/main" id="{A7C3DEAA-5045-C14B-A3BF-CD18727F2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20" y="990600"/>
            <a:ext cx="8686800" cy="4794575"/>
          </a:xfrm>
          <a:prstGeom prst="rect">
            <a:avLst/>
          </a:prstGeom>
        </p:spPr>
      </p:pic>
    </p:spTree>
    <p:extLst>
      <p:ext uri="{BB962C8B-B14F-4D97-AF65-F5344CB8AC3E}">
        <p14:creationId xmlns:p14="http://schemas.microsoft.com/office/powerpoint/2010/main" val="375909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5233</TotalTime>
  <Words>560</Words>
  <Application>Microsoft Macintosh PowerPoint</Application>
  <PresentationFormat>On-screen Show (4:3)</PresentationFormat>
  <Paragraphs>114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Kansas NG911 Update</vt:lpstr>
      <vt:lpstr>Statewide High Resolution Imagery Program</vt:lpstr>
      <vt:lpstr>Kansas Historical Aerial Imagery Program</vt:lpstr>
      <vt:lpstr>PowerPoint Presentation</vt:lpstr>
      <vt:lpstr>GIS Data Committee Pilot</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GIS Policy Board - December 6, 2018</dc:title>
  <dc:subject/>
  <dc:creator/>
  <cp:keywords/>
  <dc:description/>
  <cp:lastModifiedBy>Microsoft Office User</cp:lastModifiedBy>
  <cp:revision>314</cp:revision>
  <cp:lastPrinted>2018-02-15T14:15:43Z</cp:lastPrinted>
  <dcterms:created xsi:type="dcterms:W3CDTF">2015-08-12T15:33:04Z</dcterms:created>
  <dcterms:modified xsi:type="dcterms:W3CDTF">2018-12-06T22:53:48Z</dcterms:modified>
  <cp:category/>
</cp:coreProperties>
</file>