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4" r:id="rId2"/>
    <p:sldId id="286" r:id="rId3"/>
    <p:sldId id="336" r:id="rId4"/>
    <p:sldId id="323" r:id="rId5"/>
    <p:sldId id="318" r:id="rId6"/>
    <p:sldId id="337" r:id="rId7"/>
    <p:sldId id="290" r:id="rId8"/>
    <p:sldId id="341" r:id="rId9"/>
    <p:sldId id="257" r:id="rId10"/>
    <p:sldId id="334" r:id="rId11"/>
    <p:sldId id="338" r:id="rId12"/>
    <p:sldId id="332" r:id="rId13"/>
    <p:sldId id="339" r:id="rId14"/>
    <p:sldId id="335" r:id="rId15"/>
    <p:sldId id="325" r:id="rId16"/>
    <p:sldId id="30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8" autoAdjust="0"/>
    <p:restoredTop sz="93390" autoAdjust="0"/>
  </p:normalViewPr>
  <p:slideViewPr>
    <p:cSldViewPr>
      <p:cViewPr varScale="1">
        <p:scale>
          <a:sx n="90" d="100"/>
          <a:sy n="90" d="100"/>
        </p:scale>
        <p:origin x="210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B3122-A2AB-6F45-8980-7495DFDC7629}" type="datetimeFigureOut">
              <a:rPr lang="en-US" smtClean="0"/>
              <a:t>8/16/18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501913-8D87-0146-912A-953B9A0B45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11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6AF7404-F1C0-A345-BD59-1175F72C3A7F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821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853239-E8AC-4145-B40D-FEB439AE7657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1824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853239-E8AC-4145-B40D-FEB439AE7657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0301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8/16/18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358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8/16/18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84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8/16/18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95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8/16/18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86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8/16/18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4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8/16/18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72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8/16/18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3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8/16/18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452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8/16/18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513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8/16/18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57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8/16/18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69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1960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kansas.zoom.us/j/28014077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794671" y="1447800"/>
            <a:ext cx="5630858" cy="2529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6000" dirty="0">
                <a:solidFill>
                  <a:srgbClr val="003366"/>
                </a:solidFill>
                <a:latin typeface="+mj-lt"/>
              </a:rPr>
              <a:t>Kansas</a:t>
            </a:r>
          </a:p>
          <a:p>
            <a:pPr algn="ctr">
              <a:lnSpc>
                <a:spcPct val="80000"/>
              </a:lnSpc>
            </a:pPr>
            <a:r>
              <a:rPr lang="en-US" sz="6000" dirty="0">
                <a:solidFill>
                  <a:srgbClr val="003366"/>
                </a:solidFill>
                <a:latin typeface="+mj-lt"/>
              </a:rPr>
              <a:t>GIS Policy Board</a:t>
            </a:r>
          </a:p>
          <a:p>
            <a:pPr algn="ctr">
              <a:lnSpc>
                <a:spcPct val="80000"/>
              </a:lnSpc>
            </a:pPr>
            <a:endParaRPr lang="en-US" sz="2800" dirty="0">
              <a:solidFill>
                <a:srgbClr val="003366"/>
              </a:solidFill>
              <a:latin typeface="+mj-lt"/>
            </a:endParaRPr>
          </a:p>
          <a:p>
            <a:pPr algn="ctr">
              <a:lnSpc>
                <a:spcPct val="80000"/>
              </a:lnSpc>
            </a:pPr>
            <a:r>
              <a:rPr lang="en-US" sz="4800" dirty="0">
                <a:solidFill>
                  <a:srgbClr val="003366"/>
                </a:solidFill>
                <a:latin typeface="+mj-lt"/>
              </a:rPr>
              <a:t>August 16, 2018</a:t>
            </a: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28600" y="30480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263632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562204" y="1876999"/>
            <a:ext cx="1447800" cy="70273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228600" y="103485"/>
            <a:ext cx="413965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Data asset review workflow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7991" y="2032050"/>
            <a:ext cx="1371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Data Layer</a:t>
            </a:r>
          </a:p>
        </p:txBody>
      </p:sp>
      <p:cxnSp>
        <p:nvCxnSpPr>
          <p:cNvPr id="10" name="Straight Arrow Connector 9"/>
          <p:cNvCxnSpPr>
            <a:stCxn id="11" idx="6"/>
            <a:endCxn id="14" idx="1"/>
          </p:cNvCxnSpPr>
          <p:nvPr/>
        </p:nvCxnSpPr>
        <p:spPr>
          <a:xfrm>
            <a:off x="2010004" y="2228366"/>
            <a:ext cx="580796" cy="92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2590800" y="1906872"/>
            <a:ext cx="1524000" cy="66145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Data Assessment</a:t>
            </a:r>
          </a:p>
        </p:txBody>
      </p:sp>
      <p:cxnSp>
        <p:nvCxnSpPr>
          <p:cNvPr id="16" name="Straight Arrow Connector 15"/>
          <p:cNvCxnSpPr>
            <a:stCxn id="14" idx="3"/>
          </p:cNvCxnSpPr>
          <p:nvPr/>
        </p:nvCxnSpPr>
        <p:spPr>
          <a:xfrm>
            <a:off x="4114800" y="2237601"/>
            <a:ext cx="102279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5137591" y="1891822"/>
            <a:ext cx="1219200" cy="66145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Long-term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Plan</a:t>
            </a:r>
          </a:p>
        </p:txBody>
      </p:sp>
      <p:cxnSp>
        <p:nvCxnSpPr>
          <p:cNvPr id="28" name="Straight Arrow Connector 27"/>
          <p:cNvCxnSpPr>
            <a:stCxn id="29" idx="3"/>
          </p:cNvCxnSpPr>
          <p:nvPr/>
        </p:nvCxnSpPr>
        <p:spPr>
          <a:xfrm flipV="1">
            <a:off x="6356791" y="2216960"/>
            <a:ext cx="838200" cy="55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Can 29"/>
          <p:cNvSpPr/>
          <p:nvPr/>
        </p:nvSpPr>
        <p:spPr>
          <a:xfrm>
            <a:off x="7201764" y="1587782"/>
            <a:ext cx="1063414" cy="1216152"/>
          </a:xfrm>
          <a:prstGeom prst="can">
            <a:avLst/>
          </a:prstGeom>
          <a:solidFill>
            <a:srgbClr val="66C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Kansas One Map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90800" y="2810660"/>
            <a:ext cx="1524000" cy="15696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Condition/fitness for use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Metadata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Authoritative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Adheres to applicable standards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Use case/purpose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985191" y="2810660"/>
            <a:ext cx="1524000" cy="138499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Data maintenance strategy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Funding strategy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Future enhancements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Cost &amp; gap</a:t>
            </a:r>
          </a:p>
          <a:p>
            <a:pPr marL="171450" indent="-171450">
              <a:buFont typeface="Arial" charset="0"/>
              <a:buChar char="•"/>
            </a:pPr>
            <a:endParaRPr lang="en-US" sz="1200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590800" y="4484151"/>
            <a:ext cx="1524000" cy="276999"/>
          </a:xfrm>
          <a:prstGeom prst="rect">
            <a:avLst/>
          </a:prstGeom>
          <a:solidFill>
            <a:srgbClr val="FF93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Calibri Light" charset="0"/>
                <a:ea typeface="Calibri Light" charset="0"/>
                <a:cs typeface="Calibri Light" charset="0"/>
              </a:rPr>
              <a:t>Build the story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985191" y="4314536"/>
            <a:ext cx="1524000" cy="276999"/>
          </a:xfrm>
          <a:prstGeom prst="rect">
            <a:avLst/>
          </a:prstGeom>
          <a:solidFill>
            <a:srgbClr val="FF93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Calibri Light" charset="0"/>
                <a:ea typeface="Calibri Light" charset="0"/>
                <a:cs typeface="Calibri Light" charset="0"/>
              </a:rPr>
              <a:t>Tell the story</a:t>
            </a:r>
          </a:p>
        </p:txBody>
      </p:sp>
      <p:sp>
        <p:nvSpPr>
          <p:cNvPr id="18" name="Line 8">
            <a:extLst>
              <a:ext uri="{FF2B5EF4-FFF2-40B4-BE49-F238E27FC236}">
                <a16:creationId xmlns:a16="http://schemas.microsoft.com/office/drawing/2014/main" id="{9C882570-9389-414E-ABA6-55D045AF55F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" y="6096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n w="38100" cmpd="sng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449108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533400" y="975017"/>
            <a:ext cx="1447800" cy="70273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228600" y="0"/>
            <a:ext cx="413965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Data asset review workflow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9187" y="1130068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Land Cover</a:t>
            </a:r>
          </a:p>
        </p:txBody>
      </p:sp>
      <p:cxnSp>
        <p:nvCxnSpPr>
          <p:cNvPr id="10" name="Straight Arrow Connector 9"/>
          <p:cNvCxnSpPr>
            <a:stCxn id="11" idx="6"/>
            <a:endCxn id="14" idx="1"/>
          </p:cNvCxnSpPr>
          <p:nvPr/>
        </p:nvCxnSpPr>
        <p:spPr>
          <a:xfrm>
            <a:off x="1981200" y="1326384"/>
            <a:ext cx="580796" cy="92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2561996" y="1004890"/>
            <a:ext cx="1524000" cy="66145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Data Assessment</a:t>
            </a:r>
          </a:p>
        </p:txBody>
      </p:sp>
      <p:cxnSp>
        <p:nvCxnSpPr>
          <p:cNvPr id="16" name="Straight Arrow Connector 15"/>
          <p:cNvCxnSpPr>
            <a:stCxn id="14" idx="3"/>
          </p:cNvCxnSpPr>
          <p:nvPr/>
        </p:nvCxnSpPr>
        <p:spPr>
          <a:xfrm>
            <a:off x="4085996" y="1335619"/>
            <a:ext cx="102279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5108787" y="989840"/>
            <a:ext cx="1219200" cy="66145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Long-term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Plan</a:t>
            </a:r>
          </a:p>
        </p:txBody>
      </p:sp>
      <p:cxnSp>
        <p:nvCxnSpPr>
          <p:cNvPr id="28" name="Straight Arrow Connector 27"/>
          <p:cNvCxnSpPr>
            <a:stCxn id="29" idx="3"/>
          </p:cNvCxnSpPr>
          <p:nvPr/>
        </p:nvCxnSpPr>
        <p:spPr>
          <a:xfrm flipV="1">
            <a:off x="6327987" y="1314978"/>
            <a:ext cx="838200" cy="55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Can 29"/>
          <p:cNvSpPr/>
          <p:nvPr/>
        </p:nvSpPr>
        <p:spPr>
          <a:xfrm>
            <a:off x="7172960" y="685800"/>
            <a:ext cx="1063414" cy="1216152"/>
          </a:xfrm>
          <a:prstGeom prst="can">
            <a:avLst/>
          </a:prstGeom>
          <a:solidFill>
            <a:srgbClr val="66C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rPr>
              <a:t>Kansas One Map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61996" y="2165079"/>
            <a:ext cx="1524000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Last update = 2015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Metadata = Y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Authoritative = Y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Adheres to applicable standards = 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956386" y="2165079"/>
            <a:ext cx="1673013" cy="397031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Data maintenance strategy = data should be updated every 10 years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Cost = $250,000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Funding strategy = Previous projects have been funded by the KWP/GISPB and KDWPT, with in-kind support from the Kansas Biological Survey.  With steep cuts to the GIS PB data development funds, alternate funding sources need to be identified.  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Future enhancements = unknown at this time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561996" y="3434719"/>
            <a:ext cx="1524000" cy="276999"/>
          </a:xfrm>
          <a:prstGeom prst="rect">
            <a:avLst/>
          </a:prstGeom>
          <a:solidFill>
            <a:srgbClr val="FF93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Calibri Light" charset="0"/>
                <a:ea typeface="Calibri Light" charset="0"/>
                <a:cs typeface="Calibri Light" charset="0"/>
              </a:rPr>
              <a:t>Build the story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956387" y="6200001"/>
            <a:ext cx="1673012" cy="276999"/>
          </a:xfrm>
          <a:prstGeom prst="rect">
            <a:avLst/>
          </a:prstGeom>
          <a:solidFill>
            <a:srgbClr val="FF93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Calibri Light" charset="0"/>
                <a:ea typeface="Calibri Light" charset="0"/>
                <a:cs typeface="Calibri Light" charset="0"/>
              </a:rPr>
              <a:t>Tell the story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05396" y="2162583"/>
            <a:ext cx="1524000" cy="212365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Kansas NG911 Road Centerline Database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Kansas NG911 Address Points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Kansas Land Cover Patterns </a:t>
            </a:r>
            <a:r>
              <a:rPr lang="mr-IN" sz="1200" dirty="0">
                <a:latin typeface="Calibri Light" charset="0"/>
                <a:ea typeface="Calibri Light" charset="0"/>
                <a:cs typeface="Calibri Light" charset="0"/>
              </a:rPr>
              <a:t>–</a:t>
            </a: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 2015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KGS Surficial Geology</a:t>
            </a:r>
          </a:p>
          <a:p>
            <a:pPr marL="171450" indent="-171450">
              <a:buFont typeface="Arial" charset="0"/>
              <a:buChar char="•"/>
            </a:pPr>
            <a:r>
              <a:rPr lang="en-US" sz="1200" dirty="0">
                <a:latin typeface="Calibri Light" charset="0"/>
                <a:ea typeface="Calibri Light" charset="0"/>
                <a:cs typeface="Calibri Light" charset="0"/>
              </a:rPr>
              <a:t>LiDAR</a:t>
            </a:r>
          </a:p>
          <a:p>
            <a:pPr marL="171450" indent="-171450">
              <a:buFont typeface="Arial" charset="0"/>
              <a:buChar char="•"/>
            </a:pPr>
            <a:r>
              <a:rPr lang="mr-IN" sz="1200" dirty="0">
                <a:latin typeface="Calibri Light" charset="0"/>
                <a:ea typeface="Calibri Light" charset="0"/>
                <a:cs typeface="Calibri Light" charset="0"/>
              </a:rPr>
              <a:t>…</a:t>
            </a:r>
            <a:endParaRPr lang="en-US" sz="1200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9" name="Line 8">
            <a:extLst>
              <a:ext uri="{FF2B5EF4-FFF2-40B4-BE49-F238E27FC236}">
                <a16:creationId xmlns:a16="http://schemas.microsoft.com/office/drawing/2014/main" id="{A7FE2E94-67BD-B64C-BCBB-F9EB7AE2DD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" y="4572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n w="38100" cmpd="sng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902410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758" y="990600"/>
            <a:ext cx="8398042" cy="4760913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Administrative Boundaries, Cadastral/Real Estate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Critical Infrastructure and Structures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Cultural and Recreational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solidFill>
                  <a:srgbClr val="C00000"/>
                </a:solidFill>
                <a:latin typeface="Calibri Light" charset="0"/>
                <a:ea typeface="Calibri Light" charset="0"/>
                <a:cs typeface="Calibri Light" charset="0"/>
              </a:rPr>
              <a:t>Elevation &amp; Imagery (pilot)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Environmental Resources &amp; Water Resources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Land Surface/Geology/Soils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Transportation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Utilities and Energy Resources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Water Resources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173039"/>
            <a:ext cx="8229600" cy="415924"/>
          </a:xfrm>
        </p:spPr>
        <p:txBody>
          <a:bodyPr/>
          <a:lstStyle/>
          <a:p>
            <a:pPr algn="l"/>
            <a:r>
              <a:rPr lang="en-US" sz="2800" b="1" dirty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Proposed Data Committees</a:t>
            </a:r>
          </a:p>
        </p:txBody>
      </p:sp>
      <p:sp>
        <p:nvSpPr>
          <p:cNvPr id="7" name="Line 8">
            <a:extLst>
              <a:ext uri="{FF2B5EF4-FFF2-40B4-BE49-F238E27FC236}">
                <a16:creationId xmlns:a16="http://schemas.microsoft.com/office/drawing/2014/main" id="{97C8143C-9661-854F-8203-6EA71689C3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6220" y="6858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n w="38100" cmpd="sng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360188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173039"/>
            <a:ext cx="8229600" cy="415924"/>
          </a:xfrm>
        </p:spPr>
        <p:txBody>
          <a:bodyPr/>
          <a:lstStyle/>
          <a:p>
            <a:pPr algn="l"/>
            <a:r>
              <a:rPr lang="en-US" sz="2800" b="1" dirty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Proposed Data Committees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9B4F1D-C076-354C-A830-B418735BA410}"/>
              </a:ext>
            </a:extLst>
          </p:cNvPr>
          <p:cNvSpPr/>
          <p:nvPr/>
        </p:nvSpPr>
        <p:spPr>
          <a:xfrm>
            <a:off x="228600" y="803740"/>
            <a:ext cx="8458200" cy="4661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u="sng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Elevation &amp; Imagery Data Assets</a:t>
            </a:r>
            <a:endParaRPr lang="en-US" sz="2000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 Statewide LiDAR (QL2/QL3, w/QL2 under development)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 Planned hydro-enforcement of all QL2 data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 SLIE database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 BFE data &amp; portal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 2014 statewide 1-foot, leaf-off imagery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 2018 statewide 1-foot, leaf-off imagery (under development)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 NAIP (multiple years)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 Historical imagery (various years &amp; vintages, plans for expanding initiative through NRCS funding, request for KWP funding)</a:t>
            </a:r>
          </a:p>
        </p:txBody>
      </p:sp>
      <p:sp>
        <p:nvSpPr>
          <p:cNvPr id="8" name="Line 8">
            <a:extLst>
              <a:ext uri="{FF2B5EF4-FFF2-40B4-BE49-F238E27FC236}">
                <a16:creationId xmlns:a16="http://schemas.microsoft.com/office/drawing/2014/main" id="{173E3F7A-C28C-9746-A2A5-75B925121C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6220" y="6858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n w="38100" cmpd="sng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41815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758" y="990600"/>
            <a:ext cx="8398042" cy="4760913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Information discovery</a:t>
            </a:r>
            <a:r>
              <a:rPr lang="mr-IN" sz="2400" dirty="0">
                <a:latin typeface="Calibri Light" charset="0"/>
                <a:ea typeface="Calibri Light" charset="0"/>
                <a:cs typeface="Calibri Light" charset="0"/>
              </a:rPr>
              <a:t>…</a:t>
            </a: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build a more exhaustive data catalog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Document use cases that support development and maintenance of individual data layers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Develop gap analysis for specific layers, themes, or programs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Supports long-range strategic &amp; business planning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 Light" charset="0"/>
                <a:ea typeface="Calibri Light" charset="0"/>
                <a:cs typeface="Calibri Light" charset="0"/>
              </a:rPr>
              <a:t>How much does $X cost?</a:t>
            </a:r>
          </a:p>
          <a:p>
            <a:pPr>
              <a:buFont typeface="Arial" charset="0"/>
              <a:buChar char="•"/>
            </a:pPr>
            <a:endParaRPr lang="en-US" sz="3000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41195" y="173039"/>
            <a:ext cx="8229600" cy="415924"/>
          </a:xfrm>
        </p:spPr>
        <p:txBody>
          <a:bodyPr/>
          <a:lstStyle/>
          <a:p>
            <a:pPr algn="l"/>
            <a:r>
              <a:rPr lang="en-US" sz="2800" b="1" dirty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Better answer important questions</a:t>
            </a:r>
          </a:p>
        </p:txBody>
      </p:sp>
      <p:sp>
        <p:nvSpPr>
          <p:cNvPr id="7" name="Line 8">
            <a:extLst>
              <a:ext uri="{FF2B5EF4-FFF2-40B4-BE49-F238E27FC236}">
                <a16:creationId xmlns:a16="http://schemas.microsoft.com/office/drawing/2014/main" id="{55919A51-F3C9-1945-AB5E-A1CFACB0E3C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6220" y="6858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n w="38100" cmpd="sng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419577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115669"/>
            <a:ext cx="414305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3366"/>
                </a:solidFill>
                <a:latin typeface="+mj-lt"/>
              </a:rPr>
              <a:t>KDOT Crash Mapping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1066800"/>
            <a:ext cx="708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Kyle </a:t>
            </a:r>
            <a:r>
              <a:rPr lang="en-US" dirty="0" err="1">
                <a:latin typeface="Calibri Light" charset="0"/>
                <a:ea typeface="Calibri Light" charset="0"/>
                <a:cs typeface="Calibri Light" charset="0"/>
              </a:rPr>
              <a:t>Gonterwitz</a:t>
            </a:r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 </a:t>
            </a:r>
            <a:r>
              <a:rPr lang="mr-IN" dirty="0">
                <a:latin typeface="Calibri Light" charset="0"/>
                <a:ea typeface="Calibri Light" charset="0"/>
                <a:cs typeface="Calibri Light" charset="0"/>
              </a:rPr>
              <a:t>–</a:t>
            </a:r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 Kansas Department of Transportation</a:t>
            </a:r>
          </a:p>
          <a:p>
            <a:pPr lvl="0"/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  <a:p>
            <a:pPr lvl="0"/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Ken Nelson – KGS/DASC</a:t>
            </a:r>
          </a:p>
        </p:txBody>
      </p:sp>
      <p:sp>
        <p:nvSpPr>
          <p:cNvPr id="6" name="Line 8">
            <a:extLst>
              <a:ext uri="{FF2B5EF4-FFF2-40B4-BE49-F238E27FC236}">
                <a16:creationId xmlns:a16="http://schemas.microsoft.com/office/drawing/2014/main" id="{ABDABEAA-9A2E-4B46-AEA2-367108741D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6220" y="7620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n w="38100" cmpd="sng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4803125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115669"/>
            <a:ext cx="27517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3366"/>
                </a:solidFill>
                <a:latin typeface="+mj-lt"/>
              </a:rPr>
              <a:t>New business</a:t>
            </a: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7620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914400"/>
            <a:ext cx="876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National States Geographic Information Council, October 1-5, Duluth, MN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Kansas Association of Mappers, October 16-18, Manhattan, KS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614994"/>
              </p:ext>
            </p:extLst>
          </p:nvPr>
        </p:nvGraphicFramePr>
        <p:xfrm>
          <a:off x="457200" y="2286000"/>
          <a:ext cx="8229599" cy="3733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647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1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4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6725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600" b="0" i="0" dirty="0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Upcoming meetings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600" b="0" i="0" dirty="0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May 17, 2018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600" b="0" i="0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10:00 am – noon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600" b="0" i="0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KWO Conference Room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600" b="0" i="0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August 16, 2018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600" b="0" i="0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10:00 am – noon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600" b="0" i="0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KWO Conference Room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600" b="0" i="0" dirty="0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November 15, 2018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600" b="0" i="0" dirty="0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10:00 am – noon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600" b="0" i="0" dirty="0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KWO Conference Room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600" b="0" i="0" dirty="0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February, 2019 – date </a:t>
                      </a:r>
                      <a:r>
                        <a:rPr lang="en-US" sz="1600" b="0" i="0" dirty="0" err="1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tbd</a:t>
                      </a:r>
                      <a:endParaRPr lang="en-US" sz="1600" b="0" i="0" dirty="0">
                        <a:effectLst/>
                        <a:latin typeface="Calibri Light" charset="0"/>
                        <a:ea typeface="Calibri Light" charset="0"/>
                        <a:cs typeface="Calibri Light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914400" algn="l"/>
                        </a:tabLst>
                        <a:defRPr/>
                      </a:pPr>
                      <a:r>
                        <a:rPr lang="en-US" sz="1600" b="0" i="0" dirty="0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10:00 am – noon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endParaRPr lang="en-US" sz="1600" b="0" i="0" dirty="0">
                        <a:effectLst/>
                        <a:latin typeface="Calibri Light" charset="0"/>
                        <a:ea typeface="Calibri Light" charset="0"/>
                        <a:cs typeface="Calibri Light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980719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600" b="0" i="0" dirty="0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May, 2019 – date </a:t>
                      </a:r>
                      <a:r>
                        <a:rPr lang="en-US" sz="1600" b="0" i="0" dirty="0" err="1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tbd</a:t>
                      </a:r>
                      <a:endParaRPr lang="en-US" sz="1600" b="0" i="0" dirty="0">
                        <a:effectLst/>
                        <a:latin typeface="Calibri Light" charset="0"/>
                        <a:ea typeface="Calibri Light" charset="0"/>
                        <a:cs typeface="Calibri Light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914400" algn="l"/>
                        </a:tabLst>
                        <a:defRPr/>
                      </a:pPr>
                      <a:r>
                        <a:rPr lang="en-US" sz="1600" b="0" i="0" dirty="0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10:00 am – noon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endParaRPr lang="en-US" sz="1600" b="0" i="0" dirty="0">
                        <a:effectLst/>
                        <a:latin typeface="Calibri Light" charset="0"/>
                        <a:ea typeface="Calibri Light" charset="0"/>
                        <a:cs typeface="Calibri Light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2037432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600" b="0" i="0" dirty="0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August, 2019 – date </a:t>
                      </a:r>
                      <a:r>
                        <a:rPr lang="en-US" sz="1600" b="0" i="0" dirty="0" err="1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tbd</a:t>
                      </a:r>
                      <a:endParaRPr lang="en-US" sz="1600" b="0" i="0" dirty="0">
                        <a:effectLst/>
                        <a:latin typeface="Calibri Light" charset="0"/>
                        <a:ea typeface="Calibri Light" charset="0"/>
                        <a:cs typeface="Calibri Light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914400" algn="l"/>
                        </a:tabLst>
                        <a:defRPr/>
                      </a:pPr>
                      <a:r>
                        <a:rPr lang="en-US" sz="1600" b="0" i="0" dirty="0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10:00 am – noon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endParaRPr lang="en-US" sz="1600" b="0" i="0" dirty="0">
                        <a:effectLst/>
                        <a:latin typeface="Calibri Light" charset="0"/>
                        <a:ea typeface="Calibri Light" charset="0"/>
                        <a:cs typeface="Calibri Light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7343650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n-US" sz="1600" b="0" i="0" dirty="0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November, 2019 – date </a:t>
                      </a:r>
                      <a:r>
                        <a:rPr lang="en-US" sz="1600" b="0" i="0" dirty="0" err="1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tbd</a:t>
                      </a:r>
                      <a:endParaRPr lang="en-US" sz="1600" b="0" i="0" dirty="0">
                        <a:effectLst/>
                        <a:latin typeface="Calibri Light" charset="0"/>
                        <a:ea typeface="Calibri Light" charset="0"/>
                        <a:cs typeface="Calibri Light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914400" algn="l"/>
                        </a:tabLst>
                        <a:defRPr/>
                      </a:pPr>
                      <a:r>
                        <a:rPr lang="en-US" sz="1600" b="0" i="0" dirty="0">
                          <a:effectLst/>
                          <a:latin typeface="Calibri Light" charset="0"/>
                          <a:ea typeface="Calibri Light" charset="0"/>
                          <a:cs typeface="Calibri Light" charset="0"/>
                        </a:rPr>
                        <a:t>10:00 am – noon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endParaRPr lang="en-US" sz="1600" b="0" i="0" dirty="0">
                        <a:effectLst/>
                        <a:latin typeface="Calibri Light" charset="0"/>
                        <a:ea typeface="Calibri Light" charset="0"/>
                        <a:cs typeface="Calibri Light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4342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4193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323462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3366"/>
                </a:solidFill>
                <a:latin typeface="+mj-lt"/>
              </a:rPr>
              <a:t>Meeting agenda</a:t>
            </a: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V="1">
            <a:off x="206220" y="6096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38600" y="-3673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200" u="sng" dirty="0">
                <a:hlinkClick r:id="rId2"/>
              </a:rPr>
              <a:t>https://kansas.zoom.us/j/280140771</a:t>
            </a:r>
            <a:endParaRPr lang="en-US" sz="1200" dirty="0"/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Conference Line:  646-558-8656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Participant Code:  280 140 771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745B76-18D7-3E46-AAFE-BF4699C0FF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320" y="838200"/>
            <a:ext cx="6400800" cy="5902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359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115669"/>
            <a:ext cx="629371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3366"/>
                </a:solidFill>
                <a:latin typeface="+mj-lt"/>
              </a:rPr>
              <a:t>Introductions &amp; Announcements</a:t>
            </a: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7620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0668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New Executive Branch Chief Information Technology Officer, Lee Allen</a:t>
            </a:r>
          </a:p>
        </p:txBody>
      </p:sp>
    </p:spTree>
    <p:extLst>
      <p:ext uri="{BB962C8B-B14F-4D97-AF65-F5344CB8AC3E}">
        <p14:creationId xmlns:p14="http://schemas.microsoft.com/office/powerpoint/2010/main" val="3425624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51237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3366"/>
                </a:solidFill>
                <a:latin typeface="+mj-lt"/>
              </a:rPr>
              <a:t>Standing program updates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646331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066800"/>
            <a:ext cx="8077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charset="0"/>
              <a:buChar char="•"/>
            </a:pPr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Statewide LiDAR Program - Tara </a:t>
            </a:r>
            <a:r>
              <a:rPr lang="en-US" dirty="0" err="1">
                <a:latin typeface="Calibri Light" charset="0"/>
                <a:ea typeface="Calibri Light" charset="0"/>
                <a:cs typeface="Calibri Light" charset="0"/>
              </a:rPr>
              <a:t>Lanzrath</a:t>
            </a: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lvl="0" indent="-285750">
              <a:buFont typeface="Arial" charset="0"/>
              <a:buChar char="•"/>
            </a:pP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lvl="0" indent="-285750">
              <a:buFont typeface="Arial" charset="0"/>
              <a:buChar char="•"/>
            </a:pPr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Kansas Next Generation 911 Program – Eileen Battles</a:t>
            </a:r>
          </a:p>
          <a:p>
            <a:pPr marL="285750" lvl="0" indent="-285750">
              <a:buFont typeface="Arial" charset="0"/>
              <a:buChar char="•"/>
            </a:pP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lvl="0" indent="-285750">
              <a:buFont typeface="Arial" charset="0"/>
              <a:buChar char="•"/>
            </a:pPr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Statewide High Resolution Imagery Program – Eileen Battles</a:t>
            </a:r>
          </a:p>
          <a:p>
            <a:pPr marL="285750" lvl="0" indent="-285750">
              <a:buFont typeface="Arial" charset="0"/>
              <a:buChar char="•"/>
            </a:pP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lvl="0" indent="-285750">
              <a:buFont typeface="Arial" charset="0"/>
              <a:buChar char="•"/>
            </a:pPr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Esri Enterprise License Agreement – Ken Nelson</a:t>
            </a:r>
          </a:p>
          <a:p>
            <a:pPr marL="285750" lvl="0" indent="-285750">
              <a:buFont typeface="Arial" charset="0"/>
              <a:buChar char="•"/>
            </a:pP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lvl="0" indent="-285750">
              <a:buFont typeface="Arial" charset="0"/>
              <a:buChar char="•"/>
            </a:pPr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Kansas Historical Imagery Program – Chad </a:t>
            </a:r>
            <a:r>
              <a:rPr lang="en-US" dirty="0" err="1">
                <a:latin typeface="Calibri Light" charset="0"/>
                <a:ea typeface="Calibri Light" charset="0"/>
                <a:cs typeface="Calibri Light" charset="0"/>
              </a:rPr>
              <a:t>Volkman</a:t>
            </a: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lvl="0" indent="-285750">
              <a:buFont typeface="Arial" charset="0"/>
              <a:buChar char="•"/>
            </a:pP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480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803726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3366"/>
                </a:solidFill>
                <a:latin typeface="+mj-lt"/>
              </a:rPr>
              <a:t>Esri Enterprise License Agreement Update</a:t>
            </a: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6096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06220" y="838200"/>
            <a:ext cx="8527270" cy="5594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Enterprise License Agreement (ELA)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Negotiated flat-rate agreement that defines access to a specific set of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Esri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 products &amp; services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Unlimited access to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Esri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 core technology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Limited access defined for other products such as ArcGIS Online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Kansas ELA available to state government only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endParaRPr lang="en-US" sz="16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600" dirty="0">
                <a:latin typeface="Calibri Light" charset="0"/>
                <a:ea typeface="Calibri Light" charset="0"/>
                <a:cs typeface="Calibri Light" charset="0"/>
              </a:rPr>
              <a:t>ELA fully executed – February 1, 2018 – January 31, 2021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600" dirty="0">
                <a:latin typeface="Calibri Light" charset="0"/>
                <a:ea typeface="Calibri Light" charset="0"/>
                <a:cs typeface="Calibri Light" charset="0"/>
              </a:rPr>
              <a:t>MOU’s signed &amp; returned to Chris Mitchell @ OITS (100% complete)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600" dirty="0">
                <a:latin typeface="Calibri Light" charset="0"/>
                <a:ea typeface="Calibri Light" charset="0"/>
                <a:cs typeface="Calibri Light" charset="0"/>
              </a:rPr>
              <a:t>Developed named user deployment plan (ArcGIS Online &amp; Portal)</a:t>
            </a: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en-US" sz="1600" dirty="0">
                <a:latin typeface="Calibri Light" charset="0"/>
                <a:ea typeface="Calibri Light" charset="0"/>
                <a:cs typeface="Calibri Light" charset="0"/>
              </a:rPr>
              <a:t>KDEM (ArcGIS Online)</a:t>
            </a: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en-US" sz="1600" dirty="0">
                <a:latin typeface="Calibri Light" charset="0"/>
                <a:ea typeface="Calibri Light" charset="0"/>
                <a:cs typeface="Calibri Light" charset="0"/>
              </a:rPr>
              <a:t>KDOL (ArcGIS Online)</a:t>
            </a: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en-US" sz="1600" dirty="0">
                <a:latin typeface="Calibri Light" charset="0"/>
                <a:ea typeface="Calibri Light" charset="0"/>
                <a:cs typeface="Calibri Light" charset="0"/>
              </a:rPr>
              <a:t>KDHE (Portal)</a:t>
            </a: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en-US" sz="1600" dirty="0">
                <a:latin typeface="Calibri Light" charset="0"/>
                <a:ea typeface="Calibri Light" charset="0"/>
                <a:cs typeface="Calibri Light" charset="0"/>
              </a:rPr>
              <a:t>KDA  (Portal)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600" dirty="0">
                <a:latin typeface="Calibri Light" charset="0"/>
                <a:ea typeface="Calibri Light" charset="0"/>
                <a:cs typeface="Calibri Light" charset="0"/>
              </a:rPr>
              <a:t>Quarterly ELA tech transfer webinars (date TBD)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endParaRPr lang="en-US" sz="1600" dirty="0">
              <a:solidFill>
                <a:srgbClr val="FF0000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18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115669"/>
            <a:ext cx="736759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3366"/>
                </a:solidFill>
                <a:latin typeface="+mj-lt"/>
              </a:rPr>
              <a:t>FY2020-21 GIS Database Development</a:t>
            </a: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7620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066800"/>
            <a:ext cx="858822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Three proposals were submitted to KWO for budget planning consideration.  The KWA budget committee meets August 17, 2018.</a:t>
            </a:r>
          </a:p>
          <a:p>
            <a:pPr marL="342900" lvl="0" indent="-342900">
              <a:buFont typeface="Courier New" panose="02070309020205020404" pitchFamily="49" charset="0"/>
              <a:buChar char="o"/>
            </a:pPr>
            <a:endParaRPr lang="en-US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Proposals: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Kansas Historical Aerial </a:t>
            </a:r>
            <a:r>
              <a:rPr lang="en-US" sz="2000">
                <a:latin typeface="Calibri Light" panose="020F0302020204030204" pitchFamily="34" charset="0"/>
                <a:cs typeface="Calibri Light" panose="020F0302020204030204" pitchFamily="34" charset="0"/>
              </a:rPr>
              <a:t>Photography Preservation </a:t>
            </a: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(NRCS/Emporia State University), 2 year project, $150,000 request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Kansas Segmented Library of Inundation Extents (KBS/KARS), 2 year project, $200,000 request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Data Portal for the Kansas Master Well Inventory (KGS), $67,674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US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Will send update to the Board based on the outcome of the KWA budget meeting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GIS PB develops RFP process for FY2022-23 budget period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875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115669"/>
            <a:ext cx="684610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3366"/>
                </a:solidFill>
                <a:latin typeface="+mj-lt"/>
              </a:rPr>
              <a:t>Coordination, Outreach, &amp; planning</a:t>
            </a: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7620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066800"/>
            <a:ext cx="708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Kansas GIS Initiative Communication Plan – draft v1.1</a:t>
            </a:r>
          </a:p>
          <a:p>
            <a:pPr lvl="0"/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GIS Data Committees, data assessment</a:t>
            </a:r>
          </a:p>
        </p:txBody>
      </p:sp>
    </p:spTree>
    <p:extLst>
      <p:ext uri="{BB962C8B-B14F-4D97-AF65-F5344CB8AC3E}">
        <p14:creationId xmlns:p14="http://schemas.microsoft.com/office/powerpoint/2010/main" val="3925959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115669"/>
            <a:ext cx="653166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3366"/>
                </a:solidFill>
                <a:latin typeface="+mj-lt"/>
              </a:rPr>
              <a:t>GIS Initiative Communication Plan</a:t>
            </a: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7620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066800"/>
            <a:ext cx="7086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Initial draft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Defines who we are (or should be) contacting, and why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Define communication channels, timelines, and responsibilities</a:t>
            </a:r>
          </a:p>
          <a:p>
            <a:pPr lvl="0"/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  <a:p>
            <a:pPr lvl="0"/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237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23554" y="31879"/>
            <a:ext cx="28182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3366"/>
                </a:solidFill>
                <a:latin typeface="Calibri Light" charset="0"/>
                <a:ea typeface="Calibri Light" charset="0"/>
                <a:cs typeface="Calibri Light" charset="0"/>
              </a:rPr>
              <a:t>Data Asset Review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4800" y="689312"/>
            <a:ext cx="8610600" cy="5584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What we have:</a:t>
            </a:r>
            <a:endParaRPr lang="en-US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-  What data assets/resources are available?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-  What is the condition of these resources?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-  Why do we need it?  Does the data meet our needs?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-  Are there applicable standards?  Does the data adhere to the applicable standards?  Should it?</a:t>
            </a:r>
          </a:p>
          <a:p>
            <a:pPr>
              <a:lnSpc>
                <a:spcPct val="150000"/>
              </a:lnSpc>
            </a:pPr>
            <a:endParaRPr lang="en-US" sz="2000" u="sng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What we need:</a:t>
            </a:r>
            <a:endParaRPr lang="en-US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-  What data do we need?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-  How much would it cost to build and most importantly maintain?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-  Who can/should build it?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-  What are the likely funding sources?</a:t>
            </a:r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id="{32A90A10-74C9-FC4D-87A0-A160F667B1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" y="5334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n w="38100" cmpd="sng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175829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4527</TotalTime>
  <Words>729</Words>
  <Application>Microsoft Macintosh PowerPoint</Application>
  <PresentationFormat>On-screen Show (4:3)</PresentationFormat>
  <Paragraphs>162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Proposed Data Committees</vt:lpstr>
      <vt:lpstr>Proposed Data Committees</vt:lpstr>
      <vt:lpstr>Better answer important questions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Kansas GIS Policy Board - August 16, 2018</dc:title>
  <dc:subject/>
  <dc:creator/>
  <cp:keywords/>
  <dc:description/>
  <cp:lastModifiedBy>Microsoft Office User</cp:lastModifiedBy>
  <cp:revision>277</cp:revision>
  <cp:lastPrinted>2018-02-15T14:15:43Z</cp:lastPrinted>
  <dcterms:created xsi:type="dcterms:W3CDTF">2015-08-12T15:33:04Z</dcterms:created>
  <dcterms:modified xsi:type="dcterms:W3CDTF">2018-08-16T13:20:03Z</dcterms:modified>
  <cp:category/>
</cp:coreProperties>
</file>