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334" r:id="rId4"/>
    <p:sldId id="336" r:id="rId5"/>
    <p:sldId id="332" r:id="rId6"/>
    <p:sldId id="338" r:id="rId7"/>
    <p:sldId id="335" r:id="rId8"/>
    <p:sldId id="337" r:id="rId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1C1C1"/>
    <a:srgbClr val="FF9300"/>
    <a:srgbClr val="66CCFF"/>
    <a:srgbClr val="FF2600"/>
    <a:srgbClr val="003366"/>
    <a:srgbClr val="FF6666"/>
    <a:srgbClr val="E6E6E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8"/>
    <p:restoredTop sz="94661"/>
  </p:normalViewPr>
  <p:slideViewPr>
    <p:cSldViewPr>
      <p:cViewPr varScale="1">
        <p:scale>
          <a:sx n="91" d="100"/>
          <a:sy n="91" d="100"/>
        </p:scale>
        <p:origin x="206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 snapToObjects="1">
      <p:cViewPr varScale="1">
        <p:scale>
          <a:sx n="98" d="100"/>
          <a:sy n="98" d="100"/>
        </p:scale>
        <p:origin x="-3584" y="-104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8211666A-2B63-2A4E-A82E-B705BDAE13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626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B753CA09-8B54-BB45-8BDC-FF665E6ED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68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41C869E-0738-774B-92B7-65D5069F3BC5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5189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6AF7404-F1C0-A345-BD59-1175F72C3A7F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1564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853239-E8AC-4145-B40D-FEB439AE7657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1348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853239-E8AC-4145-B40D-FEB439AE7657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0649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6AF7404-F1C0-A345-BD59-1175F72C3A7F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9672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1376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9680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44816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1543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1664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52642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0507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776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76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4358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653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457200" y="6400800"/>
            <a:ext cx="8229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4098" name="Picture 5" descr="KanGeoSurv_2C_UnitHor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48400"/>
            <a:ext cx="167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Line 9"/>
          <p:cNvSpPr>
            <a:spLocks noChangeShapeType="1"/>
          </p:cNvSpPr>
          <p:nvPr/>
        </p:nvSpPr>
        <p:spPr bwMode="auto">
          <a:xfrm flipV="1">
            <a:off x="228600" y="2360950"/>
            <a:ext cx="8763000" cy="0"/>
          </a:xfrm>
          <a:prstGeom prst="line">
            <a:avLst/>
          </a:prstGeom>
          <a:noFill/>
          <a:ln w="63500">
            <a:solidFill>
              <a:srgbClr val="C1C1C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975489" y="1364159"/>
            <a:ext cx="519302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400" b="1" dirty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GIS Data Asset Review</a:t>
            </a:r>
          </a:p>
        </p:txBody>
      </p:sp>
      <p:pic>
        <p:nvPicPr>
          <p:cNvPr id="4102" name="Picture 1" descr="DASC Logo New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96000"/>
            <a:ext cx="13366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23554" y="31879"/>
            <a:ext cx="28182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Data Asset Review</a:t>
            </a:r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V="1">
            <a:off x="228600" y="533400"/>
            <a:ext cx="8763000" cy="0"/>
          </a:xfrm>
          <a:prstGeom prst="line">
            <a:avLst/>
          </a:prstGeom>
          <a:noFill/>
          <a:ln w="63500">
            <a:solidFill>
              <a:srgbClr val="C1C1C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689312"/>
            <a:ext cx="8610600" cy="5584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What we have:</a:t>
            </a:r>
            <a:endParaRPr lang="en-US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-  What data assets/resources are available?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-  What is the condition of these resources?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-  Why do we need it?  Does the data meet our needs?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-  Are there applicable standards?  Does the data adhere to the applicable standards?  Should it?</a:t>
            </a:r>
          </a:p>
          <a:p>
            <a:pPr>
              <a:lnSpc>
                <a:spcPct val="150000"/>
              </a:lnSpc>
            </a:pPr>
            <a:endParaRPr lang="en-US" sz="2000" u="sng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What we need:</a:t>
            </a:r>
            <a:endParaRPr lang="en-US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-  What data do we need?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-  How much would it cost to build and most importantly maintain?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-  Who can/should build it?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-  What are the likely funding sources?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562204" y="1876999"/>
            <a:ext cx="1447800" cy="70273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80900" name="Line 4"/>
          <p:cNvSpPr>
            <a:spLocks noChangeShapeType="1"/>
          </p:cNvSpPr>
          <p:nvPr/>
        </p:nvSpPr>
        <p:spPr bwMode="auto">
          <a:xfrm flipV="1">
            <a:off x="228600" y="609964"/>
            <a:ext cx="8763000" cy="0"/>
          </a:xfrm>
          <a:prstGeom prst="line">
            <a:avLst/>
          </a:prstGeom>
          <a:noFill/>
          <a:ln w="63500">
            <a:solidFill>
              <a:srgbClr val="C1C1C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228600" y="103485"/>
            <a:ext cx="413965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Data asset review workflow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7991" y="2032050"/>
            <a:ext cx="1371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Data Layer</a:t>
            </a:r>
          </a:p>
        </p:txBody>
      </p:sp>
      <p:cxnSp>
        <p:nvCxnSpPr>
          <p:cNvPr id="10" name="Straight Arrow Connector 9"/>
          <p:cNvCxnSpPr>
            <a:stCxn id="11" idx="6"/>
            <a:endCxn id="14" idx="1"/>
          </p:cNvCxnSpPr>
          <p:nvPr/>
        </p:nvCxnSpPr>
        <p:spPr>
          <a:xfrm>
            <a:off x="2010004" y="2228366"/>
            <a:ext cx="580796" cy="92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2590800" y="1906872"/>
            <a:ext cx="1524000" cy="66145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Data Assessment</a:t>
            </a:r>
          </a:p>
        </p:txBody>
      </p:sp>
      <p:cxnSp>
        <p:nvCxnSpPr>
          <p:cNvPr id="16" name="Straight Arrow Connector 15"/>
          <p:cNvCxnSpPr>
            <a:stCxn id="14" idx="3"/>
          </p:cNvCxnSpPr>
          <p:nvPr/>
        </p:nvCxnSpPr>
        <p:spPr>
          <a:xfrm>
            <a:off x="4114800" y="2237601"/>
            <a:ext cx="102279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5137591" y="1891822"/>
            <a:ext cx="1219200" cy="66145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Long-term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Plan</a:t>
            </a:r>
          </a:p>
        </p:txBody>
      </p:sp>
      <p:cxnSp>
        <p:nvCxnSpPr>
          <p:cNvPr id="28" name="Straight Arrow Connector 27"/>
          <p:cNvCxnSpPr>
            <a:stCxn id="29" idx="3"/>
          </p:cNvCxnSpPr>
          <p:nvPr/>
        </p:nvCxnSpPr>
        <p:spPr>
          <a:xfrm flipV="1">
            <a:off x="6356791" y="2216960"/>
            <a:ext cx="838200" cy="55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Can 29"/>
          <p:cNvSpPr/>
          <p:nvPr/>
        </p:nvSpPr>
        <p:spPr>
          <a:xfrm>
            <a:off x="7201764" y="1587782"/>
            <a:ext cx="1063414" cy="1216152"/>
          </a:xfrm>
          <a:prstGeom prst="can">
            <a:avLst/>
          </a:prstGeom>
          <a:solidFill>
            <a:srgbClr val="66C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Kansas One Map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90800" y="2810660"/>
            <a:ext cx="1524000" cy="15696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Condition/fitness for use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Metadata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Authoritative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Adheres to applicable standards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Use case/purpose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985191" y="2810660"/>
            <a:ext cx="1524000" cy="138499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Data maintenance strategy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Funding strategy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Future enhancements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Cost &amp; gap</a:t>
            </a:r>
          </a:p>
          <a:p>
            <a:pPr marL="171450" indent="-171450">
              <a:buFont typeface="Arial" charset="0"/>
              <a:buChar char="•"/>
            </a:pPr>
            <a:endParaRPr lang="en-US" sz="1200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590800" y="4484151"/>
            <a:ext cx="1524000" cy="276999"/>
          </a:xfrm>
          <a:prstGeom prst="rect">
            <a:avLst/>
          </a:prstGeom>
          <a:solidFill>
            <a:srgbClr val="FF93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Calibri Light" charset="0"/>
                <a:ea typeface="Calibri Light" charset="0"/>
                <a:cs typeface="Calibri Light" charset="0"/>
              </a:rPr>
              <a:t>Build the story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985191" y="4314536"/>
            <a:ext cx="1524000" cy="276999"/>
          </a:xfrm>
          <a:prstGeom prst="rect">
            <a:avLst/>
          </a:prstGeom>
          <a:solidFill>
            <a:srgbClr val="FF93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Calibri Light" charset="0"/>
                <a:ea typeface="Calibri Light" charset="0"/>
                <a:cs typeface="Calibri Light" charset="0"/>
              </a:rPr>
              <a:t>Tell the story</a:t>
            </a:r>
          </a:p>
        </p:txBody>
      </p:sp>
    </p:spTree>
    <p:extLst>
      <p:ext uri="{BB962C8B-B14F-4D97-AF65-F5344CB8AC3E}">
        <p14:creationId xmlns:p14="http://schemas.microsoft.com/office/powerpoint/2010/main" val="19534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533400" y="975017"/>
            <a:ext cx="1447800" cy="70273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80900" name="Line 4"/>
          <p:cNvSpPr>
            <a:spLocks noChangeShapeType="1"/>
          </p:cNvSpPr>
          <p:nvPr/>
        </p:nvSpPr>
        <p:spPr bwMode="auto">
          <a:xfrm flipV="1">
            <a:off x="228600" y="457200"/>
            <a:ext cx="8763000" cy="0"/>
          </a:xfrm>
          <a:prstGeom prst="line">
            <a:avLst/>
          </a:prstGeom>
          <a:noFill/>
          <a:ln w="63500">
            <a:solidFill>
              <a:srgbClr val="C1C1C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228600" y="0"/>
            <a:ext cx="413965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Data asset review workflow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9187" y="1130068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Land Cover</a:t>
            </a:r>
          </a:p>
        </p:txBody>
      </p:sp>
      <p:cxnSp>
        <p:nvCxnSpPr>
          <p:cNvPr id="10" name="Straight Arrow Connector 9"/>
          <p:cNvCxnSpPr>
            <a:stCxn id="11" idx="6"/>
            <a:endCxn id="14" idx="1"/>
          </p:cNvCxnSpPr>
          <p:nvPr/>
        </p:nvCxnSpPr>
        <p:spPr>
          <a:xfrm>
            <a:off x="1981200" y="1326384"/>
            <a:ext cx="580796" cy="92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2561996" y="1004890"/>
            <a:ext cx="1524000" cy="66145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Data Assessment</a:t>
            </a:r>
          </a:p>
        </p:txBody>
      </p:sp>
      <p:cxnSp>
        <p:nvCxnSpPr>
          <p:cNvPr id="16" name="Straight Arrow Connector 15"/>
          <p:cNvCxnSpPr>
            <a:stCxn id="14" idx="3"/>
          </p:cNvCxnSpPr>
          <p:nvPr/>
        </p:nvCxnSpPr>
        <p:spPr>
          <a:xfrm>
            <a:off x="4085996" y="1335619"/>
            <a:ext cx="102279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5108787" y="989840"/>
            <a:ext cx="1219200" cy="66145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Long-term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Plan</a:t>
            </a:r>
          </a:p>
        </p:txBody>
      </p:sp>
      <p:cxnSp>
        <p:nvCxnSpPr>
          <p:cNvPr id="28" name="Straight Arrow Connector 27"/>
          <p:cNvCxnSpPr>
            <a:stCxn id="29" idx="3"/>
          </p:cNvCxnSpPr>
          <p:nvPr/>
        </p:nvCxnSpPr>
        <p:spPr>
          <a:xfrm flipV="1">
            <a:off x="6327987" y="1314978"/>
            <a:ext cx="838200" cy="55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Can 29"/>
          <p:cNvSpPr/>
          <p:nvPr/>
        </p:nvSpPr>
        <p:spPr>
          <a:xfrm>
            <a:off x="7172960" y="685800"/>
            <a:ext cx="1063414" cy="1216152"/>
          </a:xfrm>
          <a:prstGeom prst="can">
            <a:avLst/>
          </a:prstGeom>
          <a:solidFill>
            <a:srgbClr val="66C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Kansas One Map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61996" y="2165079"/>
            <a:ext cx="1524000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Last update = 2015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Metadata = Y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Authoritative = Y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Adheres to applicable standards = 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956386" y="2165079"/>
            <a:ext cx="1673013" cy="397031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Data maintenance strategy = data should be updated every 10 years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Cost = $250,000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Funding strategy = Previous projects have been funded by the KWP/GISPB and KDWPT, with in-kind support from the Kansas Biological Survey.  With steep cuts to the GIS PB data development funds, alternate funding sources need to be identified.  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Future enhancements = unknown at this time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561996" y="3434719"/>
            <a:ext cx="1524000" cy="276999"/>
          </a:xfrm>
          <a:prstGeom prst="rect">
            <a:avLst/>
          </a:prstGeom>
          <a:solidFill>
            <a:srgbClr val="FF93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Calibri Light" charset="0"/>
                <a:ea typeface="Calibri Light" charset="0"/>
                <a:cs typeface="Calibri Light" charset="0"/>
              </a:rPr>
              <a:t>Build the story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956387" y="6200001"/>
            <a:ext cx="1673012" cy="276999"/>
          </a:xfrm>
          <a:prstGeom prst="rect">
            <a:avLst/>
          </a:prstGeom>
          <a:solidFill>
            <a:srgbClr val="FF93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Calibri Light" charset="0"/>
                <a:ea typeface="Calibri Light" charset="0"/>
                <a:cs typeface="Calibri Light" charset="0"/>
              </a:rPr>
              <a:t>Tell the story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05396" y="2162583"/>
            <a:ext cx="1524000" cy="212365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Kansas NG911 Road Centerline Database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Kansas NG911 Address Points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Kansas Land Cover Patterns </a:t>
            </a:r>
            <a:r>
              <a:rPr lang="mr-IN" sz="1200" dirty="0">
                <a:latin typeface="Calibri Light" charset="0"/>
                <a:ea typeface="Calibri Light" charset="0"/>
                <a:cs typeface="Calibri Light" charset="0"/>
              </a:rPr>
              <a:t>–</a:t>
            </a: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 2015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KGS Surficial Geology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LiDAR</a:t>
            </a:r>
          </a:p>
          <a:p>
            <a:pPr marL="171450" indent="-171450">
              <a:buFont typeface="Arial" charset="0"/>
              <a:buChar char="•"/>
            </a:pPr>
            <a:r>
              <a:rPr lang="mr-IN" sz="1200" dirty="0">
                <a:latin typeface="Calibri Light" charset="0"/>
                <a:ea typeface="Calibri Light" charset="0"/>
                <a:cs typeface="Calibri Light" charset="0"/>
              </a:rPr>
              <a:t>…</a:t>
            </a:r>
            <a:endParaRPr lang="en-US" sz="1200" dirty="0"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536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758" y="990600"/>
            <a:ext cx="8398042" cy="4760913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Administrative Boundaries, Cadastral/Real Estate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Critical Infrastructure and Structures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Cultural and Recreational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solidFill>
                  <a:srgbClr val="C00000"/>
                </a:solidFill>
                <a:latin typeface="Calibri Light" charset="0"/>
                <a:ea typeface="Calibri Light" charset="0"/>
                <a:cs typeface="Calibri Light" charset="0"/>
              </a:rPr>
              <a:t>Elevation &amp; Imagery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Environmental Resources &amp; Water Resources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Land Surface/Geology/Soils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Transportation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Utilities and Energy Resources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Water Resources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173039"/>
            <a:ext cx="8229600" cy="415924"/>
          </a:xfrm>
        </p:spPr>
        <p:txBody>
          <a:bodyPr/>
          <a:lstStyle/>
          <a:p>
            <a:pPr algn="l"/>
            <a:r>
              <a:rPr lang="en-US" sz="2800" b="1" dirty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Proposed Data Committees</a:t>
            </a:r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 flipV="1">
            <a:off x="228600" y="685800"/>
            <a:ext cx="8763000" cy="0"/>
          </a:xfrm>
          <a:prstGeom prst="line">
            <a:avLst/>
          </a:prstGeom>
          <a:noFill/>
          <a:ln w="63500">
            <a:solidFill>
              <a:srgbClr val="C1C1C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6845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173039"/>
            <a:ext cx="8229600" cy="415924"/>
          </a:xfrm>
        </p:spPr>
        <p:txBody>
          <a:bodyPr/>
          <a:lstStyle/>
          <a:p>
            <a:pPr algn="l"/>
            <a:r>
              <a:rPr lang="en-US" sz="2800" b="1" dirty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Proposed Data Committees</a:t>
            </a:r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 flipV="1">
            <a:off x="228600" y="685800"/>
            <a:ext cx="8763000" cy="0"/>
          </a:xfrm>
          <a:prstGeom prst="line">
            <a:avLst/>
          </a:prstGeom>
          <a:noFill/>
          <a:ln w="63500">
            <a:solidFill>
              <a:srgbClr val="C1C1C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9B4F1D-C076-354C-A830-B418735BA410}"/>
              </a:ext>
            </a:extLst>
          </p:cNvPr>
          <p:cNvSpPr/>
          <p:nvPr/>
        </p:nvSpPr>
        <p:spPr>
          <a:xfrm>
            <a:off x="228600" y="803740"/>
            <a:ext cx="8458200" cy="4661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u="sng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Elevation &amp; Imagery Data Assets</a:t>
            </a:r>
            <a:endParaRPr lang="en-US" sz="2000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 Statewide LiDAR (QL2/QL3, w/QL2 under development)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 Planned hydro-enforcement of all QL2 data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 SLIE database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 BFE data &amp; portal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 2014 statewide 1-foot, leaf-off imagery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 2018 statewide 1-foot, leaf-off imagery (under development)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 NAIP (multiple years)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 Historical imagery (various years &amp; vintages, plans for expanding initiative through NRCS funding, request for KWP funding)</a:t>
            </a:r>
          </a:p>
        </p:txBody>
      </p:sp>
    </p:spTree>
    <p:extLst>
      <p:ext uri="{BB962C8B-B14F-4D97-AF65-F5344CB8AC3E}">
        <p14:creationId xmlns:p14="http://schemas.microsoft.com/office/powerpoint/2010/main" val="3617292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758" y="990600"/>
            <a:ext cx="8398042" cy="4760913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Information discovery</a:t>
            </a:r>
            <a:r>
              <a:rPr lang="mr-IN" sz="2400" dirty="0">
                <a:latin typeface="Calibri Light" charset="0"/>
                <a:ea typeface="Calibri Light" charset="0"/>
                <a:cs typeface="Calibri Light" charset="0"/>
              </a:rPr>
              <a:t>…</a:t>
            </a: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build a more exhaustive data catalog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Document use cases that support development and maintenance of individual data layers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Develop gap analysis for specific layers, themes, or programs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Supports long-range strategic &amp; business planning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How much does $X cost?</a:t>
            </a:r>
          </a:p>
          <a:p>
            <a:pPr>
              <a:buFont typeface="Arial" charset="0"/>
              <a:buChar char="•"/>
            </a:pPr>
            <a:endParaRPr lang="en-US" sz="3000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41195" y="173039"/>
            <a:ext cx="8229600" cy="415924"/>
          </a:xfrm>
        </p:spPr>
        <p:txBody>
          <a:bodyPr/>
          <a:lstStyle/>
          <a:p>
            <a:pPr algn="l"/>
            <a:r>
              <a:rPr lang="en-US" sz="2800" b="1" dirty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Better answer important questions</a:t>
            </a:r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 flipV="1">
            <a:off x="228600" y="685800"/>
            <a:ext cx="8763000" cy="0"/>
          </a:xfrm>
          <a:prstGeom prst="line">
            <a:avLst/>
          </a:prstGeom>
          <a:noFill/>
          <a:ln w="63500">
            <a:solidFill>
              <a:srgbClr val="C1C1C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9127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23554" y="31879"/>
            <a:ext cx="177484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Discussion </a:t>
            </a:r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V="1">
            <a:off x="228600" y="533400"/>
            <a:ext cx="8763000" cy="0"/>
          </a:xfrm>
          <a:prstGeom prst="line">
            <a:avLst/>
          </a:prstGeom>
          <a:noFill/>
          <a:ln w="63500">
            <a:solidFill>
              <a:srgbClr val="C1C1C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689312"/>
            <a:ext cx="79248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charset="0"/>
                <a:ea typeface="Calibri Light" charset="0"/>
                <a:cs typeface="Calibri Light" charset="0"/>
              </a:rPr>
              <a:t>Who is building data?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charset="0"/>
                <a:cs typeface="Calibri Light" charset="0"/>
              </a:rPr>
              <a:t>What are you building?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charset="0"/>
                <a:cs typeface="Calibri Light" charset="0"/>
              </a:rPr>
              <a:t>What data do you need?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charset="0"/>
                <a:cs typeface="Calibri Light" charset="0"/>
              </a:rPr>
              <a:t>What resources do you need?</a:t>
            </a:r>
          </a:p>
          <a:p>
            <a:pPr marL="800100" lvl="1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000" dirty="0">
                <a:latin typeface="Calibri Light" charset="0"/>
                <a:cs typeface="Calibri Light" charset="0"/>
              </a:rPr>
              <a:t>Funding?</a:t>
            </a:r>
          </a:p>
          <a:p>
            <a:pPr marL="800100" lvl="1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000" dirty="0">
                <a:latin typeface="Calibri Light" charset="0"/>
                <a:cs typeface="Calibri Light" charset="0"/>
              </a:rPr>
              <a:t>Staff?</a:t>
            </a:r>
          </a:p>
          <a:p>
            <a:pPr marL="800100" lvl="1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000" dirty="0">
                <a:latin typeface="Calibri Light" charset="0"/>
                <a:cs typeface="Calibri Light" charset="0"/>
              </a:rPr>
              <a:t>Hardware/software</a:t>
            </a:r>
            <a:endParaRPr lang="en-US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Arial"/>
              <a:buChar char="•"/>
            </a:pPr>
            <a:endParaRPr lang="en-US" sz="20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buFont typeface="Arial"/>
              <a:buChar char="•"/>
            </a:pPr>
            <a:endParaRPr lang="en-US" sz="2000" dirty="0"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42291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7437</TotalTime>
  <Words>308</Words>
  <Application>Microsoft Macintosh PowerPoint</Application>
  <PresentationFormat>On-screen Show (4:3)</PresentationFormat>
  <Paragraphs>91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ＭＳ Ｐゴシック</vt:lpstr>
      <vt:lpstr>Arial</vt:lpstr>
      <vt:lpstr>Calibri Light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Proposed Data Committees</vt:lpstr>
      <vt:lpstr>Proposed Data Committees</vt:lpstr>
      <vt:lpstr>Better answer important questions</vt:lpstr>
      <vt:lpstr>PowerPoint Presentation</vt:lpstr>
    </vt:vector>
  </TitlesOfParts>
  <Company> 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nelson</dc:creator>
  <cp:lastModifiedBy>Microsoft Office User</cp:lastModifiedBy>
  <cp:revision>328</cp:revision>
  <cp:lastPrinted>2013-11-05T17:01:36Z</cp:lastPrinted>
  <dcterms:created xsi:type="dcterms:W3CDTF">2009-09-01T19:07:42Z</dcterms:created>
  <dcterms:modified xsi:type="dcterms:W3CDTF">2018-08-16T03:25:30Z</dcterms:modified>
</cp:coreProperties>
</file>