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7" r:id="rId12"/>
    <p:sldId id="268" r:id="rId13"/>
    <p:sldId id="269" r:id="rId14"/>
    <p:sldId id="265" r:id="rId15"/>
    <p:sldId id="270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97" d="100"/>
          <a:sy n="97" d="100"/>
        </p:scale>
        <p:origin x="5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E785-2F1A-40DE-A6B1-8AAF58188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1941A-A2F6-4891-BBA2-06D02B3A1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ECC0A-3486-466D-B05E-CC3106EB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702-8D74-4FE1-8CC2-DCDC318E4EF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40EDB-3FFC-4645-AFE7-A4851659D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A44E0-CC51-4834-92C3-A97BDECE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CB76-5375-4A65-BCC6-A37F52A1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2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00EE7-5F75-4750-8EE0-4305F4AA3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2F5DC-0C95-4B4E-9EC3-C812EA8DC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6BA8A-D6DE-4E77-A8F3-EBCB2F8A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702-8D74-4FE1-8CC2-DCDC318E4EF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4EFB8-C41B-4341-B82B-6BDA4A8ED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AE509-E62C-4C52-A3EF-ED32B439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CB76-5375-4A65-BCC6-A37F52A1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3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2F1FC9-AA24-4E09-A0A8-0C4D1226E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FBA6E-C17F-4118-9F27-FC552898A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0F19C-9665-4D17-8EFC-95E3479F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702-8D74-4FE1-8CC2-DCDC318E4EF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4CAD1-A391-4E7F-B9A8-FC2BB99D7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CB43F-32CA-4EC9-933B-3541E8F0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CB76-5375-4A65-BCC6-A37F52A1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9123E-3257-4E31-A432-D0976E62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8BA5F-044D-4C12-9DE4-0650C7756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6BE79-A03C-40C3-8432-BF4990A8B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702-8D74-4FE1-8CC2-DCDC318E4EF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2D1E8-F4FC-46E6-A397-C56C4008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EAC0A-1CEB-4F66-BFA0-9B59B49C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CB76-5375-4A65-BCC6-A37F52A1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3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02CF-8B7D-43F2-8EF5-E17D4DD6A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D1A38-D50B-4BDA-9929-85E422CCC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BA5CB-DAFA-4B5A-8963-8B590DE9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702-8D74-4FE1-8CC2-DCDC318E4EF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569A1-8D74-4B00-817B-6A81EF26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95560-6F55-42D0-BC48-C8F2452F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CB76-5375-4A65-BCC6-A37F52A1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0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CBC6-72A1-4986-9A9B-189779126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3354D-2EEB-42C5-8E62-918E153A8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0E492-0775-42B2-AED1-1C62383B5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5A01F-588E-45D3-8A14-62C901BC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702-8D74-4FE1-8CC2-DCDC318E4EF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0B758-2ECC-4150-9C51-6D4244A8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5AFA6-FA2E-4BBD-8281-55F87F5E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CB76-5375-4A65-BCC6-A37F52A1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7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1119-19C1-468A-A189-64242212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10217-3249-4A2B-A41E-7533E059E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EB5F4-1AF5-442C-B0AA-B4FF9C441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900DE-F380-499B-8CAC-687190305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101E49-C47F-481E-9CDD-164874D7B1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F5356C-F665-4DDD-BD3A-F78CB7659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702-8D74-4FE1-8CC2-DCDC318E4EF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84864-C4A4-4B92-8B59-0AC98766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86BFA9-9172-4302-B01C-3C923FCA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CB76-5375-4A65-BCC6-A37F52A1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3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F1851-E324-4F84-ABB1-24005ACE7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9F202E-BE9F-41DB-9B95-9A030172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702-8D74-4FE1-8CC2-DCDC318E4EF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EF76F2-E8BB-4B4B-98F4-E9767B585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A8F15-4CCB-43E0-AF29-B704D2E4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CB76-5375-4A65-BCC6-A37F52A1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8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F0C95-3509-4928-BC41-5297ECB01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702-8D74-4FE1-8CC2-DCDC318E4EF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A65AA3-68E1-4A0C-9313-DAF4BD62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8B4E8-AAB9-42F5-82FA-AFCCAFBD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CB76-5375-4A65-BCC6-A37F52A1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8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2113-9079-4A3C-9815-25574819E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09AD8-447A-4844-8695-0C6A356F6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4B0A2-8A12-457E-8D59-538205BAB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8A350-9DE7-44AB-8BDF-E4453DCB4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702-8D74-4FE1-8CC2-DCDC318E4EF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06D70-8DE5-41AF-972E-2D82230F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026A7-349D-46B3-9BCA-B53ED793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CB76-5375-4A65-BCC6-A37F52A1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51F6D-1BE1-4111-8C55-58176D056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B1FE2-E0EA-403B-9928-E8AAA2EB7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06EF0-9D53-4CEE-962F-153E46135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35CD0-5C83-4EF2-B0B7-74BA01D7B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9702-8D74-4FE1-8CC2-DCDC318E4EF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66E0C-0C1A-476F-A484-3B19863B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E75B0-EA7F-47F3-8291-8B6280B4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CB76-5375-4A65-BCC6-A37F52A1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0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243B9-B9C9-4DA4-9BB3-6EA77613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CA754-0838-4BD2-87FC-03EA81CA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DE3D3-7958-46F1-9B60-4AC58CE56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B9702-8D74-4FE1-8CC2-DCDC318E4EF3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FEEF7-86E9-4345-982F-4C476CE24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69ADA-4B3D-48CC-9A89-1C07B1377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BCB76-5375-4A65-BCC6-A37F52A1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3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FF316-03C3-497A-A56A-419F715E51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Centerline Repurpose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F3B4EF-D709-4939-9CCC-4E81E0B14C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KDOT/DASC Project</a:t>
            </a:r>
          </a:p>
        </p:txBody>
      </p:sp>
    </p:spTree>
    <p:extLst>
      <p:ext uri="{BB962C8B-B14F-4D97-AF65-F5344CB8AC3E}">
        <p14:creationId xmlns:p14="http://schemas.microsoft.com/office/powerpoint/2010/main" val="554583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0CED-B90A-4BA3-B196-442513A1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Safety Manual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721DD-877F-4082-B91F-30E2867B6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502" y="1145228"/>
            <a:ext cx="4800600" cy="2600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269A30-E693-4DFC-A89A-9EAB75C50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638" y="4575626"/>
            <a:ext cx="4295775" cy="1276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F97086-327F-4FA7-9FD6-FD24717AA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74" y="1302838"/>
            <a:ext cx="7067251" cy="2937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96FCC1-19BA-4926-83A9-ACD95AC15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81" y="4320330"/>
            <a:ext cx="7029810" cy="181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75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0CED-B90A-4BA3-B196-442513A1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13"/>
            <a:ext cx="10515600" cy="1325563"/>
          </a:xfrm>
        </p:spPr>
        <p:txBody>
          <a:bodyPr/>
          <a:lstStyle/>
          <a:p>
            <a:r>
              <a:rPr lang="en-US" dirty="0"/>
              <a:t>Highway Safety Manual, part B: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0C72B-FF56-449E-AB2B-E39A8CA61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941" y="1104630"/>
            <a:ext cx="4829175" cy="5591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2EB3E0-160D-41E9-8C27-8522710C0A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18"/>
          <a:stretch/>
        </p:blipFill>
        <p:spPr>
          <a:xfrm>
            <a:off x="828674" y="1104630"/>
            <a:ext cx="4934563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90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0CED-B90A-4BA3-B196-442513A1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515"/>
            <a:ext cx="10515600" cy="1325563"/>
          </a:xfrm>
        </p:spPr>
        <p:txBody>
          <a:bodyPr/>
          <a:lstStyle/>
          <a:p>
            <a:r>
              <a:rPr lang="en-US" dirty="0"/>
              <a:t>Highway Safety Manual, part C: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49BE2-6A0B-4A02-A187-F927451C2D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05"/>
          <a:stretch/>
        </p:blipFill>
        <p:spPr>
          <a:xfrm>
            <a:off x="6446285" y="1062115"/>
            <a:ext cx="4442625" cy="5506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DDFF7-E665-4953-AD05-0D5060AFF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70" y="1224322"/>
            <a:ext cx="503872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0CED-B90A-4BA3-B196-442513A1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89"/>
            <a:ext cx="10515600" cy="1325563"/>
          </a:xfrm>
        </p:spPr>
        <p:txBody>
          <a:bodyPr/>
          <a:lstStyle/>
          <a:p>
            <a:r>
              <a:rPr lang="en-US" dirty="0"/>
              <a:t>Highway Safety Manual, part 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40F83-E0A8-4E49-9DAC-889425A6D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66" y="1261664"/>
            <a:ext cx="71247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0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115EF-D6CD-4A20-B929-50DE58C9D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9CE4-256E-465E-A756-C18EA81AB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450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Roadway – implement statewide linear referencing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Complete MIRE minimums by 2027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All public roads, segmentation, Safety Analysis screening</a:t>
            </a:r>
          </a:p>
          <a:p>
            <a:pPr>
              <a:lnSpc>
                <a:spcPct val="150000"/>
              </a:lnSpc>
            </a:pPr>
            <a:r>
              <a:rPr lang="en-US" dirty="0"/>
              <a:t>Crash – automate crash locating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Intersection geocode, </a:t>
            </a:r>
            <a:r>
              <a:rPr lang="en-US" dirty="0" err="1"/>
              <a:t>RefPost</a:t>
            </a:r>
            <a:r>
              <a:rPr lang="en-US" dirty="0"/>
              <a:t> reference, offset from intersection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Locate-able mapped crashes by 2019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Crash modification factors, circumstances</a:t>
            </a:r>
          </a:p>
        </p:txBody>
      </p:sp>
    </p:spTree>
    <p:extLst>
      <p:ext uri="{BB962C8B-B14F-4D97-AF65-F5344CB8AC3E}">
        <p14:creationId xmlns:p14="http://schemas.microsoft.com/office/powerpoint/2010/main" val="4034086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F88C98-883C-0C4C-9696-8B68C12D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89"/>
            <a:ext cx="10515600" cy="1325563"/>
          </a:xfrm>
        </p:spPr>
        <p:txBody>
          <a:bodyPr/>
          <a:lstStyle/>
          <a:p>
            <a:r>
              <a:rPr lang="en-US" dirty="0"/>
              <a:t>DASC’s role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A3B804-F3DC-0746-AD11-5BAF39C1C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912"/>
            <a:ext cx="10515600" cy="492442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Scrubbing and standardizing address components of crash records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Geocode backlog of crash records (approximately 360,000 records)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Develop automated processes to geocode daily load of new crash records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Pass intersection locations back to KDOT for “offsetting”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DASC will be assuming this task in the near future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Develop interactive mapping application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Develop REST API to support simple report and data extract functions</a:t>
            </a:r>
          </a:p>
        </p:txBody>
      </p:sp>
    </p:spTree>
    <p:extLst>
      <p:ext uri="{BB962C8B-B14F-4D97-AF65-F5344CB8AC3E}">
        <p14:creationId xmlns:p14="http://schemas.microsoft.com/office/powerpoint/2010/main" val="2012231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F88C98-883C-0C4C-9696-8B68C12D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Current statistics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A3B804-F3DC-0746-AD11-5BAF39C1C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Minimum match score accepted into database 95%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85% of all records matched with 95% score or better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Original match rate was in the mid-60’s, with a lower confidence interval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X number of records matched out of a total of Y</a:t>
            </a:r>
          </a:p>
          <a:p>
            <a:pPr>
              <a:lnSpc>
                <a:spcPct val="150000"/>
              </a:lnSpc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4214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F88C98-883C-0C4C-9696-8B68C12D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949" y="75949"/>
            <a:ext cx="7010400" cy="801949"/>
          </a:xfrm>
        </p:spPr>
        <p:txBody>
          <a:bodyPr/>
          <a:lstStyle/>
          <a:p>
            <a:r>
              <a:rPr lang="en-US" dirty="0"/>
              <a:t>Crash map geocoding process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3BDB7E7-CA96-044D-928E-6D3CF07F4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7959">
            <a:off x="6715711" y="1870356"/>
            <a:ext cx="5029200" cy="321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203186-625D-1742-B334-E1D62DB49D1F}"/>
              </a:ext>
            </a:extLst>
          </p:cNvPr>
          <p:cNvSpPr txBox="1"/>
          <p:nvPr/>
        </p:nvSpPr>
        <p:spPr>
          <a:xfrm>
            <a:off x="317669" y="918911"/>
            <a:ext cx="7040394" cy="5509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12 Cascading Geocoding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2 inputs options (Multi vs Single) X 3 Delimiters (|, &amp;, @)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X 2 street orders (original vs reverse)</a:t>
            </a:r>
          </a:p>
          <a:p>
            <a:r>
              <a:rPr lang="en-US" sz="2200" dirty="0">
                <a:latin typeface="+mj-lt"/>
              </a:rPr>
              <a:t>+ 2 More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+mj-lt"/>
              </a:rPr>
              <a:t>County-only zone with |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+mj-lt"/>
              </a:rPr>
              <a:t>County-only zone with &amp;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+mj-lt"/>
              </a:rPr>
              <a:t>County of crash is usually accurate.  City is less reliable.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Multi Field vs Single Line Input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+mj-lt"/>
              </a:rPr>
              <a:t>Results may vary, </a:t>
            </a:r>
            <a:r>
              <a:rPr lang="en-US" sz="2200" i="1" dirty="0">
                <a:latin typeface="+mj-lt"/>
              </a:rPr>
              <a:t>but they shouldn’t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+mj-lt"/>
              </a:rPr>
              <a:t>Multi Field is much faster (less parsing)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Cascade Zones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+mj-lt"/>
              </a:rPr>
              <a:t>Often confidence in one Zone is high (e.g., City or County)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+mj-lt"/>
              </a:rPr>
              <a:t>while other Zone is low (e.g., ZIP)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+mj-lt"/>
              </a:rPr>
              <a:t>Consider standard length codes for each zone</a:t>
            </a:r>
          </a:p>
        </p:txBody>
      </p:sp>
    </p:spTree>
    <p:extLst>
      <p:ext uri="{BB962C8B-B14F-4D97-AF65-F5344CB8AC3E}">
        <p14:creationId xmlns:p14="http://schemas.microsoft.com/office/powerpoint/2010/main" val="101886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F88C98-883C-0C4C-9696-8B68C12D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438" y="188530"/>
            <a:ext cx="3505200" cy="801949"/>
          </a:xfrm>
        </p:spPr>
        <p:txBody>
          <a:bodyPr/>
          <a:lstStyle/>
          <a:p>
            <a:r>
              <a:rPr lang="en-US" dirty="0"/>
              <a:t>Crash Mapper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7EE8D9-2662-A54C-8970-28F235960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38" y="1076202"/>
            <a:ext cx="8229600" cy="512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8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50A2C9-685D-4E98-8B80-FED897067A15}"/>
              </a:ext>
            </a:extLst>
          </p:cNvPr>
          <p:cNvSpPr/>
          <p:nvPr/>
        </p:nvSpPr>
        <p:spPr>
          <a:xfrm>
            <a:off x="8441635" y="3335885"/>
            <a:ext cx="2421835" cy="93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Roads and highways LRS Source network 1,2,2.5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C8141-E93F-4A3B-B8C0-D47ACD93F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</a:t>
            </a:r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603A85FE-9DA3-4B7E-B389-5451892A98BE}"/>
              </a:ext>
            </a:extLst>
          </p:cNvPr>
          <p:cNvSpPr/>
          <p:nvPr/>
        </p:nvSpPr>
        <p:spPr>
          <a:xfrm>
            <a:off x="838200" y="2279374"/>
            <a:ext cx="2421835" cy="84813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NG911 GIS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C5D4E26E-FFC6-4A26-A183-FBDFF3F58517}"/>
              </a:ext>
            </a:extLst>
          </p:cNvPr>
          <p:cNvSpPr/>
          <p:nvPr/>
        </p:nvSpPr>
        <p:spPr>
          <a:xfrm>
            <a:off x="4601817" y="2279374"/>
            <a:ext cx="2421835" cy="84813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KDOT GIS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D52B39-C332-400F-AD20-3D5EFF1FCE35}"/>
              </a:ext>
            </a:extLst>
          </p:cNvPr>
          <p:cNvSpPr/>
          <p:nvPr/>
        </p:nvSpPr>
        <p:spPr>
          <a:xfrm>
            <a:off x="4636262" y="3454110"/>
            <a:ext cx="2421835" cy="1422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Road centerlines and LRS</a:t>
            </a:r>
          </a:p>
        </p:txBody>
      </p:sp>
      <p:sp>
        <p:nvSpPr>
          <p:cNvPr id="7" name="Lightning Bolt 6">
            <a:extLst>
              <a:ext uri="{FF2B5EF4-FFF2-40B4-BE49-F238E27FC236}">
                <a16:creationId xmlns:a16="http://schemas.microsoft.com/office/drawing/2014/main" id="{1C3913B2-AD0D-4EDB-8ADE-8ADA5C18191E}"/>
              </a:ext>
            </a:extLst>
          </p:cNvPr>
          <p:cNvSpPr/>
          <p:nvPr/>
        </p:nvSpPr>
        <p:spPr>
          <a:xfrm rot="14377207" flipH="1">
            <a:off x="5335314" y="2603873"/>
            <a:ext cx="1179443" cy="132556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ED76E6-20EF-47CE-9F77-7F4BF7F859EC}"/>
              </a:ext>
            </a:extLst>
          </p:cNvPr>
          <p:cNvSpPr/>
          <p:nvPr/>
        </p:nvSpPr>
        <p:spPr>
          <a:xfrm>
            <a:off x="1451113" y="3581400"/>
            <a:ext cx="2186609" cy="440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Road centerlines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D7B9F-B8B6-4166-8B73-5345F93A8C86}"/>
              </a:ext>
            </a:extLst>
          </p:cNvPr>
          <p:cNvSpPr txBox="1"/>
          <p:nvPr/>
        </p:nvSpPr>
        <p:spPr>
          <a:xfrm>
            <a:off x="5255800" y="3106146"/>
            <a:ext cx="21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Conflation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9E3DE6F-E60B-4237-8749-B5F21D0537C1}"/>
              </a:ext>
            </a:extLst>
          </p:cNvPr>
          <p:cNvSpPr/>
          <p:nvPr/>
        </p:nvSpPr>
        <p:spPr>
          <a:xfrm>
            <a:off x="3637722" y="3716199"/>
            <a:ext cx="4803913" cy="85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elp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C88A0E7-5845-453C-9688-4D01210110D1}"/>
              </a:ext>
            </a:extLst>
          </p:cNvPr>
          <p:cNvSpPr/>
          <p:nvPr/>
        </p:nvSpPr>
        <p:spPr>
          <a:xfrm>
            <a:off x="7266474" y="3495881"/>
            <a:ext cx="351869" cy="440635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elp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3050ABB-A02F-49A0-8F16-DC79E308944B}"/>
              </a:ext>
            </a:extLst>
          </p:cNvPr>
          <p:cNvSpPr/>
          <p:nvPr/>
        </p:nvSpPr>
        <p:spPr>
          <a:xfrm>
            <a:off x="4098235" y="3495881"/>
            <a:ext cx="351869" cy="440635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BC41A5-CFE9-4241-A1A4-CB624036AB73}"/>
              </a:ext>
            </a:extLst>
          </p:cNvPr>
          <p:cNvSpPr/>
          <p:nvPr/>
        </p:nvSpPr>
        <p:spPr>
          <a:xfrm>
            <a:off x="8441634" y="4557965"/>
            <a:ext cx="2421835" cy="93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Roads and highways LRS Target network 2.5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37536126-4A3E-44C3-9535-7DE85846DB35}"/>
              </a:ext>
            </a:extLst>
          </p:cNvPr>
          <p:cNvCxnSpPr>
            <a:endCxn id="14" idx="1"/>
          </p:cNvCxnSpPr>
          <p:nvPr/>
        </p:nvCxnSpPr>
        <p:spPr>
          <a:xfrm rot="16200000" flipH="1">
            <a:off x="7330981" y="3913143"/>
            <a:ext cx="1222081" cy="9992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C673E35-5D93-4646-A365-A8E7878F44BD}"/>
              </a:ext>
            </a:extLst>
          </p:cNvPr>
          <p:cNvSpPr/>
          <p:nvPr/>
        </p:nvSpPr>
        <p:spPr>
          <a:xfrm>
            <a:off x="7442408" y="5737980"/>
            <a:ext cx="2421835" cy="93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Roads and highways LRS events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D863B273-F725-46A3-AAB8-EF93C68B362F}"/>
              </a:ext>
            </a:extLst>
          </p:cNvPr>
          <p:cNvCxnSpPr/>
          <p:nvPr/>
        </p:nvCxnSpPr>
        <p:spPr>
          <a:xfrm rot="16200000" flipH="1">
            <a:off x="7335122" y="5131081"/>
            <a:ext cx="714184" cy="4996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42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50A2C9-685D-4E98-8B80-FED897067A15}"/>
              </a:ext>
            </a:extLst>
          </p:cNvPr>
          <p:cNvSpPr/>
          <p:nvPr/>
        </p:nvSpPr>
        <p:spPr>
          <a:xfrm>
            <a:off x="8441635" y="3335885"/>
            <a:ext cx="2421835" cy="93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Roads and highways LRS Source network 3a, 3b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C8141-E93F-4A3B-B8C0-D47ACD93F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should do next</a:t>
            </a:r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603A85FE-9DA3-4B7E-B389-5451892A98BE}"/>
              </a:ext>
            </a:extLst>
          </p:cNvPr>
          <p:cNvSpPr/>
          <p:nvPr/>
        </p:nvSpPr>
        <p:spPr>
          <a:xfrm>
            <a:off x="838200" y="2279374"/>
            <a:ext cx="2421835" cy="84813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NG911 GIS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C5D4E26E-FFC6-4A26-A183-FBDFF3F58517}"/>
              </a:ext>
            </a:extLst>
          </p:cNvPr>
          <p:cNvSpPr/>
          <p:nvPr/>
        </p:nvSpPr>
        <p:spPr>
          <a:xfrm>
            <a:off x="4601817" y="2279374"/>
            <a:ext cx="2421835" cy="84813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KDOT GIS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D52B39-C332-400F-AD20-3D5EFF1FCE35}"/>
              </a:ext>
            </a:extLst>
          </p:cNvPr>
          <p:cNvSpPr/>
          <p:nvPr/>
        </p:nvSpPr>
        <p:spPr>
          <a:xfrm>
            <a:off x="4636262" y="3454110"/>
            <a:ext cx="2421835" cy="1422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Road centerlines and LRS</a:t>
            </a:r>
          </a:p>
        </p:txBody>
      </p:sp>
      <p:sp>
        <p:nvSpPr>
          <p:cNvPr id="7" name="Lightning Bolt 6">
            <a:extLst>
              <a:ext uri="{FF2B5EF4-FFF2-40B4-BE49-F238E27FC236}">
                <a16:creationId xmlns:a16="http://schemas.microsoft.com/office/drawing/2014/main" id="{1C3913B2-AD0D-4EDB-8ADE-8ADA5C18191E}"/>
              </a:ext>
            </a:extLst>
          </p:cNvPr>
          <p:cNvSpPr/>
          <p:nvPr/>
        </p:nvSpPr>
        <p:spPr>
          <a:xfrm rot="14377207" flipH="1">
            <a:off x="5335314" y="2603873"/>
            <a:ext cx="1179443" cy="132556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ED76E6-20EF-47CE-9F77-7F4BF7F859EC}"/>
              </a:ext>
            </a:extLst>
          </p:cNvPr>
          <p:cNvSpPr/>
          <p:nvPr/>
        </p:nvSpPr>
        <p:spPr>
          <a:xfrm>
            <a:off x="1451113" y="3581400"/>
            <a:ext cx="2186609" cy="440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Road centerlines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D7B9F-B8B6-4166-8B73-5345F93A8C86}"/>
              </a:ext>
            </a:extLst>
          </p:cNvPr>
          <p:cNvSpPr txBox="1"/>
          <p:nvPr/>
        </p:nvSpPr>
        <p:spPr>
          <a:xfrm>
            <a:off x="5255800" y="3106146"/>
            <a:ext cx="21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Conflation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9E3DE6F-E60B-4237-8749-B5F21D0537C1}"/>
              </a:ext>
            </a:extLst>
          </p:cNvPr>
          <p:cNvSpPr/>
          <p:nvPr/>
        </p:nvSpPr>
        <p:spPr>
          <a:xfrm>
            <a:off x="3637722" y="3716199"/>
            <a:ext cx="4803913" cy="85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BC41A5-CFE9-4241-A1A4-CB624036AB73}"/>
              </a:ext>
            </a:extLst>
          </p:cNvPr>
          <p:cNvSpPr/>
          <p:nvPr/>
        </p:nvSpPr>
        <p:spPr>
          <a:xfrm>
            <a:off x="8441634" y="4557965"/>
            <a:ext cx="2421835" cy="93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Roads and highways LRS Target network 3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37536126-4A3E-44C3-9535-7DE85846DB35}"/>
              </a:ext>
            </a:extLst>
          </p:cNvPr>
          <p:cNvCxnSpPr>
            <a:cxnSpLocks/>
            <a:stCxn id="8" idx="2"/>
            <a:endCxn id="14" idx="1"/>
          </p:cNvCxnSpPr>
          <p:nvPr/>
        </p:nvCxnSpPr>
        <p:spPr>
          <a:xfrm rot="16200000" flipH="1">
            <a:off x="4992145" y="1574308"/>
            <a:ext cx="1001762" cy="589721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C673E35-5D93-4646-A365-A8E7878F44BD}"/>
              </a:ext>
            </a:extLst>
          </p:cNvPr>
          <p:cNvSpPr/>
          <p:nvPr/>
        </p:nvSpPr>
        <p:spPr>
          <a:xfrm>
            <a:off x="7442408" y="5737980"/>
            <a:ext cx="2421835" cy="93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Roads and highways LRS events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D863B273-F725-46A3-AAB8-EF93C68B362F}"/>
              </a:ext>
            </a:extLst>
          </p:cNvPr>
          <p:cNvCxnSpPr/>
          <p:nvPr/>
        </p:nvCxnSpPr>
        <p:spPr>
          <a:xfrm rot="16200000" flipH="1">
            <a:off x="7335122" y="5131081"/>
            <a:ext cx="714184" cy="4996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row: Left 16">
            <a:extLst>
              <a:ext uri="{FF2B5EF4-FFF2-40B4-BE49-F238E27FC236}">
                <a16:creationId xmlns:a16="http://schemas.microsoft.com/office/drawing/2014/main" id="{7E7A2D85-ED5E-452B-B86D-F6EE518331E2}"/>
              </a:ext>
            </a:extLst>
          </p:cNvPr>
          <p:cNvSpPr/>
          <p:nvPr/>
        </p:nvSpPr>
        <p:spPr>
          <a:xfrm>
            <a:off x="3637722" y="3875958"/>
            <a:ext cx="998540" cy="1765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elp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9149296-93A0-46A2-945B-ADC364AFC2AA}"/>
              </a:ext>
            </a:extLst>
          </p:cNvPr>
          <p:cNvSpPr/>
          <p:nvPr/>
        </p:nvSpPr>
        <p:spPr>
          <a:xfrm>
            <a:off x="9652551" y="6245876"/>
            <a:ext cx="450574" cy="326799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Help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07790FD-5B9B-4988-9E8A-1B226C658BFD}"/>
              </a:ext>
            </a:extLst>
          </p:cNvPr>
          <p:cNvSpPr/>
          <p:nvPr/>
        </p:nvSpPr>
        <p:spPr>
          <a:xfrm>
            <a:off x="10759107" y="5287005"/>
            <a:ext cx="450574" cy="326799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Help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3D9B6D5-D979-4B92-8B9B-6BC34177F6B3}"/>
              </a:ext>
            </a:extLst>
          </p:cNvPr>
          <p:cNvSpPr/>
          <p:nvPr/>
        </p:nvSpPr>
        <p:spPr>
          <a:xfrm>
            <a:off x="10759107" y="4085957"/>
            <a:ext cx="450574" cy="326799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8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ction Button: Help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FD1DC46-D28A-4E30-9ADA-36ECFDF951BB}"/>
              </a:ext>
            </a:extLst>
          </p:cNvPr>
          <p:cNvSpPr/>
          <p:nvPr/>
        </p:nvSpPr>
        <p:spPr>
          <a:xfrm>
            <a:off x="9495692" y="896689"/>
            <a:ext cx="553480" cy="60855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50A2C9-685D-4E98-8B80-FED897067A15}"/>
              </a:ext>
            </a:extLst>
          </p:cNvPr>
          <p:cNvSpPr/>
          <p:nvPr/>
        </p:nvSpPr>
        <p:spPr>
          <a:xfrm>
            <a:off x="8441635" y="3335885"/>
            <a:ext cx="2421835" cy="93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Roads and highways LRS Source network 3a, 3b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C8141-E93F-4A3B-B8C0-D47ACD93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757" y="30012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we should keep doing - testing &amp; iterating, developing the final data migration plan “?”</a:t>
            </a:r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603A85FE-9DA3-4B7E-B389-5451892A98BE}"/>
              </a:ext>
            </a:extLst>
          </p:cNvPr>
          <p:cNvSpPr/>
          <p:nvPr/>
        </p:nvSpPr>
        <p:spPr>
          <a:xfrm>
            <a:off x="838200" y="2279374"/>
            <a:ext cx="2421835" cy="84813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NG911 GIS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C5D4E26E-FFC6-4A26-A183-FBDFF3F58517}"/>
              </a:ext>
            </a:extLst>
          </p:cNvPr>
          <p:cNvSpPr/>
          <p:nvPr/>
        </p:nvSpPr>
        <p:spPr>
          <a:xfrm>
            <a:off x="4601817" y="2279374"/>
            <a:ext cx="2421835" cy="84813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KDOT GIS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D52B39-C332-400F-AD20-3D5EFF1FCE35}"/>
              </a:ext>
            </a:extLst>
          </p:cNvPr>
          <p:cNvSpPr/>
          <p:nvPr/>
        </p:nvSpPr>
        <p:spPr>
          <a:xfrm>
            <a:off x="4636262" y="3454110"/>
            <a:ext cx="2421835" cy="1422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Road centerlines and LRS</a:t>
            </a:r>
          </a:p>
        </p:txBody>
      </p:sp>
      <p:sp>
        <p:nvSpPr>
          <p:cNvPr id="7" name="Lightning Bolt 6">
            <a:extLst>
              <a:ext uri="{FF2B5EF4-FFF2-40B4-BE49-F238E27FC236}">
                <a16:creationId xmlns:a16="http://schemas.microsoft.com/office/drawing/2014/main" id="{1C3913B2-AD0D-4EDB-8ADE-8ADA5C18191E}"/>
              </a:ext>
            </a:extLst>
          </p:cNvPr>
          <p:cNvSpPr/>
          <p:nvPr/>
        </p:nvSpPr>
        <p:spPr>
          <a:xfrm rot="14377207" flipH="1">
            <a:off x="5335314" y="2603873"/>
            <a:ext cx="1179443" cy="132556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ED76E6-20EF-47CE-9F77-7F4BF7F859EC}"/>
              </a:ext>
            </a:extLst>
          </p:cNvPr>
          <p:cNvSpPr/>
          <p:nvPr/>
        </p:nvSpPr>
        <p:spPr>
          <a:xfrm>
            <a:off x="1451113" y="3581400"/>
            <a:ext cx="2186609" cy="440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Road centerlines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D7B9F-B8B6-4166-8B73-5345F93A8C86}"/>
              </a:ext>
            </a:extLst>
          </p:cNvPr>
          <p:cNvSpPr txBox="1"/>
          <p:nvPr/>
        </p:nvSpPr>
        <p:spPr>
          <a:xfrm>
            <a:off x="5255800" y="3106146"/>
            <a:ext cx="21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Conflation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9E3DE6F-E60B-4237-8749-B5F21D0537C1}"/>
              </a:ext>
            </a:extLst>
          </p:cNvPr>
          <p:cNvSpPr/>
          <p:nvPr/>
        </p:nvSpPr>
        <p:spPr>
          <a:xfrm>
            <a:off x="3637722" y="3716199"/>
            <a:ext cx="4803913" cy="85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BC41A5-CFE9-4241-A1A4-CB624036AB73}"/>
              </a:ext>
            </a:extLst>
          </p:cNvPr>
          <p:cNvSpPr/>
          <p:nvPr/>
        </p:nvSpPr>
        <p:spPr>
          <a:xfrm>
            <a:off x="8441634" y="4557965"/>
            <a:ext cx="2421835" cy="93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Roads and highways LRS Target network 3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37536126-4A3E-44C3-9535-7DE85846DB35}"/>
              </a:ext>
            </a:extLst>
          </p:cNvPr>
          <p:cNvCxnSpPr>
            <a:cxnSpLocks/>
            <a:stCxn id="8" idx="2"/>
            <a:endCxn id="14" idx="1"/>
          </p:cNvCxnSpPr>
          <p:nvPr/>
        </p:nvCxnSpPr>
        <p:spPr>
          <a:xfrm rot="16200000" flipH="1">
            <a:off x="4992145" y="1574308"/>
            <a:ext cx="1001762" cy="589721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C673E35-5D93-4646-A365-A8E7878F44BD}"/>
              </a:ext>
            </a:extLst>
          </p:cNvPr>
          <p:cNvSpPr/>
          <p:nvPr/>
        </p:nvSpPr>
        <p:spPr>
          <a:xfrm>
            <a:off x="7442408" y="5737980"/>
            <a:ext cx="2421835" cy="93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Roads and highways LRS events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D863B273-F725-46A3-AAB8-EF93C68B362F}"/>
              </a:ext>
            </a:extLst>
          </p:cNvPr>
          <p:cNvCxnSpPr/>
          <p:nvPr/>
        </p:nvCxnSpPr>
        <p:spPr>
          <a:xfrm rot="16200000" flipH="1">
            <a:off x="7335122" y="5131081"/>
            <a:ext cx="714184" cy="4996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row: Left 16">
            <a:extLst>
              <a:ext uri="{FF2B5EF4-FFF2-40B4-BE49-F238E27FC236}">
                <a16:creationId xmlns:a16="http://schemas.microsoft.com/office/drawing/2014/main" id="{7E7A2D85-ED5E-452B-B86D-F6EE518331E2}"/>
              </a:ext>
            </a:extLst>
          </p:cNvPr>
          <p:cNvSpPr/>
          <p:nvPr/>
        </p:nvSpPr>
        <p:spPr>
          <a:xfrm>
            <a:off x="3637722" y="3875958"/>
            <a:ext cx="998540" cy="1765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elp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9149296-93A0-46A2-945B-ADC364AFC2AA}"/>
              </a:ext>
            </a:extLst>
          </p:cNvPr>
          <p:cNvSpPr/>
          <p:nvPr/>
        </p:nvSpPr>
        <p:spPr>
          <a:xfrm>
            <a:off x="9652551" y="6245876"/>
            <a:ext cx="450574" cy="326799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Help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07790FD-5B9B-4988-9E8A-1B226C658BFD}"/>
              </a:ext>
            </a:extLst>
          </p:cNvPr>
          <p:cNvSpPr/>
          <p:nvPr/>
        </p:nvSpPr>
        <p:spPr>
          <a:xfrm>
            <a:off x="10759107" y="5287005"/>
            <a:ext cx="450574" cy="326799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Help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3D9B6D5-D979-4B92-8B9B-6BC34177F6B3}"/>
              </a:ext>
            </a:extLst>
          </p:cNvPr>
          <p:cNvSpPr/>
          <p:nvPr/>
        </p:nvSpPr>
        <p:spPr>
          <a:xfrm>
            <a:off x="10759107" y="4085957"/>
            <a:ext cx="450574" cy="326799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1C113F-829A-415F-9C79-1DFE99DB3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40" y="2615858"/>
            <a:ext cx="931663" cy="9316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F010798-520E-4829-803A-E62069E81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4388" flipH="1">
            <a:off x="7806457" y="4099566"/>
            <a:ext cx="914776" cy="9617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D4E5EE8-C577-401B-AF7B-6EBD02B50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001">
            <a:off x="9896145" y="5879949"/>
            <a:ext cx="917965" cy="91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3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C4B4C-510A-4811-A5CB-BBDA65E7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 Roads. Crashes. Safety.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06E07-57B1-4A26-914A-49F6E886E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23 USC 148</a:t>
            </a:r>
          </a:p>
          <a:p>
            <a:pPr marL="0" indent="0">
              <a:buNone/>
            </a:pPr>
            <a:r>
              <a:rPr lang="en-US" dirty="0"/>
              <a:t>Highway Safety Improvement Program (HSIP, 23 USC 148 b 2)</a:t>
            </a:r>
          </a:p>
          <a:p>
            <a:pPr marL="0" indent="0">
              <a:buNone/>
            </a:pPr>
            <a:r>
              <a:rPr lang="en-US" sz="2400" dirty="0"/>
              <a:t>Achieve significant reduction in fatalities and serious injuries on all public roads</a:t>
            </a:r>
          </a:p>
        </p:txBody>
      </p:sp>
    </p:spTree>
    <p:extLst>
      <p:ext uri="{BB962C8B-B14F-4D97-AF65-F5344CB8AC3E}">
        <p14:creationId xmlns:p14="http://schemas.microsoft.com/office/powerpoint/2010/main" val="392298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C4B4C-510A-4811-A5CB-BBDA65E7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4442" cy="1325563"/>
          </a:xfrm>
        </p:spPr>
        <p:txBody>
          <a:bodyPr/>
          <a:lstStyle/>
          <a:p>
            <a:r>
              <a:rPr lang="en-US" dirty="0"/>
              <a:t>Why? </a:t>
            </a:r>
            <a:r>
              <a:rPr lang="en-US" sz="3600" dirty="0"/>
              <a:t>Traffic Records &amp; Safety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06E07-57B1-4A26-914A-49F6E886E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23 USC 148</a:t>
            </a:r>
          </a:p>
          <a:p>
            <a:pPr marL="0" indent="0">
              <a:buNone/>
            </a:pPr>
            <a:r>
              <a:rPr lang="en-US" dirty="0"/>
              <a:t>Safety Data Improvement (23 USC 148 a 9)</a:t>
            </a:r>
          </a:p>
          <a:p>
            <a:pPr marL="0" indent="0">
              <a:buNone/>
            </a:pPr>
            <a:r>
              <a:rPr lang="en-US" sz="2400" dirty="0"/>
              <a:t>Crash, roadway, traffic data on a public road, characteristics of highway and train traffic, licensing, and vehicle data.</a:t>
            </a:r>
          </a:p>
        </p:txBody>
      </p:sp>
    </p:spTree>
    <p:extLst>
      <p:ext uri="{BB962C8B-B14F-4D97-AF65-F5344CB8AC3E}">
        <p14:creationId xmlns:p14="http://schemas.microsoft.com/office/powerpoint/2010/main" val="145692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C4B4C-510A-4811-A5CB-BBDA65E7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MIRE 2.0, July 2018  Roadway Data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06E07-57B1-4A26-914A-49F6E886E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Model Inventory Roadway Elements – 202 data elements: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Segments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Intersections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Intersection Leg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Interchange/Ramp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Horizontal Curve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Vertical Grade</a:t>
            </a:r>
          </a:p>
        </p:txBody>
      </p:sp>
    </p:spTree>
    <p:extLst>
      <p:ext uri="{BB962C8B-B14F-4D97-AF65-F5344CB8AC3E}">
        <p14:creationId xmlns:p14="http://schemas.microsoft.com/office/powerpoint/2010/main" val="589093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C4B4C-510A-4811-A5CB-BBDA65E7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MIRE 2.0, July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06E07-57B1-4A26-914A-49F6E886E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051" y="718278"/>
            <a:ext cx="6695741" cy="4814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Fundamental Data Elements (MIRE FDE)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B80E0F-F372-4C4A-BAFA-A3B555F5D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8158"/>
            <a:ext cx="4203583" cy="5110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268077-BB0E-499E-BCB9-4A8C3A4A5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670" y="1199704"/>
            <a:ext cx="4508576" cy="31613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8D3F51-A626-46BF-B5E8-5A885C49F613}"/>
              </a:ext>
            </a:extLst>
          </p:cNvPr>
          <p:cNvSpPr/>
          <p:nvPr/>
        </p:nvSpPr>
        <p:spPr>
          <a:xfrm>
            <a:off x="6042406" y="4657803"/>
            <a:ext cx="4799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https://safety.fhwa.dot.gov/fde/illustrations.html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721025-DBB7-4CC6-9166-F79EF7AA84A1}"/>
              </a:ext>
            </a:extLst>
          </p:cNvPr>
          <p:cNvSpPr/>
          <p:nvPr/>
        </p:nvSpPr>
        <p:spPr>
          <a:xfrm>
            <a:off x="838200" y="6500137"/>
            <a:ext cx="23903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Non-local paved, local paved, unpaved</a:t>
            </a:r>
          </a:p>
        </p:txBody>
      </p:sp>
    </p:spTree>
    <p:extLst>
      <p:ext uri="{BB962C8B-B14F-4D97-AF65-F5344CB8AC3E}">
        <p14:creationId xmlns:p14="http://schemas.microsoft.com/office/powerpoint/2010/main" val="1304645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C4B4C-510A-4811-A5CB-BBDA65E7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46" y="365125"/>
            <a:ext cx="12074554" cy="1325563"/>
          </a:xfrm>
        </p:spPr>
        <p:txBody>
          <a:bodyPr/>
          <a:lstStyle/>
          <a:p>
            <a:r>
              <a:rPr lang="en-US" dirty="0"/>
              <a:t>MMUCC (5</a:t>
            </a:r>
            <a:r>
              <a:rPr lang="en-US" baseline="30000" dirty="0"/>
              <a:t>th</a:t>
            </a:r>
            <a:r>
              <a:rPr lang="en-US" dirty="0"/>
              <a:t> edition, 2017) – Crash Data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06E07-57B1-4A26-914A-49F6E886E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63" y="1585519"/>
            <a:ext cx="10515600" cy="48011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/>
              <a:t>Model Minimum Uniform Crash Criteria</a:t>
            </a:r>
          </a:p>
          <a:p>
            <a:pPr marL="0" indent="0">
              <a:buNone/>
            </a:pPr>
            <a:r>
              <a:rPr lang="en-US" sz="3600" dirty="0"/>
              <a:t>Uniform crash data based on collaborations between agencies including:</a:t>
            </a:r>
          </a:p>
          <a:p>
            <a:r>
              <a:rPr lang="en-US" dirty="0"/>
              <a:t>NHTSA</a:t>
            </a:r>
          </a:p>
          <a:p>
            <a:r>
              <a:rPr lang="en-US" dirty="0"/>
              <a:t>Federal Highway Administration (FHWA)</a:t>
            </a:r>
          </a:p>
          <a:p>
            <a:r>
              <a:rPr lang="en-US" dirty="0"/>
              <a:t>Federal Motor Carrier Safety Administration (FMCSA)</a:t>
            </a:r>
          </a:p>
          <a:p>
            <a:r>
              <a:rPr lang="en-US" dirty="0"/>
              <a:t>National Transportation Safety Board (NTSB)</a:t>
            </a:r>
          </a:p>
          <a:p>
            <a:r>
              <a:rPr lang="en-US" dirty="0"/>
              <a:t>GHSA</a:t>
            </a:r>
          </a:p>
          <a:p>
            <a:r>
              <a:rPr lang="en-US" dirty="0"/>
              <a:t>State Departments of Transportation (DOTs)</a:t>
            </a:r>
          </a:p>
          <a:p>
            <a:r>
              <a:rPr lang="en-US" dirty="0"/>
              <a:t>local law enforcement</a:t>
            </a:r>
          </a:p>
          <a:p>
            <a:r>
              <a:rPr lang="en-US" dirty="0"/>
              <a:t>emergency medical services</a:t>
            </a:r>
          </a:p>
          <a:p>
            <a:r>
              <a:rPr lang="en-US" dirty="0"/>
              <a:t>safety organizations</a:t>
            </a:r>
          </a:p>
          <a:p>
            <a:r>
              <a:rPr lang="en-US" dirty="0"/>
              <a:t>industry partners</a:t>
            </a:r>
          </a:p>
          <a:p>
            <a:r>
              <a:rPr lang="en-US" dirty="0"/>
              <a:t>academia.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2032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541</Words>
  <Application>Microsoft Macintosh PowerPoint</Application>
  <PresentationFormat>Widescreen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Office Theme</vt:lpstr>
      <vt:lpstr>Centerline Repurpose</vt:lpstr>
      <vt:lpstr>What we did</vt:lpstr>
      <vt:lpstr>What we should do next</vt:lpstr>
      <vt:lpstr>What we should keep doing - testing &amp; iterating, developing the final data migration plan “?”</vt:lpstr>
      <vt:lpstr>Why?  Roads. Crashes. Safety.</vt:lpstr>
      <vt:lpstr>Why? Traffic Records &amp; Safety Data</vt:lpstr>
      <vt:lpstr>MIRE 2.0, July 2018  Roadway Data Guidelines</vt:lpstr>
      <vt:lpstr>MIRE 2.0, July 2018</vt:lpstr>
      <vt:lpstr>MMUCC (5th edition, 2017) – Crash Data Guidelines</vt:lpstr>
      <vt:lpstr>Highway Safety Manual</vt:lpstr>
      <vt:lpstr>Highway Safety Manual, part B:</vt:lpstr>
      <vt:lpstr>Highway Safety Manual, part C:</vt:lpstr>
      <vt:lpstr>Highway Safety Manual, part D:</vt:lpstr>
      <vt:lpstr>Goals</vt:lpstr>
      <vt:lpstr>DASC’s role</vt:lpstr>
      <vt:lpstr>Current statistics</vt:lpstr>
      <vt:lpstr>Crash map geocoding process</vt:lpstr>
      <vt:lpstr>Crash Mapper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Centerline Repurpose</dc:title>
  <dc:creator>Kyle Gonterwitz [KDOT]</dc:creator>
  <cp:lastModifiedBy>Microsoft Office User</cp:lastModifiedBy>
  <cp:revision>23</cp:revision>
  <dcterms:created xsi:type="dcterms:W3CDTF">2018-07-31T18:02:23Z</dcterms:created>
  <dcterms:modified xsi:type="dcterms:W3CDTF">2018-08-16T03:11:29Z</dcterms:modified>
</cp:coreProperties>
</file>