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1" r:id="rId2"/>
    <p:sldId id="283" r:id="rId3"/>
    <p:sldId id="284" r:id="rId4"/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AF17"/>
    <a:srgbClr val="081E2E"/>
    <a:srgbClr val="84D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98"/>
    <p:restoredTop sz="94664"/>
  </p:normalViewPr>
  <p:slideViewPr>
    <p:cSldViewPr snapToGrid="0" snapToObjects="1">
      <p:cViewPr varScale="1">
        <p:scale>
          <a:sx n="94" d="100"/>
          <a:sy n="94" d="100"/>
        </p:scale>
        <p:origin x="96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5" d="100"/>
        <a:sy n="18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08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73723"/>
            <a:ext cx="10058400" cy="4639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4366" y="6231380"/>
            <a:ext cx="1069848" cy="548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960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7D55-E785-A44D-81E5-80EA5F251F37}" type="datetimeFigureOut">
              <a:rPr lang="en-US" smtClean="0"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FAF01-4674-744A-9D9D-28B297B99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60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7D55-E785-A44D-81E5-80EA5F251F37}" type="datetimeFigureOut">
              <a:rPr lang="en-US" smtClean="0"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FAF01-4674-744A-9D9D-28B297B99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42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439537"/>
            <a:ext cx="914400" cy="365125"/>
          </a:xfrm>
          <a:prstGeom prst="rect">
            <a:avLst/>
          </a:prstGeom>
        </p:spPr>
        <p:txBody>
          <a:bodyPr/>
          <a:lstStyle/>
          <a:p>
            <a:fld id="{795D7157-B247-4145-9D44-141AAD465489}" type="datetimeFigureOut">
              <a:rPr lang="en-US" smtClean="0"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02615" y="6439537"/>
            <a:ext cx="675228" cy="365125"/>
          </a:xfrm>
          <a:prstGeom prst="rect">
            <a:avLst/>
          </a:prstGeom>
        </p:spPr>
        <p:txBody>
          <a:bodyPr/>
          <a:lstStyle/>
          <a:p>
            <a:fld id="{B0B1E0C5-C89E-F046-B778-8C4D86B26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2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7D55-E785-A44D-81E5-80EA5F251F37}" type="datetimeFigureOut">
              <a:rPr lang="en-US" smtClean="0"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FAF01-4674-744A-9D9D-28B297B99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3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7D55-E785-A44D-81E5-80EA5F251F37}" type="datetimeFigureOut">
              <a:rPr lang="en-US" smtClean="0"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FAF01-4674-744A-9D9D-28B297B99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35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7D55-E785-A44D-81E5-80EA5F251F37}" type="datetimeFigureOut">
              <a:rPr lang="en-US" smtClean="0"/>
              <a:t>9/7/17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FAF01-4674-744A-9D9D-28B297B99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11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7D55-E785-A44D-81E5-80EA5F251F37}" type="datetimeFigureOut">
              <a:rPr lang="en-US" smtClean="0"/>
              <a:t>9/7/17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FAF01-4674-744A-9D9D-28B297B99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7D55-E785-A44D-81E5-80EA5F251F37}" type="datetimeFigureOut">
              <a:rPr lang="en-US" smtClean="0"/>
              <a:t>9/7/17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FAF01-4674-744A-9D9D-28B297B99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95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7D55-E785-A44D-81E5-80EA5F251F37}" type="datetimeFigureOut">
              <a:rPr lang="en-US" smtClean="0"/>
              <a:t>9/7/17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FAF01-4674-744A-9D9D-28B297B99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6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7D55-E785-A44D-81E5-80EA5F251F37}" type="datetimeFigureOut">
              <a:rPr lang="en-US" smtClean="0"/>
              <a:t>9/7/17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FAF01-4674-744A-9D9D-28B297B99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00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7D55-E785-A44D-81E5-80EA5F251F37}" type="datetimeFigureOut">
              <a:rPr lang="en-US" smtClean="0"/>
              <a:t>9/7/17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FAF01-4674-744A-9D9D-28B297B99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9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F7D55-E785-A44D-81E5-80EA5F251F37}" type="datetimeFigureOut">
              <a:rPr lang="en-US" smtClean="0"/>
              <a:t>9/7/17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FAF01-4674-744A-9D9D-28B297B99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74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08746" y="250598"/>
            <a:ext cx="775119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dirty="0" smtClean="0">
                <a:solidFill>
                  <a:srgbClr val="84D5F7"/>
                </a:solidFill>
                <a:latin typeface="Iowan Old Style Roman" charset="0"/>
                <a:ea typeface="Iowan Old Style Roman" charset="0"/>
                <a:cs typeface="Iowan Old Style Roman" charset="0"/>
              </a:rPr>
              <a:t>MAGIC </a:t>
            </a:r>
            <a:r>
              <a:rPr lang="en-US" sz="3600" dirty="0">
                <a:solidFill>
                  <a:srgbClr val="84D5F7"/>
                </a:solidFill>
                <a:latin typeface="Iowan Old Style Roman" charset="0"/>
                <a:ea typeface="Iowan Old Style Roman" charset="0"/>
                <a:cs typeface="Iowan Old Style Roman" charset="0"/>
              </a:rPr>
              <a:t>GIS Clearinghouse Summit</a:t>
            </a: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V="1">
            <a:off x="608746" y="905305"/>
            <a:ext cx="8763000" cy="0"/>
          </a:xfrm>
          <a:prstGeom prst="line">
            <a:avLst/>
          </a:prstGeom>
          <a:noFill/>
          <a:ln w="12700" cap="rnd" cmpd="sng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08746" y="1082643"/>
            <a:ext cx="10641954" cy="4199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Annual meeting of State GIS Clearinghouse staff and strategic partners to discuss Clearinghouse activities, local, state and national initiatives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Sponsored by MAGIC (</a:t>
            </a:r>
            <a:r>
              <a:rPr lang="en-US" sz="2000" dirty="0" err="1" smtClean="0">
                <a:solidFill>
                  <a:schemeClr val="bg1"/>
                </a:solidFill>
              </a:rPr>
              <a:t>MidAmerica</a:t>
            </a:r>
            <a:r>
              <a:rPr lang="en-US" sz="2000" dirty="0" smtClean="0">
                <a:solidFill>
                  <a:schemeClr val="bg1"/>
                </a:solidFill>
              </a:rPr>
              <a:t> GIS Consortium)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Clearinghouse Summit includes all 9 MAGIC states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Arkansas, Illinois, Iowa, Kansas, Missouri, Nebraska, North Dakota, Oklahoma, South Dakota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Hosting responsibility rotates </a:t>
            </a:r>
            <a:r>
              <a:rPr lang="en-US" sz="2000" dirty="0" smtClean="0">
                <a:solidFill>
                  <a:schemeClr val="bg1"/>
                </a:solidFill>
              </a:rPr>
              <a:t>among the states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12</a:t>
            </a:r>
            <a:r>
              <a:rPr lang="en-US" sz="2000" baseline="30000" dirty="0" smtClean="0">
                <a:solidFill>
                  <a:schemeClr val="bg1"/>
                </a:solidFill>
              </a:rPr>
              <a:t>th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Annual Summit held Aug 23 &amp; 24, </a:t>
            </a:r>
            <a:r>
              <a:rPr lang="en-US" sz="2000" dirty="0" smtClean="0">
                <a:solidFill>
                  <a:schemeClr val="bg1"/>
                </a:solidFill>
              </a:rPr>
              <a:t>2017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H</a:t>
            </a:r>
            <a:r>
              <a:rPr lang="en-US" sz="2000" dirty="0" smtClean="0">
                <a:solidFill>
                  <a:schemeClr val="bg1"/>
                </a:solidFill>
              </a:rPr>
              <a:t>osted </a:t>
            </a:r>
            <a:r>
              <a:rPr lang="en-US" sz="2000" dirty="0">
                <a:solidFill>
                  <a:schemeClr val="bg1"/>
                </a:solidFill>
              </a:rPr>
              <a:t>by </a:t>
            </a:r>
            <a:r>
              <a:rPr lang="en-US" sz="2000" dirty="0" smtClean="0">
                <a:solidFill>
                  <a:schemeClr val="bg1"/>
                </a:solidFill>
              </a:rPr>
              <a:t>Illinois </a:t>
            </a:r>
            <a:r>
              <a:rPr lang="mr-IN" sz="2000" dirty="0" smtClean="0">
                <a:solidFill>
                  <a:schemeClr val="bg1"/>
                </a:solidFill>
              </a:rPr>
              <a:t>–</a:t>
            </a:r>
            <a:r>
              <a:rPr lang="en-US" sz="2000" dirty="0" smtClean="0">
                <a:solidFill>
                  <a:schemeClr val="bg1"/>
                </a:solidFill>
              </a:rPr>
              <a:t> Starved Rock State Park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1.5 day meeting, along with evening social </a:t>
            </a:r>
            <a:r>
              <a:rPr lang="en-US" sz="2000" dirty="0" smtClean="0">
                <a:solidFill>
                  <a:schemeClr val="bg1"/>
                </a:solidFill>
              </a:rPr>
              <a:t>outings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76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08746" y="250598"/>
            <a:ext cx="864972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dirty="0" smtClean="0">
                <a:solidFill>
                  <a:srgbClr val="84D5F7"/>
                </a:solidFill>
                <a:latin typeface="Iowan Old Style Roman" charset="0"/>
                <a:ea typeface="Iowan Old Style Roman" charset="0"/>
                <a:cs typeface="Iowan Old Style Roman" charset="0"/>
              </a:rPr>
              <a:t>2017 </a:t>
            </a:r>
            <a:r>
              <a:rPr lang="en-US" sz="3600" dirty="0">
                <a:solidFill>
                  <a:srgbClr val="84D5F7"/>
                </a:solidFill>
                <a:latin typeface="Iowan Old Style Roman" charset="0"/>
                <a:ea typeface="Iowan Old Style Roman" charset="0"/>
                <a:cs typeface="Iowan Old Style Roman" charset="0"/>
              </a:rPr>
              <a:t>MAGIC GIS Clearinghouse Summit</a:t>
            </a: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V="1">
            <a:off x="608746" y="905305"/>
            <a:ext cx="8763000" cy="0"/>
          </a:xfrm>
          <a:prstGeom prst="line">
            <a:avLst/>
          </a:prstGeom>
          <a:noFill/>
          <a:ln w="12700" cap="rnd" cmpd="sng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08746" y="1082643"/>
            <a:ext cx="10077495" cy="281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Agenda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State presentations – 10 minutes on topic of choice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Federal </a:t>
            </a:r>
            <a:r>
              <a:rPr lang="en-US" sz="2000" dirty="0" smtClean="0">
                <a:solidFill>
                  <a:schemeClr val="bg1"/>
                </a:solidFill>
              </a:rPr>
              <a:t>partner – US </a:t>
            </a:r>
            <a:r>
              <a:rPr lang="en-US" sz="2000" dirty="0" smtClean="0">
                <a:solidFill>
                  <a:schemeClr val="bg1"/>
                </a:solidFill>
              </a:rPr>
              <a:t>Census </a:t>
            </a:r>
            <a:r>
              <a:rPr lang="en-US" sz="2000" dirty="0" smtClean="0">
                <a:solidFill>
                  <a:schemeClr val="bg1"/>
                </a:solidFill>
              </a:rPr>
              <a:t>Bureau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err="1" smtClean="0">
                <a:solidFill>
                  <a:srgbClr val="FFFFFF"/>
                </a:solidFill>
              </a:rPr>
              <a:t>Esri</a:t>
            </a:r>
            <a:r>
              <a:rPr lang="en-US" sz="2000" dirty="0" smtClean="0">
                <a:solidFill>
                  <a:srgbClr val="FFFFFF"/>
                </a:solidFill>
              </a:rPr>
              <a:t> ArcGIS Enterprise</a:t>
            </a: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</a:rPr>
              <a:t>Various topics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04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08746" y="250598"/>
            <a:ext cx="864972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dirty="0" smtClean="0">
                <a:solidFill>
                  <a:srgbClr val="84D5F7"/>
                </a:solidFill>
                <a:latin typeface="Iowan Old Style Roman" charset="0"/>
                <a:ea typeface="Iowan Old Style Roman" charset="0"/>
                <a:cs typeface="Iowan Old Style Roman" charset="0"/>
              </a:rPr>
              <a:t>2017 </a:t>
            </a:r>
            <a:r>
              <a:rPr lang="en-US" sz="3600" dirty="0">
                <a:solidFill>
                  <a:srgbClr val="84D5F7"/>
                </a:solidFill>
                <a:latin typeface="Iowan Old Style Roman" charset="0"/>
                <a:ea typeface="Iowan Old Style Roman" charset="0"/>
                <a:cs typeface="Iowan Old Style Roman" charset="0"/>
              </a:rPr>
              <a:t>MAGIC GIS Clearinghouse Summit</a:t>
            </a: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V="1">
            <a:off x="608746" y="905305"/>
            <a:ext cx="8763000" cy="0"/>
          </a:xfrm>
          <a:prstGeom prst="line">
            <a:avLst/>
          </a:prstGeom>
          <a:noFill/>
          <a:ln w="12700" cap="rnd" cmpd="sng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08746" y="1082643"/>
            <a:ext cx="10077495" cy="5432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P</a:t>
            </a:r>
            <a:r>
              <a:rPr lang="en-US" sz="2000" dirty="0" smtClean="0">
                <a:solidFill>
                  <a:srgbClr val="FFFFFF"/>
                </a:solidFill>
              </a:rPr>
              <a:t>rimary </a:t>
            </a:r>
            <a:r>
              <a:rPr lang="en-US" sz="2000" dirty="0" smtClean="0">
                <a:solidFill>
                  <a:srgbClr val="FFFFFF"/>
                </a:solidFill>
              </a:rPr>
              <a:t>discussion items</a:t>
            </a:r>
          </a:p>
          <a:p>
            <a:endParaRPr lang="en-US" sz="2000" dirty="0">
              <a:solidFill>
                <a:srgbClr val="FFFFFF"/>
              </a:solidFill>
            </a:endParaRPr>
          </a:p>
          <a:p>
            <a:pPr lvl="1"/>
            <a:r>
              <a:rPr lang="en-US" sz="2000" dirty="0" smtClean="0">
                <a:solidFill>
                  <a:srgbClr val="FFFFFF"/>
                </a:solidFill>
              </a:rPr>
              <a:t>Data, data, data</a:t>
            </a:r>
          </a:p>
          <a:p>
            <a:pPr marL="1200150" lvl="2" indent="-285750">
              <a:buFont typeface="Arial"/>
              <a:buChar char="•"/>
            </a:pPr>
            <a:r>
              <a:rPr lang="en-US" sz="2000" dirty="0">
                <a:solidFill>
                  <a:srgbClr val="FFFFFF"/>
                </a:solidFill>
              </a:rPr>
              <a:t>S</a:t>
            </a:r>
            <a:r>
              <a:rPr lang="en-US" sz="2000" dirty="0" smtClean="0">
                <a:solidFill>
                  <a:srgbClr val="FFFFFF"/>
                </a:solidFill>
              </a:rPr>
              <a:t>torage </a:t>
            </a:r>
            <a:r>
              <a:rPr lang="en-US" sz="2000" dirty="0" smtClean="0">
                <a:solidFill>
                  <a:srgbClr val="FFFFFF"/>
                </a:solidFill>
              </a:rPr>
              <a:t>– present and </a:t>
            </a:r>
            <a:r>
              <a:rPr lang="en-US" sz="2000" dirty="0" smtClean="0">
                <a:solidFill>
                  <a:srgbClr val="FFFFFF"/>
                </a:solidFill>
              </a:rPr>
              <a:t>future</a:t>
            </a:r>
          </a:p>
          <a:p>
            <a:pPr marL="1657350" lvl="3" indent="-285750"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</a:rPr>
              <a:t>AWS, other partners</a:t>
            </a:r>
            <a:endParaRPr lang="en-US" sz="2000" dirty="0" smtClean="0">
              <a:solidFill>
                <a:srgbClr val="FFFFFF"/>
              </a:solidFill>
            </a:endParaRPr>
          </a:p>
          <a:p>
            <a:pPr marL="1200150" lvl="2" indent="-285750"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</a:rPr>
              <a:t>Hosting</a:t>
            </a:r>
          </a:p>
          <a:p>
            <a:pPr marL="1200150" lvl="2" indent="-285750"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</a:rPr>
              <a:t>C</a:t>
            </a:r>
            <a:r>
              <a:rPr lang="en-US" sz="2000" dirty="0" smtClean="0">
                <a:solidFill>
                  <a:srgbClr val="FFFFFF"/>
                </a:solidFill>
              </a:rPr>
              <a:t>ompression</a:t>
            </a:r>
          </a:p>
          <a:p>
            <a:pPr marL="1200150" lvl="2" indent="-285750"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</a:rPr>
              <a:t>A</a:t>
            </a:r>
            <a:r>
              <a:rPr lang="en-US" sz="2000" dirty="0" smtClean="0">
                <a:solidFill>
                  <a:srgbClr val="FFFFFF"/>
                </a:solidFill>
              </a:rPr>
              <a:t>rchive</a:t>
            </a:r>
            <a:endParaRPr lang="en-US" sz="2000" dirty="0">
              <a:solidFill>
                <a:srgbClr val="FFFFFF"/>
              </a:solidFill>
            </a:endParaRPr>
          </a:p>
          <a:p>
            <a:pPr marL="1200150" lvl="2" indent="-285750">
              <a:buFont typeface="Arial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 lvl="1"/>
            <a:r>
              <a:rPr lang="en-US" sz="2000" dirty="0" smtClean="0">
                <a:solidFill>
                  <a:srgbClr val="FFFFFF"/>
                </a:solidFill>
              </a:rPr>
              <a:t>Clearinghouse Web Sites</a:t>
            </a:r>
          </a:p>
          <a:p>
            <a:pPr lvl="1"/>
            <a:endParaRPr lang="en-US" sz="2000" dirty="0">
              <a:solidFill>
                <a:srgbClr val="FFFFFF"/>
              </a:solidFill>
            </a:endParaRPr>
          </a:p>
          <a:p>
            <a:pPr lvl="1"/>
            <a:r>
              <a:rPr lang="en-US" sz="2000" dirty="0" smtClean="0">
                <a:solidFill>
                  <a:srgbClr val="FFFFFF"/>
                </a:solidFill>
              </a:rPr>
              <a:t>US Census State partnerships</a:t>
            </a:r>
          </a:p>
          <a:p>
            <a:pPr lvl="1"/>
            <a:endParaRPr lang="en-US" sz="2000" dirty="0">
              <a:solidFill>
                <a:srgbClr val="FFFFFF"/>
              </a:solidFill>
            </a:endParaRPr>
          </a:p>
          <a:p>
            <a:pPr lvl="1"/>
            <a:r>
              <a:rPr lang="en-US" sz="2000" dirty="0" smtClean="0">
                <a:solidFill>
                  <a:srgbClr val="FFFFFF"/>
                </a:solidFill>
              </a:rPr>
              <a:t>Common data models</a:t>
            </a:r>
            <a:r>
              <a:rPr lang="en-US" sz="2000" dirty="0">
                <a:solidFill>
                  <a:srgbClr val="FFFFFF"/>
                </a:solidFill>
              </a:rPr>
              <a:t/>
            </a:r>
            <a:br>
              <a:rPr lang="en-US" sz="2000" dirty="0">
                <a:solidFill>
                  <a:srgbClr val="FFFFFF"/>
                </a:solidFill>
              </a:rPr>
            </a:br>
            <a:endParaRPr lang="en-US" sz="2000" dirty="0">
              <a:solidFill>
                <a:srgbClr val="FFFFFF"/>
              </a:solidFill>
            </a:endParaRPr>
          </a:p>
          <a:p>
            <a:r>
              <a:rPr lang="en-US" sz="2000" dirty="0" smtClean="0">
                <a:solidFill>
                  <a:srgbClr val="FFFFFF"/>
                </a:solidFill>
              </a:rPr>
              <a:t>2018 </a:t>
            </a:r>
            <a:r>
              <a:rPr lang="en-US" sz="2000" dirty="0" smtClean="0">
                <a:solidFill>
                  <a:srgbClr val="FFFFFF"/>
                </a:solidFill>
              </a:rPr>
              <a:t>Summit </a:t>
            </a:r>
            <a:r>
              <a:rPr lang="en-US" sz="2000" dirty="0" smtClean="0">
                <a:solidFill>
                  <a:srgbClr val="FFFFFF"/>
                </a:solidFill>
              </a:rPr>
              <a:t>will be hosted </a:t>
            </a:r>
            <a:r>
              <a:rPr lang="en-US" sz="2000" dirty="0" smtClean="0">
                <a:solidFill>
                  <a:srgbClr val="FFFFFF"/>
                </a:solidFill>
              </a:rPr>
              <a:t>by </a:t>
            </a:r>
            <a:r>
              <a:rPr lang="en-US" sz="2000" dirty="0" smtClean="0">
                <a:solidFill>
                  <a:srgbClr val="FFFFFF"/>
                </a:solidFill>
              </a:rPr>
              <a:t>Nebraska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50000"/>
              </a:lnSpc>
              <a:buFont typeface="Arial"/>
              <a:buChar char="•"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38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121688"/>
            <a:ext cx="8128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56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2281</TotalTime>
  <Words>153</Words>
  <Application>Microsoft Macintosh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Calibri Light</vt:lpstr>
      <vt:lpstr>Iowan Old Style Roman</vt:lpstr>
      <vt:lpstr>Mangal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99</cp:revision>
  <dcterms:created xsi:type="dcterms:W3CDTF">2016-07-18T13:39:27Z</dcterms:created>
  <dcterms:modified xsi:type="dcterms:W3CDTF">2017-09-08T14:45:40Z</dcterms:modified>
</cp:coreProperties>
</file>