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86" r:id="rId3"/>
    <p:sldId id="309" r:id="rId4"/>
    <p:sldId id="312" r:id="rId5"/>
    <p:sldId id="314" r:id="rId6"/>
    <p:sldId id="315" r:id="rId7"/>
    <p:sldId id="310" r:id="rId8"/>
    <p:sldId id="319" r:id="rId9"/>
    <p:sldId id="316" r:id="rId10"/>
    <p:sldId id="317" r:id="rId11"/>
    <p:sldId id="318" r:id="rId12"/>
    <p:sldId id="290" r:id="rId13"/>
    <p:sldId id="320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05" autoAdjust="0"/>
    <p:restoredTop sz="93349" autoAdjust="0"/>
  </p:normalViewPr>
  <p:slideViewPr>
    <p:cSldViewPr>
      <p:cViewPr varScale="1">
        <p:scale>
          <a:sx n="89" d="100"/>
          <a:sy n="89" d="100"/>
        </p:scale>
        <p:origin x="20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B3122-A2AB-6F45-8980-7495DFDC7629}" type="datetimeFigureOut">
              <a:rPr lang="en-US" smtClean="0"/>
              <a:t>5/12/17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01913-8D87-0146-912A-953B9A0B4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1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5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4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5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5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96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kansas-ng911-2017-gis-data-steward-and-data-maintainer-certification-classes-garden-city-registration-33463172249" TargetMode="External"/><Relationship Id="rId4" Type="http://schemas.openxmlformats.org/officeDocument/2006/relationships/hyperlink" Target="https://www.eventbrite.com/e/kansas-ng911-2017-gis-data-steward-and-data-maintainer-certification-classes-hays-registration-33508135736" TargetMode="External"/><Relationship Id="rId5" Type="http://schemas.openxmlformats.org/officeDocument/2006/relationships/hyperlink" Target="https://www.eventbrite.com/e/kansas-ng911-2017-gis-data-steward-and-data-maintainer-certification-classes-iola-registration-33435209612" TargetMode="External"/><Relationship Id="rId6" Type="http://schemas.openxmlformats.org/officeDocument/2006/relationships/hyperlink" Target="https://www.eventbrite.com/e/kansas-ng911-2017-gis-data-steward-and-data-maintainer-certification-classes-lawrence-registration-3342637920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ventbrite.com/e/kansas-ng911-2017-gis-data-steward-and-data-maintainer-certification-class-wichita-registration-3324441293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lobal.gotomeeting.com/join/300171301" TargetMode="Externa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4671" y="1447800"/>
            <a:ext cx="5630858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 smtClean="0">
                <a:solidFill>
                  <a:srgbClr val="003366"/>
                </a:solidFill>
                <a:latin typeface="+mj-lt"/>
              </a:rPr>
              <a:t>Kansas</a:t>
            </a:r>
          </a:p>
          <a:p>
            <a:pPr algn="ctr">
              <a:lnSpc>
                <a:spcPct val="80000"/>
              </a:lnSpc>
            </a:pPr>
            <a:r>
              <a:rPr lang="en-US" sz="6000" dirty="0" smtClean="0">
                <a:solidFill>
                  <a:srgbClr val="003366"/>
                </a:solidFill>
                <a:latin typeface="+mj-lt"/>
              </a:rPr>
              <a:t>GIS Policy Board</a:t>
            </a:r>
          </a:p>
          <a:p>
            <a:pPr algn="ctr">
              <a:lnSpc>
                <a:spcPct val="80000"/>
              </a:lnSpc>
            </a:pPr>
            <a:endParaRPr lang="en-US" sz="2800" dirty="0" smtClean="0">
              <a:solidFill>
                <a:srgbClr val="003366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n-US" sz="4800" dirty="0" smtClean="0">
                <a:solidFill>
                  <a:srgbClr val="003366"/>
                </a:solidFill>
                <a:latin typeface="+mj-lt"/>
              </a:rPr>
              <a:t>May 12, 2017</a:t>
            </a:r>
            <a:endParaRPr lang="en-US" sz="48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8600" y="3048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636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0"/>
            <a:ext cx="40765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Next Generation 911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096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5" y="6974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Hosted System Deployment </a:t>
            </a:r>
            <a:r>
              <a:rPr lang="mr-IN" dirty="0" smtClean="0"/>
              <a:t>–</a:t>
            </a:r>
            <a:r>
              <a:rPr lang="en-US" dirty="0" smtClean="0"/>
              <a:t> 56 PSAPs now live on the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7626" r="3956" b="6284"/>
          <a:stretch/>
        </p:blipFill>
        <p:spPr bwMode="auto">
          <a:xfrm>
            <a:off x="674088" y="1255931"/>
            <a:ext cx="7827264" cy="4950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56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0"/>
            <a:ext cx="40765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Next Generation 911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096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5" y="762000"/>
            <a:ext cx="80772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latin typeface="Calibri Light" charset="0"/>
                <a:ea typeface="Calibri Light" charset="0"/>
                <a:cs typeface="Calibri Light" charset="0"/>
              </a:rPr>
              <a:t>Other project highlights:</a:t>
            </a:r>
          </a:p>
          <a:p>
            <a:pPr lvl="0"/>
            <a:endParaRPr lang="en-US" sz="14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400" dirty="0" smtClean="0">
                <a:latin typeface="Calibri Light" charset="0"/>
                <a:ea typeface="Calibri Light" charset="0"/>
                <a:cs typeface="Calibri Light" charset="0"/>
              </a:rPr>
              <a:t>Kansas </a:t>
            </a:r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first state to sign onto </a:t>
            </a:r>
            <a:r>
              <a:rPr lang="en-US" sz="1400" dirty="0" smtClean="0">
                <a:latin typeface="Calibri Light" charset="0"/>
                <a:ea typeface="Calibri Light" charset="0"/>
                <a:cs typeface="Calibri Light" charset="0"/>
              </a:rPr>
              <a:t>AT&amp;T Nationwide Emergency Services IP Network (</a:t>
            </a:r>
            <a:r>
              <a:rPr lang="en-US" sz="1400" dirty="0" err="1" smtClean="0">
                <a:latin typeface="Calibri Light" charset="0"/>
                <a:ea typeface="Calibri Light" charset="0"/>
                <a:cs typeface="Calibri Light" charset="0"/>
              </a:rPr>
              <a:t>ESInet</a:t>
            </a:r>
            <a:r>
              <a:rPr lang="en-US" sz="1400" dirty="0" smtClean="0">
                <a:latin typeface="Calibri Light" charset="0"/>
                <a:ea typeface="Calibri Light" charset="0"/>
                <a:cs typeface="Calibri Light" charset="0"/>
              </a:rPr>
              <a:t>)</a:t>
            </a:r>
          </a:p>
          <a:p>
            <a:pPr marL="171450" lvl="0" indent="-171450">
              <a:buFont typeface="Arial" charset="0"/>
              <a:buChar char="•"/>
            </a:pPr>
            <a:endParaRPr lang="en-US" sz="14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400" dirty="0" smtClean="0">
                <a:latin typeface="Calibri Light" charset="0"/>
                <a:ea typeface="Calibri Light" charset="0"/>
                <a:cs typeface="Calibri Light" charset="0"/>
              </a:rPr>
              <a:t>Statewide high-res imagery refresh planning</a:t>
            </a:r>
          </a:p>
          <a:p>
            <a:pPr marL="171450" lvl="0" indent="-171450">
              <a:buFont typeface="Arial" charset="0"/>
              <a:buChar char="•"/>
            </a:pPr>
            <a:endParaRPr lang="en-US" sz="14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400" dirty="0" smtClean="0">
                <a:latin typeface="Calibri Light" charset="0"/>
                <a:ea typeface="Calibri Light" charset="0"/>
                <a:cs typeface="Calibri Light" charset="0"/>
              </a:rPr>
              <a:t>Spring/Summer 2017 GIS Data Maintainer &amp; Data Steward training schedule</a:t>
            </a:r>
          </a:p>
          <a:p>
            <a:pPr marL="171450" lvl="0" indent="-171450">
              <a:buFont typeface="Arial" charset="0"/>
              <a:buChar char="•"/>
            </a:pPr>
            <a:endParaRPr lang="en-US" sz="12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r>
              <a:rPr lang="en-US" sz="1100" dirty="0">
                <a:latin typeface="Calibri Light" charset="0"/>
                <a:ea typeface="Calibri Light" charset="0"/>
                <a:cs typeface="Calibri Light" charset="0"/>
                <a:hlinkClick r:id="rId2"/>
              </a:rPr>
              <a:t>Sedgwick County Emergency Operations Center</a:t>
            </a: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sz="11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>Wichita, </a:t>
            </a:r>
            <a:r>
              <a:rPr lang="en-US" sz="1100" dirty="0" smtClean="0">
                <a:latin typeface="Calibri Light" charset="0"/>
                <a:ea typeface="Calibri Light" charset="0"/>
                <a:cs typeface="Calibri Light" charset="0"/>
              </a:rPr>
              <a:t>KS - May </a:t>
            </a: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>9, 2017</a:t>
            </a:r>
            <a:br>
              <a:rPr lang="en-US" sz="11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sz="11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dirty="0">
                <a:latin typeface="Calibri Light" charset="0"/>
                <a:ea typeface="Calibri Light" charset="0"/>
                <a:cs typeface="Calibri Light" charset="0"/>
                <a:hlinkClick r:id="rId3"/>
              </a:rPr>
              <a:t>Finnup Center at Lee Richardson Zoo</a:t>
            </a: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sz="11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>Garden City, </a:t>
            </a:r>
            <a:r>
              <a:rPr lang="en-US" sz="1100" dirty="0" smtClean="0">
                <a:latin typeface="Calibri Light" charset="0"/>
                <a:ea typeface="Calibri Light" charset="0"/>
                <a:cs typeface="Calibri Light" charset="0"/>
              </a:rPr>
              <a:t>KS - June </a:t>
            </a: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>20, 2017</a:t>
            </a:r>
            <a:br>
              <a:rPr lang="en-US" sz="11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sz="11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dirty="0">
                <a:latin typeface="Calibri Light" charset="0"/>
                <a:ea typeface="Calibri Light" charset="0"/>
                <a:cs typeface="Calibri Light" charset="0"/>
                <a:hlinkClick r:id="rId4"/>
              </a:rPr>
              <a:t>Fort Hays State University</a:t>
            </a: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sz="11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>Hays, </a:t>
            </a:r>
            <a:r>
              <a:rPr lang="en-US" sz="1100" dirty="0" smtClean="0">
                <a:latin typeface="Calibri Light" charset="0"/>
                <a:ea typeface="Calibri Light" charset="0"/>
                <a:cs typeface="Calibri Light" charset="0"/>
              </a:rPr>
              <a:t>KS - July </a:t>
            </a: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>19, 2017 </a:t>
            </a:r>
            <a:br>
              <a:rPr lang="en-US" sz="11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sz="11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dirty="0">
                <a:latin typeface="Calibri Light" charset="0"/>
                <a:ea typeface="Calibri Light" charset="0"/>
                <a:cs typeface="Calibri Light" charset="0"/>
                <a:hlinkClick r:id="rId5"/>
              </a:rPr>
              <a:t>Allen County Community College</a:t>
            </a: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sz="11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>Iola, </a:t>
            </a:r>
            <a:r>
              <a:rPr lang="en-US" sz="1100" dirty="0" smtClean="0">
                <a:latin typeface="Calibri Light" charset="0"/>
                <a:ea typeface="Calibri Light" charset="0"/>
                <a:cs typeface="Calibri Light" charset="0"/>
              </a:rPr>
              <a:t>KS - July </a:t>
            </a: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>25, 2016</a:t>
            </a:r>
            <a:br>
              <a:rPr lang="en-US" sz="11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sz="11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dirty="0">
                <a:latin typeface="Calibri Light" charset="0"/>
                <a:ea typeface="Calibri Light" charset="0"/>
                <a:cs typeface="Calibri Light" charset="0"/>
                <a:hlinkClick r:id="rId6"/>
              </a:rPr>
              <a:t>Lawrence Public Works</a:t>
            </a: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sz="11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>Lawrence, </a:t>
            </a:r>
            <a:r>
              <a:rPr lang="en-US" sz="1100" dirty="0" smtClean="0">
                <a:latin typeface="Calibri Light" charset="0"/>
                <a:ea typeface="Calibri Light" charset="0"/>
                <a:cs typeface="Calibri Light" charset="0"/>
              </a:rPr>
              <a:t>KS - August </a:t>
            </a:r>
            <a:r>
              <a:rPr lang="en-US" sz="1100" dirty="0">
                <a:latin typeface="Calibri Light" charset="0"/>
                <a:ea typeface="Calibri Light" charset="0"/>
                <a:cs typeface="Calibri Light" charset="0"/>
              </a:rPr>
              <a:t>16, 2017</a:t>
            </a:r>
          </a:p>
          <a:p>
            <a:endParaRPr lang="en-US" sz="12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400" dirty="0" smtClean="0">
                <a:latin typeface="Calibri Light" charset="0"/>
                <a:ea typeface="Calibri Light" charset="0"/>
                <a:cs typeface="Calibri Light" charset="0"/>
              </a:rPr>
              <a:t>NG911 </a:t>
            </a:r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GIS Committee meeting this summer to discuss data model updates - </a:t>
            </a:r>
            <a:r>
              <a:rPr lang="en-US" sz="1400" dirty="0" smtClean="0">
                <a:latin typeface="Calibri Light" charset="0"/>
                <a:ea typeface="Calibri Light" charset="0"/>
                <a:cs typeface="Calibri Light" charset="0"/>
              </a:rPr>
              <a:t>v2.1</a:t>
            </a:r>
          </a:p>
          <a:p>
            <a:pPr marL="171450" indent="-171450">
              <a:buFont typeface="Arial" charset="0"/>
              <a:buChar char="•"/>
            </a:pPr>
            <a:endParaRPr lang="en-US" sz="14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400" dirty="0" smtClean="0">
                <a:latin typeface="Calibri Light" charset="0"/>
                <a:ea typeface="Calibri Light" charset="0"/>
                <a:cs typeface="Calibri Light" charset="0"/>
              </a:rPr>
              <a:t>NG911 Summit meetings: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400" dirty="0" smtClean="0">
                <a:latin typeface="Calibri Light" charset="0"/>
                <a:ea typeface="Calibri Light" charset="0"/>
                <a:cs typeface="Calibri Light" charset="0"/>
              </a:rPr>
              <a:t>Nebraska summit held in January, 2017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W</a:t>
            </a:r>
            <a:r>
              <a:rPr lang="en-US" sz="1400" dirty="0" smtClean="0">
                <a:latin typeface="Calibri Light" charset="0"/>
                <a:ea typeface="Calibri Light" charset="0"/>
                <a:cs typeface="Calibri Light" charset="0"/>
              </a:rPr>
              <a:t>orking on scheduling Oklahoma </a:t>
            </a:r>
            <a:r>
              <a:rPr lang="mr-IN" sz="1400" dirty="0" smtClean="0">
                <a:latin typeface="Calibri Light" charset="0"/>
                <a:ea typeface="Calibri Light" charset="0"/>
                <a:cs typeface="Calibri Light" charset="0"/>
              </a:rPr>
              <a:t>–</a:t>
            </a:r>
            <a:r>
              <a:rPr lang="en-US" sz="1400" dirty="0" smtClean="0">
                <a:latin typeface="Calibri Light" charset="0"/>
                <a:ea typeface="Calibri Light" charset="0"/>
                <a:cs typeface="Calibri Light" charset="0"/>
              </a:rPr>
              <a:t> tentatively planned for August</a:t>
            </a:r>
            <a:endParaRPr lang="en-US" sz="14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0"/>
            <a:endParaRPr lang="en-US" sz="12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15669"/>
            <a:ext cx="48063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Real-time flood mapping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762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dirty="0" smtClean="0"/>
              <a:t>Toward operational real-time flood mapping using the Kansas SLIE database: Part I </a:t>
            </a:r>
            <a:r>
              <a:rPr lang="mr-IN" dirty="0" smtClean="0"/>
              <a:t>–</a:t>
            </a:r>
            <a:r>
              <a:rPr lang="en-US" dirty="0" smtClean="0"/>
              <a:t> Kevin Dobbs, Jude </a:t>
            </a:r>
            <a:r>
              <a:rPr lang="en-US" dirty="0" err="1" smtClean="0"/>
              <a:t>Kastens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15669"/>
            <a:ext cx="5304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2017 GIS Initiative Planning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762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dirty="0" smtClean="0"/>
              <a:t>Data Committees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 smtClean="0"/>
              <a:t>One Map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15669"/>
            <a:ext cx="2751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New business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762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Next </a:t>
            </a:r>
            <a:r>
              <a:rPr lang="en-US" dirty="0"/>
              <a:t>GIS Policy Board Meeting:  </a:t>
            </a:r>
            <a:r>
              <a:rPr lang="en-US" b="1" dirty="0" smtClean="0"/>
              <a:t>July 7, 2017, </a:t>
            </a:r>
            <a:r>
              <a:rPr lang="en-US" b="1" dirty="0"/>
              <a:t>10:00 am </a:t>
            </a:r>
            <a:r>
              <a:rPr lang="en-US" b="1" dirty="0" smtClean="0"/>
              <a:t>– </a:t>
            </a:r>
            <a:r>
              <a:rPr lang="en-US" b="1" dirty="0" smtClean="0"/>
              <a:t>noon, web conference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41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0"/>
            <a:ext cx="3234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Meeting agenda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206220" y="6096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-367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u="sng" dirty="0">
                <a:hlinkClick r:id="rId2"/>
              </a:rPr>
              <a:t>https://global.gotomeeting.com/join/300171301</a:t>
            </a:r>
            <a:r>
              <a:rPr lang="en-US" sz="1200" dirty="0">
                <a:hlinkClick r:id="rId2"/>
              </a:rPr>
              <a:t> </a:t>
            </a:r>
            <a:r>
              <a:rPr lang="en-US" sz="1200" dirty="0"/>
              <a:t> </a:t>
            </a:r>
            <a:endParaRPr lang="en-US" sz="1200" dirty="0" smtClean="0">
              <a:solidFill>
                <a:srgbClr val="FF0000"/>
              </a:solidFill>
              <a:latin typeface="Times New Roman" charset="0"/>
              <a:ea typeface="Times New Roman" charset="0"/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Calibri" charset="0"/>
                <a:ea typeface="Times New Roman" charset="0"/>
                <a:cs typeface="Helvetica Neue" charset="0"/>
              </a:rPr>
              <a:t>Conference </a:t>
            </a:r>
            <a:r>
              <a:rPr lang="en-US" sz="1200" dirty="0">
                <a:solidFill>
                  <a:srgbClr val="FF0000"/>
                </a:solidFill>
                <a:latin typeface="Calibri" charset="0"/>
                <a:ea typeface="Times New Roman" charset="0"/>
                <a:cs typeface="Helvetica Neue" charset="0"/>
              </a:rPr>
              <a:t>Line:  641-715-3395</a:t>
            </a:r>
            <a:endParaRPr lang="en-US" sz="1200" dirty="0">
              <a:solidFill>
                <a:srgbClr val="FF0000"/>
              </a:solidFill>
              <a:latin typeface="Times New Roman" charset="0"/>
              <a:ea typeface="Times New Roman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alibri" charset="0"/>
                <a:ea typeface="Times New Roman" charset="0"/>
                <a:cs typeface="Helvetica Neue" charset="0"/>
              </a:rPr>
              <a:t>Participant Code:  1054194</a:t>
            </a:r>
            <a:endParaRPr lang="en-US" sz="12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153912" cy="54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15669"/>
            <a:ext cx="6556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Esri Enterprise License Agreement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762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6220" y="990600"/>
            <a:ext cx="852727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 Light" charset="0"/>
                <a:ea typeface="Calibri Light" charset="0"/>
                <a:cs typeface="Calibri Light" charset="0"/>
              </a:rPr>
              <a:t>Two types of agreements…</a:t>
            </a:r>
          </a:p>
          <a:p>
            <a:endParaRPr lang="en-US" sz="1600" u="sng" dirty="0"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u="sng" dirty="0">
                <a:latin typeface="Calibri Light" charset="0"/>
                <a:ea typeface="Calibri Light" charset="0"/>
                <a:cs typeface="Calibri Light" charset="0"/>
              </a:rPr>
              <a:t>Master Purchase Agreement (MPA)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Defines price schedule for all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Esri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products and services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Software, consulting services, 3</a:t>
            </a:r>
            <a:r>
              <a:rPr lang="en-US" sz="1600" baseline="30000" dirty="0">
                <a:latin typeface="Calibri Light" charset="0"/>
                <a:ea typeface="Calibri Light" charset="0"/>
                <a:cs typeface="Calibri Light" charset="0"/>
              </a:rPr>
              <a:t>rd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party royalty products,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etc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Available to state and local jurisdictions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lnSpc>
                <a:spcPct val="150000"/>
              </a:lnSpc>
            </a:pPr>
            <a:r>
              <a:rPr lang="en-US" sz="1600" b="1" u="sng" dirty="0">
                <a:latin typeface="Calibri Light" charset="0"/>
                <a:ea typeface="Calibri Light" charset="0"/>
                <a:cs typeface="Calibri Light" charset="0"/>
              </a:rPr>
              <a:t>Enterprise License Agreement (ELA)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Negotiated flat-rate agreement that defines access to a specific set of </a:t>
            </a:r>
            <a:r>
              <a:rPr 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Esri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products &amp; services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Unlimited access to </a:t>
            </a:r>
            <a:r>
              <a:rPr 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Esri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core technology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L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imited access defined for other products such as ArcGIS Online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Kansas ELA available to state government only</a:t>
            </a:r>
          </a:p>
        </p:txBody>
      </p:sp>
    </p:spTree>
    <p:extLst>
      <p:ext uri="{BB962C8B-B14F-4D97-AF65-F5344CB8AC3E}">
        <p14:creationId xmlns:p14="http://schemas.microsoft.com/office/powerpoint/2010/main" val="20503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15669"/>
            <a:ext cx="6556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Esri Enterprise License Agreement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762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1" y="990600"/>
            <a:ext cx="8382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charset="0"/>
                <a:ea typeface="Calibri Light" charset="0"/>
                <a:cs typeface="Calibri Light" charset="0"/>
              </a:rPr>
              <a:t>ELA History</a:t>
            </a:r>
            <a:endParaRPr lang="en-US" sz="1600" b="1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 dirty="0">
                <a:latin typeface="Calibri Light" charset="0"/>
                <a:ea typeface="Calibri Light" charset="0"/>
                <a:cs typeface="Calibri Light" charset="0"/>
              </a:rPr>
              <a:t>Original 3-year </a:t>
            </a:r>
            <a:r>
              <a:rPr lang="en-US" sz="1600" b="1" dirty="0" smtClean="0">
                <a:latin typeface="Calibri Light" charset="0"/>
                <a:ea typeface="Calibri Light" charset="0"/>
                <a:cs typeface="Calibri Light" charset="0"/>
              </a:rPr>
              <a:t>agreement: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February 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1, 2011 – January 31,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2014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 dirty="0">
                <a:latin typeface="Calibri Light" charset="0"/>
                <a:ea typeface="Calibri Light" charset="0"/>
                <a:cs typeface="Calibri Light" charset="0"/>
              </a:rPr>
              <a:t>1-year extension February 1, </a:t>
            </a:r>
            <a:r>
              <a:rPr lang="en-US" sz="1600" b="1" dirty="0" smtClean="0">
                <a:latin typeface="Calibri Light" charset="0"/>
                <a:ea typeface="Calibri Light" charset="0"/>
                <a:cs typeface="Calibri Light" charset="0"/>
              </a:rPr>
              <a:t>2014: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January 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31,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2015</a:t>
            </a:r>
            <a:endParaRPr lang="en-US" sz="16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 dirty="0" smtClean="0">
                <a:latin typeface="Calibri Light" charset="0"/>
                <a:ea typeface="Calibri Light" charset="0"/>
                <a:cs typeface="Calibri Light" charset="0"/>
              </a:rPr>
              <a:t>Current 3-year agreement: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Year 5 – February 1, 2015 – January 31,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2016</a:t>
            </a:r>
            <a:endParaRPr lang="en-US" sz="16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Year 6 – February 1, 2016 – January 31,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2017</a:t>
            </a:r>
            <a:endParaRPr lang="en-US" sz="16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Year 7 – February 1, 2017 – January 31,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2018</a:t>
            </a:r>
            <a:endParaRPr lang="en-US" sz="16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15669"/>
            <a:ext cx="6556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Esri Enterprise License Agreement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762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2797" y="1066800"/>
            <a:ext cx="852020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 smtClean="0">
                <a:latin typeface="Calibri Light" charset="0"/>
                <a:ea typeface="Calibri Light" charset="0"/>
                <a:cs typeface="Calibri Light" charset="0"/>
              </a:rPr>
              <a:t>Why?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Unlimited 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access to core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technology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Substantially reduced procurement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costs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Flexibility to deploy the necessary software products when and where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needed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Allows 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agencies to experiment with different software packages and configurations before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purchasing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Standardized budget over the term of the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agreement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Improved coordination across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enterprise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15669"/>
            <a:ext cx="6556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Esri Enterprise License Agreement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762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1" y="914400"/>
            <a:ext cx="8305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 smtClean="0">
                <a:latin typeface="Calibri Light" charset="0"/>
                <a:ea typeface="Calibri Light" charset="0"/>
                <a:cs typeface="Calibri Light" charset="0"/>
              </a:rPr>
              <a:t>Renewal process: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ELA Stakeholder Meeting #1 </a:t>
            </a:r>
            <a:r>
              <a:rPr lang="mr-IN" sz="1600" dirty="0" smtClean="0">
                <a:latin typeface="Calibri Light" charset="0"/>
                <a:ea typeface="Calibri Light" charset="0"/>
                <a:cs typeface="Calibri Light" charset="0"/>
              </a:rPr>
              <a:t>–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April 17, 2017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ELA Stakeholder Meeting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#2 </a:t>
            </a:r>
            <a:r>
              <a:rPr lang="mr-IN" sz="1600" dirty="0" smtClean="0">
                <a:latin typeface="Calibri Light" charset="0"/>
                <a:ea typeface="Calibri Light" charset="0"/>
                <a:cs typeface="Calibri Light" charset="0"/>
              </a:rPr>
              <a:t>–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May 16, 2017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Organize information collected from meetings, discussions with Esri to help right-size/tune the ELA to the Kansas application </a:t>
            </a:r>
            <a:r>
              <a:rPr lang="mr-IN" sz="1600" dirty="0" smtClean="0">
                <a:latin typeface="Calibri Light" charset="0"/>
                <a:ea typeface="Calibri Light" charset="0"/>
                <a:cs typeface="Calibri Light" charset="0"/>
              </a:rPr>
              <a:t>–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May/June, 2017</a:t>
            </a:r>
            <a:endParaRPr lang="en-US" sz="16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Presentation to OITS leadership </a:t>
            </a:r>
            <a:r>
              <a:rPr lang="mr-IN" sz="1600" dirty="0" smtClean="0">
                <a:latin typeface="Calibri Light" charset="0"/>
                <a:ea typeface="Calibri Light" charset="0"/>
                <a:cs typeface="Calibri Light" charset="0"/>
              </a:rPr>
              <a:t>–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June/July, 2017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Initial Esri offering &amp; negotiation process </a:t>
            </a:r>
            <a:r>
              <a:rPr lang="mr-IN" sz="1600" dirty="0" smtClean="0">
                <a:latin typeface="Calibri Light" charset="0"/>
                <a:ea typeface="Calibri Light" charset="0"/>
                <a:cs typeface="Calibri Light" charset="0"/>
              </a:rPr>
              <a:t>–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July, 2017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Finalize new three agreement </a:t>
            </a:r>
            <a:r>
              <a:rPr lang="mr-IN" sz="1600" dirty="0" smtClean="0">
                <a:latin typeface="Calibri Light" charset="0"/>
                <a:ea typeface="Calibri Light" charset="0"/>
                <a:cs typeface="Calibri Light" charset="0"/>
              </a:rPr>
              <a:t>–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August, 2017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0"/>
            <a:ext cx="27598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LiDAR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6331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2016 North AOI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15,000 </a:t>
            </a:r>
            <a:r>
              <a:rPr 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sq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miles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S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ent to NGTOC for review on April 22, 2017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Will be provided to DASC upon acceptance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Will complete statewide coverage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315200" cy="4801511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602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0"/>
            <a:ext cx="27598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LiDAR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6331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 descr="LiDAR statu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968093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685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Quality </a:t>
            </a:r>
            <a:r>
              <a:rPr lang="en-US" dirty="0" smtClean="0"/>
              <a:t>Level (QL) 2 &amp; </a:t>
            </a:r>
            <a:r>
              <a:rPr lang="en-US" dirty="0" smtClean="0"/>
              <a:t>3 coverage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413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0"/>
            <a:ext cx="40765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Next Generation 911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096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5" y="6974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CY2017 </a:t>
            </a:r>
            <a:r>
              <a:rPr lang="mr-IN" dirty="0" smtClean="0"/>
              <a:t>–</a:t>
            </a:r>
            <a:r>
              <a:rPr lang="en-US" dirty="0" smtClean="0"/>
              <a:t> Q1 Data Maintenance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78932"/>
            <a:ext cx="7095744" cy="54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</TotalTime>
  <Words>448</Words>
  <Application>Microsoft Macintosh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Calibri Light</vt:lpstr>
      <vt:lpstr>Courier New</vt:lpstr>
      <vt:lpstr>Helvetica Neue</vt:lpstr>
      <vt:lpstr>Mangal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Sherry Massey</dc:creator>
  <cp:keywords/>
  <dc:description/>
  <cp:lastModifiedBy>Microsoft Office User</cp:lastModifiedBy>
  <cp:revision>199</cp:revision>
  <dcterms:created xsi:type="dcterms:W3CDTF">2015-08-12T15:33:04Z</dcterms:created>
  <dcterms:modified xsi:type="dcterms:W3CDTF">2017-05-12T13:36:03Z</dcterms:modified>
  <cp:category/>
</cp:coreProperties>
</file>