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332" r:id="rId4"/>
    <p:sldId id="334" r:id="rId5"/>
    <p:sldId id="336" r:id="rId6"/>
    <p:sldId id="335" r:id="rId7"/>
    <p:sldId id="327" r:id="rId8"/>
    <p:sldId id="330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1C1C1"/>
    <a:srgbClr val="FF9300"/>
    <a:srgbClr val="66CCFF"/>
    <a:srgbClr val="FF2600"/>
    <a:srgbClr val="003366"/>
    <a:srgbClr val="FF6666"/>
    <a:srgbClr val="E6E6E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97"/>
    <p:restoredTop sz="94655"/>
  </p:normalViewPr>
  <p:slideViewPr>
    <p:cSldViewPr>
      <p:cViewPr varScale="1">
        <p:scale>
          <a:sx n="212" d="100"/>
          <a:sy n="212" d="100"/>
        </p:scale>
        <p:origin x="34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>
      <p:cViewPr varScale="1">
        <p:scale>
          <a:sx n="98" d="100"/>
          <a:sy n="98" d="100"/>
        </p:scale>
        <p:origin x="-3584" y="-10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8211666A-2B63-2A4E-A82E-B705BDAE1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62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B753CA09-8B54-BB45-8BDC-FF665E6ED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68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1C869E-0738-774B-92B7-65D5069F3BC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189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AF7404-F1C0-A345-BD59-1175F72C3A7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156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853239-E8AC-4145-B40D-FEB439AE765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1348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853239-E8AC-4145-B40D-FEB439AE765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649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AF7404-F1C0-A345-BD59-1175F72C3A7F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521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6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8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1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4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66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4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0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7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435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65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attles@kgs.k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57200" y="6400800"/>
            <a:ext cx="8229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4098" name="Picture 5" descr="KanGeoSurv_2C_UnitHor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228600" y="236095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191797" y="762000"/>
            <a:ext cx="4760406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Kansas GIS Initiative</a:t>
            </a:r>
          </a:p>
          <a:p>
            <a:pPr algn="ctr">
              <a:defRPr/>
            </a:pPr>
            <a:r>
              <a:rPr lang="en-US" sz="44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Committees</a:t>
            </a:r>
            <a:endParaRPr lang="en-US" sz="44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4102" name="Picture 1" descr="DASC Logo New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096000"/>
            <a:ext cx="13366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23554" y="31879"/>
            <a:ext cx="48390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Committee Responsibilities</a:t>
            </a:r>
            <a:endParaRPr lang="en-US" sz="28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228600" y="5334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689312"/>
            <a:ext cx="7924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Calibri Light" charset="0"/>
                <a:ea typeface="Calibri Light" charset="0"/>
                <a:cs typeface="Calibri Light" charset="0"/>
              </a:rPr>
              <a:t>5-7 member committees</a:t>
            </a:r>
          </a:p>
          <a:p>
            <a:pPr marL="285750" indent="-285750">
              <a:buFont typeface="Arial"/>
              <a:buChar char="•"/>
            </a:pPr>
            <a:endParaRPr lang="en-US" sz="20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Calibri Light" charset="0"/>
                <a:ea typeface="Calibri Light" charset="0"/>
                <a:cs typeface="Calibri Light" charset="0"/>
              </a:rPr>
              <a:t>Meet regularly</a:t>
            </a:r>
          </a:p>
          <a:p>
            <a:pPr marL="800100" lvl="1" indent="-342900">
              <a:buFont typeface="Courier New" charset="0"/>
              <a:buChar char="o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Frequency determined by committee</a:t>
            </a:r>
            <a:r>
              <a:rPr lang="mr-IN" dirty="0" smtClean="0">
                <a:latin typeface="Calibri Light" charset="0"/>
                <a:ea typeface="Calibri Light" charset="0"/>
                <a:cs typeface="Calibri Light" charset="0"/>
              </a:rPr>
              <a:t>…</a:t>
            </a: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monthly, quarterly</a:t>
            </a:r>
          </a:p>
          <a:p>
            <a:pPr marL="285750" indent="-285750">
              <a:buFont typeface="Arial"/>
              <a:buChar char="•"/>
            </a:pPr>
            <a:endParaRPr lang="en-US" sz="20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Calibri Light" charset="0"/>
                <a:ea typeface="Calibri Light" charset="0"/>
                <a:cs typeface="Calibri Light" charset="0"/>
              </a:rPr>
              <a:t>Data asset review</a:t>
            </a:r>
          </a:p>
          <a:p>
            <a:pPr marL="800100" lvl="1" indent="-342900">
              <a:buFont typeface="Courier New" charset="0"/>
              <a:buChar char="o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What do we have?</a:t>
            </a:r>
          </a:p>
          <a:p>
            <a:pPr marL="800100" lvl="1" indent="-342900">
              <a:buFont typeface="Courier New" charset="0"/>
              <a:buChar char="o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Assess current condition</a:t>
            </a:r>
          </a:p>
          <a:p>
            <a:pPr marL="800100" lvl="1" indent="-342900">
              <a:buFont typeface="Courier New" charset="0"/>
              <a:buChar char="o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Determine ideal condition?</a:t>
            </a:r>
          </a:p>
          <a:p>
            <a:pPr marL="800100" lvl="1" indent="-342900">
              <a:buFont typeface="Courier New" charset="0"/>
              <a:buChar char="o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Gap analysis</a:t>
            </a:r>
          </a:p>
          <a:p>
            <a:pPr marL="800100" lvl="1" indent="-342900">
              <a:buFont typeface="Courier New" charset="0"/>
              <a:buChar char="o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Kansas One Map certification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Calibri Light" charset="0"/>
                <a:ea typeface="Calibri Light" charset="0"/>
                <a:cs typeface="Calibri Light" charset="0"/>
              </a:rPr>
              <a:t>Be aware of local, state, and national programs and standards that impact the data theme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Calibri Light" charset="0"/>
                <a:ea typeface="Calibri Light" charset="0"/>
                <a:cs typeface="Calibri Light" charset="0"/>
              </a:rPr>
              <a:t>Report on progress and findings to GIS Policy Board</a:t>
            </a:r>
          </a:p>
          <a:p>
            <a:pPr marL="285750" indent="-285750">
              <a:buFont typeface="Arial"/>
              <a:buChar char="•"/>
            </a:pPr>
            <a:endParaRPr lang="en-US" sz="20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Calibri Light" charset="0"/>
                <a:ea typeface="Calibri Light" charset="0"/>
                <a:cs typeface="Calibri Light" charset="0"/>
              </a:rPr>
              <a:t>Attend and present at annual meeting, potentially held in conjunction with the KAM conference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990600"/>
            <a:ext cx="8398042" cy="476091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Administrative Boundaries, Cadastral/Real Estate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Critical Infrastructure and Structures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Cultural and Recreational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Elevation &amp; Imagery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Environmental Resources &amp; Water Resources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Land Surface/Geology/Soils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Transportation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Utilities and Energy Resources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Water Resources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Proposed Data Committees</a:t>
            </a:r>
            <a:endParaRPr lang="en-US" sz="28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228600" y="6858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684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62204" y="1876999"/>
            <a:ext cx="1447800" cy="7027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 flipV="1">
            <a:off x="228600" y="609964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228600" y="103485"/>
            <a:ext cx="41396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 workflow</a:t>
            </a:r>
            <a:endParaRPr lang="en-US" sz="28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7991" y="203205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Data Layer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0" name="Straight Arrow Connector 9"/>
          <p:cNvCxnSpPr>
            <a:stCxn id="11" idx="6"/>
            <a:endCxn id="14" idx="1"/>
          </p:cNvCxnSpPr>
          <p:nvPr/>
        </p:nvCxnSpPr>
        <p:spPr>
          <a:xfrm>
            <a:off x="2010004" y="2228366"/>
            <a:ext cx="580796" cy="9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90800" y="1906872"/>
            <a:ext cx="15240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Data Assessment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4114800" y="2237601"/>
            <a:ext cx="10227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37591" y="1891822"/>
            <a:ext cx="12192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Long-term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Plan</a:t>
            </a:r>
          </a:p>
        </p:txBody>
      </p:sp>
      <p:cxnSp>
        <p:nvCxnSpPr>
          <p:cNvPr id="28" name="Straight Arrow Connector 27"/>
          <p:cNvCxnSpPr>
            <a:stCxn id="29" idx="3"/>
          </p:cNvCxnSpPr>
          <p:nvPr/>
        </p:nvCxnSpPr>
        <p:spPr>
          <a:xfrm flipV="1">
            <a:off x="6356791" y="2216960"/>
            <a:ext cx="838200" cy="55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n 29"/>
          <p:cNvSpPr/>
          <p:nvPr/>
        </p:nvSpPr>
        <p:spPr>
          <a:xfrm>
            <a:off x="7201764" y="1587782"/>
            <a:ext cx="1063414" cy="1216152"/>
          </a:xfrm>
          <a:prstGeom prst="can">
            <a:avLst/>
          </a:prstGeom>
          <a:solidFill>
            <a:srgbClr val="66C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Kansas One Map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90800" y="2810660"/>
            <a:ext cx="1524000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Condition/fitness for use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Metadata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Authoritative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Adheres to applicable standards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Use case/purpose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85191" y="2810660"/>
            <a:ext cx="1524000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Data maintenance strategy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Funding strategy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Future enhancements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Cost &amp; gap</a:t>
            </a:r>
          </a:p>
          <a:p>
            <a:pPr marL="171450" indent="-171450">
              <a:buFont typeface="Arial" charset="0"/>
              <a:buChar char="•"/>
            </a:pPr>
            <a:endParaRPr lang="en-US" sz="1200" dirty="0" smtClean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90800" y="4484151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Calibri Light" charset="0"/>
                <a:ea typeface="Calibri Light" charset="0"/>
                <a:cs typeface="Calibri Light" charset="0"/>
              </a:rPr>
              <a:t>Build the story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85191" y="4314536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Calibri Light" charset="0"/>
                <a:ea typeface="Calibri Light" charset="0"/>
                <a:cs typeface="Calibri Light" charset="0"/>
              </a:rPr>
              <a:t>Tell the story</a:t>
            </a:r>
          </a:p>
        </p:txBody>
      </p:sp>
    </p:spTree>
    <p:extLst>
      <p:ext uri="{BB962C8B-B14F-4D97-AF65-F5344CB8AC3E}">
        <p14:creationId xmlns:p14="http://schemas.microsoft.com/office/powerpoint/2010/main" val="1953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33400" y="975017"/>
            <a:ext cx="1447800" cy="7027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 flipV="1">
            <a:off x="228600" y="4572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228600" y="0"/>
            <a:ext cx="41396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 workflow</a:t>
            </a:r>
            <a:endParaRPr lang="en-US" sz="28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9187" y="113006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Land Cover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0" name="Straight Arrow Connector 9"/>
          <p:cNvCxnSpPr>
            <a:stCxn id="11" idx="6"/>
            <a:endCxn id="14" idx="1"/>
          </p:cNvCxnSpPr>
          <p:nvPr/>
        </p:nvCxnSpPr>
        <p:spPr>
          <a:xfrm>
            <a:off x="1981200" y="1326384"/>
            <a:ext cx="580796" cy="9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61996" y="1004890"/>
            <a:ext cx="15240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Data Assessment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4085996" y="1335619"/>
            <a:ext cx="10227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08787" y="989840"/>
            <a:ext cx="12192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Long-term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Plan</a:t>
            </a:r>
          </a:p>
        </p:txBody>
      </p:sp>
      <p:cxnSp>
        <p:nvCxnSpPr>
          <p:cNvPr id="28" name="Straight Arrow Connector 27"/>
          <p:cNvCxnSpPr>
            <a:stCxn id="29" idx="3"/>
          </p:cNvCxnSpPr>
          <p:nvPr/>
        </p:nvCxnSpPr>
        <p:spPr>
          <a:xfrm flipV="1">
            <a:off x="6327987" y="1314978"/>
            <a:ext cx="838200" cy="55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n 29"/>
          <p:cNvSpPr/>
          <p:nvPr/>
        </p:nvSpPr>
        <p:spPr>
          <a:xfrm>
            <a:off x="7172960" y="685800"/>
            <a:ext cx="1063414" cy="1216152"/>
          </a:xfrm>
          <a:prstGeom prst="can">
            <a:avLst/>
          </a:prstGeom>
          <a:solidFill>
            <a:srgbClr val="66C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Kansas One Map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1996" y="2165079"/>
            <a:ext cx="152400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Last update = 2015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Metadata = 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Authoritative = 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Adheres to applicable standards = 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56386" y="2165079"/>
            <a:ext cx="1673013" cy="39703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Data maintenance strategy = data should be updated every 10 years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Cost = $250,000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Funding strategy = </a:t>
            </a: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Previous </a:t>
            </a: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projects have been funded by the KWP/GISPB and </a:t>
            </a: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KDWPT, with in-kind support from the Kansas Biological Survey.  With steep cuts to the GIS PB data development funds, alternate funding sources need to be identified.  </a:t>
            </a:r>
            <a:endParaRPr lang="en-US" sz="12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Future enhancements = unknown at this time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61996" y="3434719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Calibri Light" charset="0"/>
                <a:ea typeface="Calibri Light" charset="0"/>
                <a:cs typeface="Calibri Light" charset="0"/>
              </a:rPr>
              <a:t>Build the story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56387" y="6200001"/>
            <a:ext cx="1673012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Calibri Light" charset="0"/>
                <a:ea typeface="Calibri Light" charset="0"/>
                <a:cs typeface="Calibri Light" charset="0"/>
              </a:rPr>
              <a:t>Tell the story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05396" y="2162583"/>
            <a:ext cx="1524000" cy="21236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Kansas NG911 Road Centerline Database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Kansas NG911 Address Points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Kansas Land Cover Patterns </a:t>
            </a:r>
            <a:r>
              <a:rPr lang="mr-IN" sz="1200" dirty="0" smtClean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 2015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KGS Surficial </a:t>
            </a: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Geology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 smtClean="0">
                <a:latin typeface="Calibri Light" charset="0"/>
                <a:ea typeface="Calibri Light" charset="0"/>
                <a:cs typeface="Calibri Light" charset="0"/>
              </a:rPr>
              <a:t>LiDAR</a:t>
            </a:r>
            <a:endParaRPr lang="en-US" sz="12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mr-IN" sz="1200" dirty="0" smtClean="0">
                <a:latin typeface="Calibri Light" charset="0"/>
                <a:ea typeface="Calibri Light" charset="0"/>
                <a:cs typeface="Calibri Light" charset="0"/>
              </a:rPr>
              <a:t>…</a:t>
            </a:r>
            <a:endParaRPr lang="en-US" sz="1200" dirty="0" smtClean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53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990600"/>
            <a:ext cx="8398042" cy="476091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Information discovery</a:t>
            </a:r>
            <a:r>
              <a:rPr lang="mr-IN" sz="2400" dirty="0" smtClean="0">
                <a:latin typeface="Calibri Light" charset="0"/>
                <a:ea typeface="Calibri Light" charset="0"/>
                <a:cs typeface="Calibri Light" charset="0"/>
              </a:rPr>
              <a:t>…</a:t>
            </a: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build a more exhaustive data catalog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D</a:t>
            </a: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ocument use cases that support development and maintenance of individual data layers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Develop gap analysis for specific layers, themes, or programs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Supports long-range strategic &amp; business planning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How much does $X cost?</a:t>
            </a:r>
          </a:p>
          <a:p>
            <a:pPr>
              <a:buFont typeface="Arial" charset="0"/>
              <a:buChar char="•"/>
            </a:pPr>
            <a:endParaRPr lang="en-US" sz="3000" dirty="0" smtClean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1195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Better answer important questions</a:t>
            </a:r>
            <a:endParaRPr lang="en-US" sz="28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228600" y="6858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912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28600" y="152400"/>
            <a:ext cx="53689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GIS Initiative Components </a:t>
            </a:r>
            <a:r>
              <a:rPr lang="mr-IN" sz="24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sz="24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 draft example</a:t>
            </a:r>
            <a:endParaRPr lang="en-US" sz="24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228600" y="604838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39" b="13038"/>
          <a:stretch/>
        </p:blipFill>
        <p:spPr bwMode="auto">
          <a:xfrm>
            <a:off x="218574" y="914400"/>
            <a:ext cx="8558784" cy="54880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4052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688" y="1066800"/>
            <a:ext cx="8119311" cy="4351338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alibri Light" charset="0"/>
                <a:ea typeface="Calibri Light" charset="0"/>
                <a:cs typeface="Calibri Light" charset="0"/>
              </a:rPr>
              <a:t>How do we get started?	</a:t>
            </a:r>
          </a:p>
          <a:p>
            <a:pPr lvl="1"/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DASC will facilitate effort</a:t>
            </a:r>
          </a:p>
          <a:p>
            <a:pPr lvl="1"/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Reports will follow standard format</a:t>
            </a:r>
          </a:p>
          <a:p>
            <a:pPr lvl="1"/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Start simple, be flexible</a:t>
            </a:r>
          </a:p>
          <a:p>
            <a:pPr lvl="1"/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Just get started!</a:t>
            </a:r>
          </a:p>
          <a:p>
            <a:pPr lvl="1"/>
            <a:endParaRPr lang="en-US" sz="2600" dirty="0">
              <a:latin typeface="Calibri Light" charset="0"/>
              <a:ea typeface="Calibri Light" charset="0"/>
              <a:cs typeface="Calibri Light" charset="0"/>
            </a:endParaRPr>
          </a:p>
          <a:p>
            <a:r>
              <a:rPr lang="en-US" sz="2600" dirty="0" smtClean="0">
                <a:latin typeface="Calibri Light" charset="0"/>
                <a:ea typeface="Calibri Light" charset="0"/>
                <a:cs typeface="Calibri Light" charset="0"/>
              </a:rPr>
              <a:t>Still looking for volunteers</a:t>
            </a:r>
          </a:p>
          <a:p>
            <a:pPr lvl="1"/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Email </a:t>
            </a: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  <a:hlinkClick r:id="rId2"/>
              </a:rPr>
              <a:t>battles@kgs.ku.edu</a:t>
            </a:r>
            <a:endParaRPr lang="en-US" sz="24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lvl="1"/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Chairs and SME</a:t>
            </a:r>
          </a:p>
          <a:p>
            <a:pPr lvl="1"/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60684" y="198438"/>
            <a:ext cx="8229600" cy="415924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Start today</a:t>
            </a:r>
            <a:endParaRPr lang="en-US" sz="2400" b="1" dirty="0">
              <a:solidFill>
                <a:srgbClr val="003366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228600" y="685800"/>
            <a:ext cx="8763000" cy="0"/>
          </a:xfrm>
          <a:prstGeom prst="line">
            <a:avLst/>
          </a:prstGeom>
          <a:noFill/>
          <a:ln w="63500">
            <a:solidFill>
              <a:srgbClr val="C1C1C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92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7305</TotalTime>
  <Words>342</Words>
  <Application>Microsoft Macintosh PowerPoint</Application>
  <PresentationFormat>On-screen Show (4:3)</PresentationFormat>
  <Paragraphs>91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 Light</vt:lpstr>
      <vt:lpstr>Courier New</vt:lpstr>
      <vt:lpstr>ＭＳ Ｐゴシック</vt:lpstr>
      <vt:lpstr>Arial</vt:lpstr>
      <vt:lpstr>Default Design</vt:lpstr>
      <vt:lpstr>PowerPoint Presentation</vt:lpstr>
      <vt:lpstr>PowerPoint Presentation</vt:lpstr>
      <vt:lpstr>Proposed Data Committees</vt:lpstr>
      <vt:lpstr>PowerPoint Presentation</vt:lpstr>
      <vt:lpstr>PowerPoint Presentation</vt:lpstr>
      <vt:lpstr>Better answer important questions</vt:lpstr>
      <vt:lpstr>PowerPoint Presentation</vt:lpstr>
      <vt:lpstr>Start today</vt:lpstr>
    </vt:vector>
  </TitlesOfParts>
  <Company> 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nelson</dc:creator>
  <cp:lastModifiedBy>Microsoft Office User</cp:lastModifiedBy>
  <cp:revision>320</cp:revision>
  <cp:lastPrinted>2013-11-05T17:01:36Z</cp:lastPrinted>
  <dcterms:created xsi:type="dcterms:W3CDTF">2009-09-01T19:07:42Z</dcterms:created>
  <dcterms:modified xsi:type="dcterms:W3CDTF">2017-04-26T19:09:26Z</dcterms:modified>
</cp:coreProperties>
</file>