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handoutMasterIdLst>
    <p:handoutMasterId r:id="rId15"/>
  </p:handoutMasterIdLst>
  <p:sldIdLst>
    <p:sldId id="301" r:id="rId2"/>
    <p:sldId id="319" r:id="rId3"/>
    <p:sldId id="320" r:id="rId4"/>
    <p:sldId id="330" r:id="rId5"/>
    <p:sldId id="322" r:id="rId6"/>
    <p:sldId id="323" r:id="rId7"/>
    <p:sldId id="324" r:id="rId8"/>
    <p:sldId id="325" r:id="rId9"/>
    <p:sldId id="328" r:id="rId10"/>
    <p:sldId id="326" r:id="rId11"/>
    <p:sldId id="327" r:id="rId12"/>
    <p:sldId id="329" r:id="rId13"/>
  </p:sldIdLst>
  <p:sldSz cx="9144000" cy="6858000" type="screen4x3"/>
  <p:notesSz cx="6950075" cy="9236075"/>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4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4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4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4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4000" kern="1200">
        <a:solidFill>
          <a:schemeClr val="tx1"/>
        </a:solidFill>
        <a:latin typeface="Arial" panose="020B0604020202020204" pitchFamily="34" charset="0"/>
        <a:ea typeface="+mn-ea"/>
        <a:cs typeface="+mn-cs"/>
      </a:defRPr>
    </a:lvl5pPr>
    <a:lvl6pPr marL="2286000" algn="l" defTabSz="914400" rtl="0" eaLnBrk="1" latinLnBrk="0" hangingPunct="1">
      <a:defRPr sz="4000" kern="1200">
        <a:solidFill>
          <a:schemeClr val="tx1"/>
        </a:solidFill>
        <a:latin typeface="Arial" panose="020B0604020202020204" pitchFamily="34" charset="0"/>
        <a:ea typeface="+mn-ea"/>
        <a:cs typeface="+mn-cs"/>
      </a:defRPr>
    </a:lvl6pPr>
    <a:lvl7pPr marL="2743200" algn="l" defTabSz="914400" rtl="0" eaLnBrk="1" latinLnBrk="0" hangingPunct="1">
      <a:defRPr sz="4000" kern="1200">
        <a:solidFill>
          <a:schemeClr val="tx1"/>
        </a:solidFill>
        <a:latin typeface="Arial" panose="020B0604020202020204" pitchFamily="34" charset="0"/>
        <a:ea typeface="+mn-ea"/>
        <a:cs typeface="+mn-cs"/>
      </a:defRPr>
    </a:lvl7pPr>
    <a:lvl8pPr marL="3200400" algn="l" defTabSz="914400" rtl="0" eaLnBrk="1" latinLnBrk="0" hangingPunct="1">
      <a:defRPr sz="4000" kern="1200">
        <a:solidFill>
          <a:schemeClr val="tx1"/>
        </a:solidFill>
        <a:latin typeface="Arial" panose="020B0604020202020204" pitchFamily="34" charset="0"/>
        <a:ea typeface="+mn-ea"/>
        <a:cs typeface="+mn-cs"/>
      </a:defRPr>
    </a:lvl8pPr>
    <a:lvl9pPr marL="3657600" algn="l" defTabSz="914400" rtl="0" eaLnBrk="1" latinLnBrk="0" hangingPunct="1">
      <a:defRPr sz="4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80F9B"/>
    <a:srgbClr val="002F57"/>
    <a:srgbClr val="201258"/>
    <a:srgbClr val="FFCC99"/>
    <a:srgbClr val="99CCFF"/>
    <a:srgbClr val="CCECFF"/>
    <a:srgbClr val="641B56"/>
    <a:srgbClr val="0061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21" autoAdjust="0"/>
    <p:restoredTop sz="73253" autoAdjust="0"/>
  </p:normalViewPr>
  <p:slideViewPr>
    <p:cSldViewPr>
      <p:cViewPr varScale="1">
        <p:scale>
          <a:sx n="66" d="100"/>
          <a:sy n="66" d="100"/>
        </p:scale>
        <p:origin x="1776" y="78"/>
      </p:cViewPr>
      <p:guideLst>
        <p:guide orient="horz" pos="2160"/>
        <p:guide pos="2880"/>
      </p:guideLst>
    </p:cSldViewPr>
  </p:slideViewPr>
  <p:notesTextViewPr>
    <p:cViewPr>
      <p:scale>
        <a:sx n="1" d="1"/>
        <a:sy n="1" d="1"/>
      </p:scale>
      <p:origin x="0" y="-96"/>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5513" y="4387850"/>
            <a:ext cx="5099050"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46" tIns="45068" rIns="91746" bIns="4506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5" name="Rectangle 3"/>
          <p:cNvSpPr>
            <a:spLocks noChangeArrowheads="1" noTextEdit="1"/>
          </p:cNvSpPr>
          <p:nvPr>
            <p:ph type="sldImg" idx="2"/>
          </p:nvPr>
        </p:nvSpPr>
        <p:spPr bwMode="auto">
          <a:xfrm>
            <a:off x="1166813" y="692150"/>
            <a:ext cx="4618037" cy="34639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xpub.usgs.gov/dss/search_api/2.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cap="all" dirty="0" smtClean="0">
                <a:solidFill>
                  <a:schemeClr val="tx1"/>
                </a:solidFill>
                <a:effectLst/>
                <a:latin typeface="Times New Roman" pitchFamily="18" charset="0"/>
                <a:ea typeface="+mn-ea"/>
                <a:cs typeface="+mn-cs"/>
              </a:rPr>
              <a:t>SUPPORTED SEARCH STRINGS:</a:t>
            </a:r>
          </a:p>
          <a:p>
            <a:r>
              <a:rPr lang="en-US" sz="1200" b="0" i="0" kern="1200" dirty="0" smtClean="0">
                <a:solidFill>
                  <a:schemeClr val="tx1"/>
                </a:solidFill>
                <a:effectLst/>
                <a:latin typeface="Times New Roman" pitchFamily="18" charset="0"/>
                <a:ea typeface="+mn-ea"/>
                <a:cs typeface="+mn-cs"/>
              </a:rPr>
              <a:t>Use 'enter' key or "Go!" button to submit</a:t>
            </a:r>
          </a:p>
          <a:p>
            <a:r>
              <a:rPr lang="en-US" sz="1200" b="0" i="0" kern="1200" dirty="0" smtClean="0">
                <a:solidFill>
                  <a:schemeClr val="tx1"/>
                </a:solidFill>
                <a:effectLst/>
                <a:latin typeface="Times New Roman" pitchFamily="18" charset="0"/>
                <a:ea typeface="+mn-ea"/>
                <a:cs typeface="+mn-cs"/>
              </a:rPr>
              <a:t>GNIS locations</a:t>
            </a:r>
          </a:p>
          <a:p>
            <a:r>
              <a:rPr lang="en-US" sz="1200" b="0" i="0" kern="1200" dirty="0" smtClean="0">
                <a:solidFill>
                  <a:schemeClr val="tx1"/>
                </a:solidFill>
                <a:effectLst/>
                <a:latin typeface="Times New Roman" pitchFamily="18" charset="0"/>
                <a:ea typeface="+mn-ea"/>
                <a:cs typeface="+mn-cs"/>
              </a:rPr>
              <a:t>USGS Sites</a:t>
            </a:r>
          </a:p>
          <a:p>
            <a:r>
              <a:rPr lang="en-US" sz="1200" b="0" i="0" kern="1200" dirty="0" smtClean="0">
                <a:solidFill>
                  <a:schemeClr val="tx1"/>
                </a:solidFill>
                <a:effectLst/>
                <a:latin typeface="Times New Roman" pitchFamily="18" charset="0"/>
                <a:ea typeface="+mn-ea"/>
                <a:cs typeface="+mn-cs"/>
              </a:rPr>
              <a:t>Zip Codes</a:t>
            </a:r>
          </a:p>
          <a:p>
            <a:r>
              <a:rPr lang="en-US" sz="1200" b="0" i="0" kern="1200" dirty="0" smtClean="0">
                <a:solidFill>
                  <a:schemeClr val="tx1"/>
                </a:solidFill>
                <a:effectLst/>
                <a:latin typeface="Times New Roman" pitchFamily="18" charset="0"/>
                <a:ea typeface="+mn-ea"/>
                <a:cs typeface="+mn-cs"/>
              </a:rPr>
              <a:t>Area Codes</a:t>
            </a:r>
          </a:p>
          <a:p>
            <a:r>
              <a:rPr lang="en-US" sz="1200" b="0" i="0" kern="1200" dirty="0" smtClean="0">
                <a:solidFill>
                  <a:schemeClr val="tx1"/>
                </a:solidFill>
                <a:effectLst/>
                <a:latin typeface="Times New Roman" pitchFamily="18" charset="0"/>
                <a:ea typeface="+mn-ea"/>
                <a:cs typeface="+mn-cs"/>
              </a:rPr>
              <a:t>States</a:t>
            </a:r>
          </a:p>
          <a:p>
            <a:r>
              <a:rPr lang="en-US" sz="1200" b="0" i="0" kern="1200" dirty="0" err="1" smtClean="0">
                <a:solidFill>
                  <a:schemeClr val="tx1"/>
                </a:solidFill>
                <a:effectLst/>
                <a:latin typeface="Times New Roman" pitchFamily="18" charset="0"/>
                <a:ea typeface="+mn-ea"/>
                <a:cs typeface="+mn-cs"/>
              </a:rPr>
              <a:t>Lat</a:t>
            </a:r>
            <a:r>
              <a:rPr lang="en-US" sz="1200" b="0" i="0" kern="1200" dirty="0" smtClean="0">
                <a:solidFill>
                  <a:schemeClr val="tx1"/>
                </a:solidFill>
                <a:effectLst/>
                <a:latin typeface="Times New Roman" pitchFamily="18" charset="0"/>
                <a:ea typeface="+mn-ea"/>
                <a:cs typeface="+mn-cs"/>
              </a:rPr>
              <a:t>/Long (</a:t>
            </a:r>
            <a:r>
              <a:rPr lang="en-US" sz="1200" b="0" i="0" kern="1200" dirty="0" err="1" smtClean="0">
                <a:solidFill>
                  <a:schemeClr val="tx1"/>
                </a:solidFill>
                <a:effectLst/>
                <a:latin typeface="Times New Roman" pitchFamily="18" charset="0"/>
                <a:ea typeface="+mn-ea"/>
                <a:cs typeface="+mn-cs"/>
              </a:rPr>
              <a:t>ie</a:t>
            </a:r>
            <a:r>
              <a:rPr lang="en-US" sz="1200" b="0" i="0" kern="1200" dirty="0" smtClean="0">
                <a:solidFill>
                  <a:schemeClr val="tx1"/>
                </a:solidFill>
                <a:effectLst/>
                <a:latin typeface="Times New Roman" pitchFamily="18" charset="0"/>
                <a:ea typeface="+mn-ea"/>
                <a:cs typeface="+mn-cs"/>
              </a:rPr>
              <a:t>. '43.9,-72.1')</a:t>
            </a:r>
          </a:p>
          <a:p>
            <a:r>
              <a:rPr lang="en-US" sz="1200" b="0" i="0" kern="1200" dirty="0" smtClean="0">
                <a:solidFill>
                  <a:schemeClr val="tx1"/>
                </a:solidFill>
                <a:effectLst/>
                <a:latin typeface="Times New Roman" pitchFamily="18" charset="0"/>
                <a:ea typeface="+mn-ea"/>
                <a:cs typeface="+mn-cs"/>
              </a:rPr>
              <a:t>Street Address</a:t>
            </a:r>
          </a:p>
          <a:p>
            <a:r>
              <a:rPr lang="en-US" sz="1200" b="0" i="0" kern="1200" dirty="0" smtClean="0">
                <a:solidFill>
                  <a:schemeClr val="tx1"/>
                </a:solidFill>
                <a:effectLst/>
                <a:latin typeface="Times New Roman" pitchFamily="18" charset="0"/>
                <a:ea typeface="+mn-ea"/>
                <a:cs typeface="+mn-cs"/>
              </a:rPr>
              <a:t>Search provided </a:t>
            </a:r>
            <a:r>
              <a:rPr lang="en-US" sz="1200" b="0" i="0" kern="1200" dirty="0" err="1" smtClean="0">
                <a:solidFill>
                  <a:schemeClr val="tx1"/>
                </a:solidFill>
                <a:effectLst/>
                <a:latin typeface="Times New Roman" pitchFamily="18" charset="0"/>
                <a:ea typeface="+mn-ea"/>
                <a:cs typeface="+mn-cs"/>
              </a:rPr>
              <a:t>by</a:t>
            </a:r>
            <a:r>
              <a:rPr lang="en-US" sz="1200" b="1" i="0" u="none" strike="noStrike" kern="1200" dirty="0" err="1" smtClean="0">
                <a:solidFill>
                  <a:schemeClr val="tx1"/>
                </a:solidFill>
                <a:effectLst/>
                <a:latin typeface="Times New Roman" pitchFamily="18" charset="0"/>
                <a:ea typeface="+mn-ea"/>
                <a:cs typeface="+mn-cs"/>
                <a:hlinkClick r:id="rId3"/>
              </a:rPr>
              <a:t>USGS</a:t>
            </a:r>
            <a:r>
              <a:rPr lang="en-US" sz="1200" b="1" i="0" u="none" strike="noStrike" kern="1200" dirty="0" smtClean="0">
                <a:solidFill>
                  <a:schemeClr val="tx1"/>
                </a:solidFill>
                <a:effectLst/>
                <a:latin typeface="Times New Roman" pitchFamily="18" charset="0"/>
                <a:ea typeface="+mn-ea"/>
                <a:cs typeface="+mn-cs"/>
                <a:hlinkClick r:id="rId3"/>
              </a:rPr>
              <a:t> Search JavaScript API</a:t>
            </a:r>
            <a:endParaRPr lang="en-US" sz="1200" b="0" i="0" kern="1200" dirty="0" smtClean="0">
              <a:solidFill>
                <a:schemeClr val="tx1"/>
              </a:solidFill>
              <a:effectLst/>
              <a:latin typeface="Times New Roman" pitchFamily="18" charset="0"/>
              <a:ea typeface="+mn-ea"/>
              <a:cs typeface="+mn-cs"/>
            </a:endParaRPr>
          </a:p>
          <a:p>
            <a:endParaRPr lang="en-US" dirty="0"/>
          </a:p>
        </p:txBody>
      </p:sp>
    </p:spTree>
    <p:extLst>
      <p:ext uri="{BB962C8B-B14F-4D97-AF65-F5344CB8AC3E}">
        <p14:creationId xmlns:p14="http://schemas.microsoft.com/office/powerpoint/2010/main" val="10264357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404813" y="6083300"/>
            <a:ext cx="2035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885825">
              <a:defRPr sz="4000">
                <a:solidFill>
                  <a:schemeClr val="tx1"/>
                </a:solidFill>
                <a:latin typeface="Arial" panose="020B0604020202020204" pitchFamily="34" charset="0"/>
              </a:defRPr>
            </a:lvl1pPr>
            <a:lvl2pPr marL="742950" indent="-285750" defTabSz="885825">
              <a:defRPr sz="4000">
                <a:solidFill>
                  <a:schemeClr val="tx1"/>
                </a:solidFill>
                <a:latin typeface="Arial" panose="020B0604020202020204" pitchFamily="34" charset="0"/>
              </a:defRPr>
            </a:lvl2pPr>
            <a:lvl3pPr marL="1143000" indent="-228600" defTabSz="885825">
              <a:defRPr sz="4000">
                <a:solidFill>
                  <a:schemeClr val="tx1"/>
                </a:solidFill>
                <a:latin typeface="Arial" panose="020B0604020202020204" pitchFamily="34" charset="0"/>
              </a:defRPr>
            </a:lvl3pPr>
            <a:lvl4pPr marL="1600200" indent="-228600" defTabSz="885825">
              <a:defRPr sz="4000">
                <a:solidFill>
                  <a:schemeClr val="tx1"/>
                </a:solidFill>
                <a:latin typeface="Arial" panose="020B0604020202020204" pitchFamily="34" charset="0"/>
              </a:defRPr>
            </a:lvl4pPr>
            <a:lvl5pPr marL="2057400" indent="-228600" defTabSz="885825">
              <a:defRPr sz="4000">
                <a:solidFill>
                  <a:schemeClr val="tx1"/>
                </a:solidFill>
                <a:latin typeface="Arial" panose="020B0604020202020204" pitchFamily="34" charset="0"/>
              </a:defRPr>
            </a:lvl5pPr>
            <a:lvl6pPr marL="2514600" indent="-228600" defTabSz="885825" eaLnBrk="0" fontAlgn="base" hangingPunct="0">
              <a:spcBef>
                <a:spcPct val="0"/>
              </a:spcBef>
              <a:spcAft>
                <a:spcPct val="0"/>
              </a:spcAft>
              <a:defRPr sz="4000">
                <a:solidFill>
                  <a:schemeClr val="tx1"/>
                </a:solidFill>
                <a:latin typeface="Arial" panose="020B0604020202020204" pitchFamily="34" charset="0"/>
              </a:defRPr>
            </a:lvl6pPr>
            <a:lvl7pPr marL="2971800" indent="-228600" defTabSz="885825" eaLnBrk="0" fontAlgn="base" hangingPunct="0">
              <a:spcBef>
                <a:spcPct val="0"/>
              </a:spcBef>
              <a:spcAft>
                <a:spcPct val="0"/>
              </a:spcAft>
              <a:defRPr sz="4000">
                <a:solidFill>
                  <a:schemeClr val="tx1"/>
                </a:solidFill>
                <a:latin typeface="Arial" panose="020B0604020202020204" pitchFamily="34" charset="0"/>
              </a:defRPr>
            </a:lvl7pPr>
            <a:lvl8pPr marL="3429000" indent="-228600" defTabSz="885825" eaLnBrk="0" fontAlgn="base" hangingPunct="0">
              <a:spcBef>
                <a:spcPct val="0"/>
              </a:spcBef>
              <a:spcAft>
                <a:spcPct val="0"/>
              </a:spcAft>
              <a:defRPr sz="4000">
                <a:solidFill>
                  <a:schemeClr val="tx1"/>
                </a:solidFill>
                <a:latin typeface="Arial" panose="020B0604020202020204" pitchFamily="34" charset="0"/>
              </a:defRPr>
            </a:lvl8pPr>
            <a:lvl9pPr marL="3886200" indent="-228600" defTabSz="885825" eaLnBrk="0" fontAlgn="base" hangingPunct="0">
              <a:spcBef>
                <a:spcPct val="0"/>
              </a:spcBef>
              <a:spcAft>
                <a:spcPct val="0"/>
              </a:spcAft>
              <a:defRPr sz="4000">
                <a:solidFill>
                  <a:schemeClr val="tx1"/>
                </a:solidFill>
                <a:latin typeface="Arial" panose="020B0604020202020204" pitchFamily="34" charset="0"/>
              </a:defRPr>
            </a:lvl9pPr>
          </a:lstStyle>
          <a:p>
            <a:pPr>
              <a:defRPr/>
            </a:pPr>
            <a:r>
              <a:rPr lang="en-US" altLang="en-US" sz="1000" b="1" smtClean="0">
                <a:solidFill>
                  <a:schemeClr val="bg1"/>
                </a:solidFill>
              </a:rPr>
              <a:t>U.S. Department of the Interior</a:t>
            </a:r>
          </a:p>
          <a:p>
            <a:pPr>
              <a:defRPr/>
            </a:pPr>
            <a:r>
              <a:rPr lang="en-US" altLang="en-US" sz="1000" b="1" smtClean="0">
                <a:solidFill>
                  <a:schemeClr val="bg1"/>
                </a:solidFill>
              </a:rPr>
              <a:t>U.S. Geological Survey</a:t>
            </a:r>
          </a:p>
        </p:txBody>
      </p:sp>
      <p:pic>
        <p:nvPicPr>
          <p:cNvPr id="5" name="Picture 1033" descr="D:\Vugraph Info\Vugraph Templates\Templates-NEW-NMP and Bureau\ident_4_onscreen_png.png"/>
          <p:cNvPicPr>
            <a:picLocks noChangeAspect="1" noChangeArrowheads="1"/>
          </p:cNvPicPr>
          <p:nvPr userDrawn="1"/>
        </p:nvPicPr>
        <p:blipFill>
          <a:blip r:embed="rId2">
            <a:lum bright="100000"/>
            <a:extLst>
              <a:ext uri="{28A0092B-C50C-407E-A947-70E740481C1C}">
                <a14:useLocalDpi xmlns:a14="http://schemas.microsoft.com/office/drawing/2010/main" val="0"/>
              </a:ext>
            </a:extLst>
          </a:blip>
          <a:srcRect/>
          <a:stretch>
            <a:fillRect/>
          </a:stretch>
        </p:blipFill>
        <p:spPr bwMode="black">
          <a:xfrm>
            <a:off x="457200" y="461963"/>
            <a:ext cx="20574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0" name="Rectangle 1026"/>
          <p:cNvSpPr>
            <a:spLocks noGrp="1" noChangeArrowheads="1"/>
          </p:cNvSpPr>
          <p:nvPr>
            <p:ph type="ctrTitle"/>
          </p:nvPr>
        </p:nvSpPr>
        <p:spPr>
          <a:xfrm>
            <a:off x="381000" y="2286000"/>
            <a:ext cx="8305800" cy="1143000"/>
          </a:xfrm>
        </p:spPr>
        <p:txBody>
          <a:bodyPr/>
          <a:lstStyle>
            <a:lvl1pPr>
              <a:defRPr sz="4400"/>
            </a:lvl1pPr>
          </a:lstStyle>
          <a:p>
            <a:pPr lvl="0"/>
            <a:r>
              <a:rPr lang="en-US" noProof="0" smtClean="0"/>
              <a:t>Click to edit Master title style</a:t>
            </a:r>
          </a:p>
        </p:txBody>
      </p:sp>
      <p:sp>
        <p:nvSpPr>
          <p:cNvPr id="104451" name="Rectangle 1027"/>
          <p:cNvSpPr>
            <a:spLocks noGrp="1" noChangeArrowheads="1"/>
          </p:cNvSpPr>
          <p:nvPr>
            <p:ph type="subTitle" idx="1"/>
          </p:nvPr>
        </p:nvSpPr>
        <p:spPr>
          <a:xfrm>
            <a:off x="381000" y="3886200"/>
            <a:ext cx="8305800" cy="1752600"/>
          </a:xfrm>
        </p:spPr>
        <p:txBody>
          <a:bodyPr/>
          <a:lstStyle>
            <a:lvl1pPr marL="0" indent="0">
              <a:buFont typeface="Wingdings" pitchFamily="2" charset="2"/>
              <a:buNone/>
              <a:defRPr/>
            </a:lvl1pPr>
          </a:lstStyle>
          <a:p>
            <a:pPr lvl="0"/>
            <a:r>
              <a:rPr lang="en-US" noProof="0" smtClean="0"/>
              <a:t>Click to edit Master subtitle style</a:t>
            </a:r>
          </a:p>
        </p:txBody>
      </p:sp>
    </p:spTree>
    <p:extLst>
      <p:ext uri="{BB962C8B-B14F-4D97-AF65-F5344CB8AC3E}">
        <p14:creationId xmlns:p14="http://schemas.microsoft.com/office/powerpoint/2010/main" val="795716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3419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524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3532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4327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9733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6526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7403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11107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113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41735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80126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en-US" smtClean="0"/>
              <a:t>Click to edit Master </a:t>
            </a:r>
          </a:p>
        </p:txBody>
      </p:sp>
      <p:sp>
        <p:nvSpPr>
          <p:cNvPr id="1027" name="Rectangle 3"/>
          <p:cNvSpPr>
            <a:spLocks noGrp="1" noChangeArrowheads="1"/>
          </p:cNvSpPr>
          <p:nvPr>
            <p:ph type="body" idx="1"/>
          </p:nvPr>
        </p:nvSpPr>
        <p:spPr bwMode="auto">
          <a:xfrm>
            <a:off x="381000" y="1371600"/>
            <a:ext cx="8305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First level</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11" descr="D:\Vugraph Info\Vugraph Templates\Templates-NEW-NMP and Bureau\ident-small_4_onscreen_png.png"/>
          <p:cNvPicPr>
            <a:picLocks noChangeAspect="1" noChangeArrowheads="1"/>
          </p:cNvPicPr>
          <p:nvPr/>
        </p:nvPicPr>
        <p:blipFill>
          <a:blip r:embed="rId13">
            <a:lum bright="100000"/>
            <a:extLst>
              <a:ext uri="{28A0092B-C50C-407E-A947-70E740481C1C}">
                <a14:useLocalDpi xmlns:a14="http://schemas.microsoft.com/office/drawing/2010/main" val="0"/>
              </a:ext>
            </a:extLst>
          </a:blip>
          <a:srcRect/>
          <a:stretch>
            <a:fillRect/>
          </a:stretch>
        </p:blipFill>
        <p:spPr bwMode="black">
          <a:xfrm>
            <a:off x="457200" y="6094413"/>
            <a:ext cx="1143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3"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rtl="0" eaLnBrk="0" fontAlgn="base" hangingPunct="0">
        <a:spcBef>
          <a:spcPct val="0"/>
        </a:spcBef>
        <a:spcAft>
          <a:spcPct val="0"/>
        </a:spcAft>
        <a:defRPr sz="3600" b="1">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charset="0"/>
        </a:defRPr>
      </a:lvl2pPr>
      <a:lvl3pPr algn="l" rtl="0" eaLnBrk="0" fontAlgn="base" hangingPunct="0">
        <a:spcBef>
          <a:spcPct val="0"/>
        </a:spcBef>
        <a:spcAft>
          <a:spcPct val="0"/>
        </a:spcAft>
        <a:defRPr sz="3600" b="1">
          <a:solidFill>
            <a:srgbClr val="FFFF99"/>
          </a:solidFill>
          <a:latin typeface="Arial" charset="0"/>
        </a:defRPr>
      </a:lvl3pPr>
      <a:lvl4pPr algn="l" rtl="0" eaLnBrk="0" fontAlgn="base" hangingPunct="0">
        <a:spcBef>
          <a:spcPct val="0"/>
        </a:spcBef>
        <a:spcAft>
          <a:spcPct val="0"/>
        </a:spcAft>
        <a:defRPr sz="3600" b="1">
          <a:solidFill>
            <a:srgbClr val="FFFF99"/>
          </a:solidFill>
          <a:latin typeface="Arial" charset="0"/>
        </a:defRPr>
      </a:lvl4pPr>
      <a:lvl5pPr algn="l" rtl="0" eaLnBrk="0" fontAlgn="base" hangingPunct="0">
        <a:spcBef>
          <a:spcPct val="0"/>
        </a:spcBef>
        <a:spcAft>
          <a:spcPct val="0"/>
        </a:spcAft>
        <a:defRPr sz="3600" b="1">
          <a:solidFill>
            <a:srgbClr val="FFFF99"/>
          </a:solidFill>
          <a:latin typeface="Arial" charset="0"/>
        </a:defRPr>
      </a:lvl5pPr>
      <a:lvl6pPr marL="457200" algn="l" rtl="0" eaLnBrk="0" fontAlgn="base" hangingPunct="0">
        <a:spcBef>
          <a:spcPct val="0"/>
        </a:spcBef>
        <a:spcAft>
          <a:spcPct val="0"/>
        </a:spcAft>
        <a:defRPr sz="3600" b="1">
          <a:solidFill>
            <a:srgbClr val="FFFF99"/>
          </a:solidFill>
          <a:latin typeface="Arial" charset="0"/>
        </a:defRPr>
      </a:lvl6pPr>
      <a:lvl7pPr marL="914400" algn="l" rtl="0" eaLnBrk="0" fontAlgn="base" hangingPunct="0">
        <a:spcBef>
          <a:spcPct val="0"/>
        </a:spcBef>
        <a:spcAft>
          <a:spcPct val="0"/>
        </a:spcAft>
        <a:defRPr sz="3600" b="1">
          <a:solidFill>
            <a:srgbClr val="FFFF99"/>
          </a:solidFill>
          <a:latin typeface="Arial" charset="0"/>
        </a:defRPr>
      </a:lvl7pPr>
      <a:lvl8pPr marL="1371600" algn="l" rtl="0" eaLnBrk="0" fontAlgn="base" hangingPunct="0">
        <a:spcBef>
          <a:spcPct val="0"/>
        </a:spcBef>
        <a:spcAft>
          <a:spcPct val="0"/>
        </a:spcAft>
        <a:defRPr sz="3600" b="1">
          <a:solidFill>
            <a:srgbClr val="FFFF99"/>
          </a:solidFill>
          <a:latin typeface="Arial" charset="0"/>
        </a:defRPr>
      </a:lvl8pPr>
      <a:lvl9pPr marL="1828800" algn="l" rtl="0" eaLnBrk="0" fontAlgn="base" hangingPunct="0">
        <a:spcBef>
          <a:spcPct val="0"/>
        </a:spcBef>
        <a:spcAft>
          <a:spcPct val="0"/>
        </a:spcAft>
        <a:defRPr sz="3600" b="1">
          <a:solidFill>
            <a:srgbClr val="FFFF99"/>
          </a:solidFill>
          <a:latin typeface="Arial" charset="0"/>
        </a:defRPr>
      </a:lvl9pPr>
    </p:titleStyle>
    <p:body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a:solidFill>
            <a:schemeClr val="bg1"/>
          </a:solidFill>
          <a:latin typeface="+mn-lt"/>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a:solidFill>
            <a:schemeClr val="bg1"/>
          </a:solidFill>
          <a:latin typeface="+mn-lt"/>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a:solidFill>
            <a:schemeClr val="bg1"/>
          </a:solidFill>
          <a:latin typeface="+mn-lt"/>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a:solidFill>
            <a:schemeClr val="bg1"/>
          </a:solidFill>
          <a:latin typeface="+mn-lt"/>
        </a:defRPr>
      </a:lvl5pPr>
      <a:lvl6pPr marL="25146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usgs.webex.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t>USGS StreamStats is a Map-based Web Application</a:t>
            </a:r>
          </a:p>
        </p:txBody>
      </p:sp>
      <p:sp>
        <p:nvSpPr>
          <p:cNvPr id="5123" name="Rectangle 3"/>
          <p:cNvSpPr>
            <a:spLocks noGrp="1" noChangeArrowheads="1"/>
          </p:cNvSpPr>
          <p:nvPr>
            <p:ph type="body" idx="1"/>
          </p:nvPr>
        </p:nvSpPr>
        <p:spPr>
          <a:xfrm>
            <a:off x="381000" y="1295400"/>
            <a:ext cx="8305800" cy="4267200"/>
          </a:xfrm>
        </p:spPr>
        <p:txBody>
          <a:bodyPr/>
          <a:lstStyle/>
          <a:p>
            <a:r>
              <a:rPr lang="en-US" altLang="en-US" sz="2000" dirty="0" err="1" smtClean="0"/>
              <a:t>StreamStats</a:t>
            </a:r>
            <a:r>
              <a:rPr lang="en-US" altLang="en-US" sz="2000" dirty="0" smtClean="0"/>
              <a:t> uses geographic information system (GIS) software and programming techniques to extract watershed parameters with minimal time and resources</a:t>
            </a:r>
            <a:r>
              <a:rPr lang="en-US" altLang="en-US" sz="2000" dirty="0" smtClean="0"/>
              <a:t>.</a:t>
            </a:r>
            <a:endParaRPr lang="en-US" altLang="en-US" sz="2000" dirty="0" smtClean="0"/>
          </a:p>
        </p:txBody>
      </p:sp>
      <p:pic>
        <p:nvPicPr>
          <p:cNvPr id="2" name="Picture 1"/>
          <p:cNvPicPr>
            <a:picLocks noChangeAspect="1"/>
          </p:cNvPicPr>
          <p:nvPr/>
        </p:nvPicPr>
        <p:blipFill>
          <a:blip r:embed="rId3"/>
          <a:stretch>
            <a:fillRect/>
          </a:stretch>
        </p:blipFill>
        <p:spPr>
          <a:xfrm>
            <a:off x="1828800" y="2286000"/>
            <a:ext cx="7086600" cy="3839338"/>
          </a:xfrm>
          <a:prstGeom prst="rect">
            <a:avLst/>
          </a:prstGeom>
        </p:spPr>
      </p:pic>
      <p:sp>
        <p:nvSpPr>
          <p:cNvPr id="3" name="TextBox 2"/>
          <p:cNvSpPr txBox="1"/>
          <p:nvPr/>
        </p:nvSpPr>
        <p:spPr>
          <a:xfrm>
            <a:off x="2501979" y="6125338"/>
            <a:ext cx="6184821" cy="1323439"/>
          </a:xfrm>
          <a:prstGeom prst="rect">
            <a:avLst/>
          </a:prstGeom>
          <a:noFill/>
        </p:spPr>
        <p:txBody>
          <a:bodyPr wrap="square" rtlCol="0">
            <a:spAutoFit/>
          </a:bodyPr>
          <a:lstStyle/>
          <a:p>
            <a:r>
              <a:rPr lang="en-US" altLang="en-US" dirty="0" smtClean="0">
                <a:solidFill>
                  <a:srgbClr val="FFFF00"/>
                </a:solidFill>
              </a:rPr>
              <a:t>One nation-wide interface</a:t>
            </a:r>
            <a:endParaRPr lang="en-US" dirty="0" smtClean="0">
              <a:solidFill>
                <a:srgbClr val="FFFF00"/>
              </a:solidFill>
            </a:endParaRP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43954" b="27305"/>
          <a:stretch/>
        </p:blipFill>
        <p:spPr>
          <a:xfrm>
            <a:off x="2286000" y="762000"/>
            <a:ext cx="6553199" cy="5734050"/>
          </a:xfrm>
          <a:prstGeom prst="rect">
            <a:avLst/>
          </a:prstGeom>
        </p:spPr>
      </p:pic>
      <p:sp>
        <p:nvSpPr>
          <p:cNvPr id="3" name="Title 2"/>
          <p:cNvSpPr>
            <a:spLocks noGrp="1"/>
          </p:cNvSpPr>
          <p:nvPr>
            <p:ph type="title"/>
          </p:nvPr>
        </p:nvSpPr>
        <p:spPr/>
        <p:txBody>
          <a:bodyPr/>
          <a:lstStyle/>
          <a:p>
            <a:r>
              <a:rPr lang="en-US" dirty="0" smtClean="0"/>
              <a:t>Tools</a:t>
            </a:r>
            <a:endParaRPr lang="en-US" dirty="0"/>
          </a:p>
        </p:txBody>
      </p:sp>
    </p:spTree>
    <p:extLst>
      <p:ext uri="{BB962C8B-B14F-4D97-AF65-F5344CB8AC3E}">
        <p14:creationId xmlns:p14="http://schemas.microsoft.com/office/powerpoint/2010/main" val="1078267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90600" y="190122"/>
            <a:ext cx="7772400" cy="5243286"/>
          </a:xfrm>
          <a:prstGeom prst="rect">
            <a:avLst/>
          </a:prstGeom>
        </p:spPr>
      </p:pic>
    </p:spTree>
    <p:extLst>
      <p:ext uri="{BB962C8B-B14F-4D97-AF65-F5344CB8AC3E}">
        <p14:creationId xmlns:p14="http://schemas.microsoft.com/office/powerpoint/2010/main" val="925197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47152" y="1143001"/>
            <a:ext cx="7342095" cy="4953000"/>
          </a:xfrm>
          <a:prstGeom prst="rect">
            <a:avLst/>
          </a:prstGeom>
        </p:spPr>
      </p:pic>
      <p:sp>
        <p:nvSpPr>
          <p:cNvPr id="3" name="Title 2"/>
          <p:cNvSpPr>
            <a:spLocks noGrp="1"/>
          </p:cNvSpPr>
          <p:nvPr>
            <p:ph type="title"/>
          </p:nvPr>
        </p:nvSpPr>
        <p:spPr/>
        <p:txBody>
          <a:bodyPr/>
          <a:lstStyle/>
          <a:p>
            <a:r>
              <a:rPr lang="en-US" dirty="0" smtClean="0"/>
              <a:t>Web services</a:t>
            </a:r>
            <a:endParaRPr lang="en-US" dirty="0"/>
          </a:p>
        </p:txBody>
      </p:sp>
    </p:spTree>
    <p:extLst>
      <p:ext uri="{BB962C8B-B14F-4D97-AF65-F5344CB8AC3E}">
        <p14:creationId xmlns:p14="http://schemas.microsoft.com/office/powerpoint/2010/main" val="2066528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1371600"/>
            <a:ext cx="7876342" cy="4267200"/>
          </a:xfrm>
          <a:prstGeom prst="rect">
            <a:avLst/>
          </a:prstGeom>
        </p:spPr>
      </p:pic>
      <p:sp>
        <p:nvSpPr>
          <p:cNvPr id="3" name="Rectangle 2"/>
          <p:cNvSpPr/>
          <p:nvPr/>
        </p:nvSpPr>
        <p:spPr>
          <a:xfrm>
            <a:off x="533400" y="228600"/>
            <a:ext cx="7239000" cy="707886"/>
          </a:xfrm>
          <a:prstGeom prst="rect">
            <a:avLst/>
          </a:prstGeom>
        </p:spPr>
        <p:txBody>
          <a:bodyPr wrap="square">
            <a:spAutoFit/>
          </a:bodyPr>
          <a:lstStyle/>
          <a:p>
            <a:r>
              <a:rPr lang="en-US" dirty="0" smtClean="0">
                <a:solidFill>
                  <a:srgbClr val="FFFF00"/>
                </a:solidFill>
              </a:rPr>
              <a:t>Step-based </a:t>
            </a:r>
            <a:endParaRPr lang="en-US" dirty="0">
              <a:solidFill>
                <a:srgbClr val="FFFF00"/>
              </a:solidFill>
            </a:endParaRPr>
          </a:p>
        </p:txBody>
      </p:sp>
    </p:spTree>
    <p:extLst>
      <p:ext uri="{BB962C8B-B14F-4D97-AF65-F5344CB8AC3E}">
        <p14:creationId xmlns:p14="http://schemas.microsoft.com/office/powerpoint/2010/main" val="2200814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9010" y="1524000"/>
            <a:ext cx="7779647" cy="4214813"/>
          </a:xfrm>
          <a:prstGeom prst="rect">
            <a:avLst/>
          </a:prstGeom>
        </p:spPr>
      </p:pic>
      <p:sp>
        <p:nvSpPr>
          <p:cNvPr id="3" name="Title 2"/>
          <p:cNvSpPr>
            <a:spLocks noGrp="1"/>
          </p:cNvSpPr>
          <p:nvPr>
            <p:ph type="title"/>
          </p:nvPr>
        </p:nvSpPr>
        <p:spPr/>
        <p:txBody>
          <a:bodyPr/>
          <a:lstStyle/>
          <a:p>
            <a:r>
              <a:rPr lang="en-US" dirty="0" smtClean="0"/>
              <a:t>Zoom-in to select a point</a:t>
            </a:r>
            <a:endParaRPr lang="en-US" dirty="0"/>
          </a:p>
        </p:txBody>
      </p:sp>
    </p:spTree>
    <p:extLst>
      <p:ext uri="{BB962C8B-B14F-4D97-AF65-F5344CB8AC3E}">
        <p14:creationId xmlns:p14="http://schemas.microsoft.com/office/powerpoint/2010/main" val="2300643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 or Search</a:t>
            </a:r>
            <a:endParaRPr lang="en-US" dirty="0"/>
          </a:p>
        </p:txBody>
      </p:sp>
      <p:pic>
        <p:nvPicPr>
          <p:cNvPr id="4" name="Content Placeholder 3"/>
          <p:cNvPicPr>
            <a:picLocks noGrp="1" noChangeAspect="1"/>
          </p:cNvPicPr>
          <p:nvPr>
            <p:ph idx="1"/>
          </p:nvPr>
        </p:nvPicPr>
        <p:blipFill>
          <a:blip r:embed="rId3"/>
          <a:stretch>
            <a:fillRect/>
          </a:stretch>
        </p:blipFill>
        <p:spPr>
          <a:xfrm>
            <a:off x="1201719" y="1371600"/>
            <a:ext cx="6664362" cy="4495800"/>
          </a:xfrm>
          <a:prstGeom prst="rect">
            <a:avLst/>
          </a:prstGeom>
        </p:spPr>
      </p:pic>
    </p:spTree>
    <p:extLst>
      <p:ext uri="{BB962C8B-B14F-4D97-AF65-F5344CB8AC3E}">
        <p14:creationId xmlns:p14="http://schemas.microsoft.com/office/powerpoint/2010/main" val="2441316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1552040"/>
            <a:ext cx="8178090" cy="4430679"/>
          </a:xfrm>
          <a:prstGeom prst="rect">
            <a:avLst/>
          </a:prstGeom>
        </p:spPr>
      </p:pic>
      <p:sp>
        <p:nvSpPr>
          <p:cNvPr id="3" name="Rectangle 2"/>
          <p:cNvSpPr/>
          <p:nvPr/>
        </p:nvSpPr>
        <p:spPr>
          <a:xfrm>
            <a:off x="457200" y="228601"/>
            <a:ext cx="8153400" cy="1323439"/>
          </a:xfrm>
          <a:prstGeom prst="rect">
            <a:avLst/>
          </a:prstGeom>
        </p:spPr>
        <p:txBody>
          <a:bodyPr wrap="square">
            <a:spAutoFit/>
          </a:bodyPr>
          <a:lstStyle/>
          <a:p>
            <a:r>
              <a:rPr lang="en-US" altLang="en-US" dirty="0" smtClean="0">
                <a:solidFill>
                  <a:srgbClr val="FFFF00"/>
                </a:solidFill>
              </a:rPr>
              <a:t>Watershed Delineation from a Point</a:t>
            </a:r>
            <a:endParaRPr lang="en-US" dirty="0">
              <a:solidFill>
                <a:srgbClr val="FFFF00"/>
              </a:solidFill>
            </a:endParaRPr>
          </a:p>
        </p:txBody>
      </p:sp>
    </p:spTree>
    <p:extLst>
      <p:ext uri="{BB962C8B-B14F-4D97-AF65-F5344CB8AC3E}">
        <p14:creationId xmlns:p14="http://schemas.microsoft.com/office/powerpoint/2010/main" val="124687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304800"/>
            <a:ext cx="8224558" cy="5548313"/>
          </a:xfrm>
          <a:prstGeom prst="rect">
            <a:avLst/>
          </a:prstGeom>
        </p:spPr>
      </p:pic>
    </p:spTree>
    <p:extLst>
      <p:ext uri="{BB962C8B-B14F-4D97-AF65-F5344CB8AC3E}">
        <p14:creationId xmlns:p14="http://schemas.microsoft.com/office/powerpoint/2010/main" val="3192985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0" y="533400"/>
            <a:ext cx="7659780" cy="5167312"/>
          </a:xfrm>
          <a:prstGeom prst="rect">
            <a:avLst/>
          </a:prstGeom>
        </p:spPr>
      </p:pic>
    </p:spTree>
    <p:extLst>
      <p:ext uri="{BB962C8B-B14F-4D97-AF65-F5344CB8AC3E}">
        <p14:creationId xmlns:p14="http://schemas.microsoft.com/office/powerpoint/2010/main" val="3284426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304801"/>
            <a:ext cx="7315200" cy="707886"/>
          </a:xfrm>
          <a:prstGeom prst="rect">
            <a:avLst/>
          </a:prstGeom>
        </p:spPr>
        <p:txBody>
          <a:bodyPr wrap="square">
            <a:spAutoFit/>
          </a:bodyPr>
          <a:lstStyle/>
          <a:p>
            <a:r>
              <a:rPr lang="en-US" altLang="en-US" dirty="0">
                <a:solidFill>
                  <a:srgbClr val="FFFF00"/>
                </a:solidFill>
              </a:rPr>
              <a:t>Basin Characteristics Report</a:t>
            </a:r>
            <a:endParaRPr lang="en-US" dirty="0">
              <a:solidFill>
                <a:srgbClr val="FFFF00"/>
              </a:solidFill>
            </a:endParaRPr>
          </a:p>
        </p:txBody>
      </p:sp>
      <p:pic>
        <p:nvPicPr>
          <p:cNvPr id="5" name="Picture 4"/>
          <p:cNvPicPr>
            <a:picLocks noChangeAspect="1"/>
          </p:cNvPicPr>
          <p:nvPr/>
        </p:nvPicPr>
        <p:blipFill>
          <a:blip r:embed="rId2"/>
          <a:stretch>
            <a:fillRect/>
          </a:stretch>
        </p:blipFill>
        <p:spPr>
          <a:xfrm>
            <a:off x="1676400" y="1219200"/>
            <a:ext cx="7095004" cy="4786312"/>
          </a:xfrm>
          <a:prstGeom prst="rect">
            <a:avLst/>
          </a:prstGeom>
        </p:spPr>
      </p:pic>
    </p:spTree>
    <p:extLst>
      <p:ext uri="{BB962C8B-B14F-4D97-AF65-F5344CB8AC3E}">
        <p14:creationId xmlns:p14="http://schemas.microsoft.com/office/powerpoint/2010/main" val="2624403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StreamStats</a:t>
            </a:r>
            <a:r>
              <a:rPr lang="en-US" dirty="0" smtClean="0"/>
              <a:t> Introductory WebEx for Kansas Cooperators</a:t>
            </a:r>
            <a:endParaRPr lang="en-US" dirty="0"/>
          </a:p>
        </p:txBody>
      </p:sp>
      <p:sp>
        <p:nvSpPr>
          <p:cNvPr id="3" name="Content Placeholder 2"/>
          <p:cNvSpPr>
            <a:spLocks noGrp="1"/>
          </p:cNvSpPr>
          <p:nvPr>
            <p:ph idx="1"/>
          </p:nvPr>
        </p:nvSpPr>
        <p:spPr/>
        <p:txBody>
          <a:bodyPr/>
          <a:lstStyle/>
          <a:p>
            <a:r>
              <a:rPr lang="en-US" b="0" dirty="0"/>
              <a:t>Date: Wednesday, August 23, 2017 </a:t>
            </a:r>
            <a:r>
              <a:rPr lang="en-US" dirty="0" smtClean="0"/>
              <a:t/>
            </a:r>
            <a:br>
              <a:rPr lang="en-US" dirty="0" smtClean="0"/>
            </a:br>
            <a:r>
              <a:rPr lang="en-US" b="0" dirty="0"/>
              <a:t>Time: 10:00 </a:t>
            </a:r>
            <a:r>
              <a:rPr lang="en-US" b="0" dirty="0" smtClean="0"/>
              <a:t>am</a:t>
            </a:r>
            <a:endParaRPr lang="en-US" b="0" dirty="0"/>
          </a:p>
          <a:p>
            <a:r>
              <a:rPr lang="en-US" dirty="0" smtClean="0">
                <a:hlinkClick r:id="rId2"/>
              </a:rPr>
              <a:t>https://usgs.webex.com</a:t>
            </a:r>
            <a:endParaRPr lang="en-US" dirty="0" smtClean="0"/>
          </a:p>
          <a:p>
            <a:r>
              <a:rPr lang="en-US" b="0" dirty="0"/>
              <a:t>Meeting number: 715 380 698 </a:t>
            </a:r>
            <a:endParaRPr lang="en-US" dirty="0" smtClean="0"/>
          </a:p>
          <a:p>
            <a:r>
              <a:rPr lang="en-US" b="0" dirty="0" smtClean="0"/>
              <a:t>Meeting password: Kansas </a:t>
            </a:r>
            <a:r>
              <a:rPr lang="en-US" dirty="0" smtClean="0"/>
              <a:t/>
            </a:r>
            <a:br>
              <a:rPr lang="en-US" dirty="0" smtClean="0"/>
            </a:br>
            <a:r>
              <a:rPr lang="en-US" dirty="0" smtClean="0"/>
              <a:t/>
            </a:r>
            <a:br>
              <a:rPr lang="en-US" dirty="0" smtClean="0"/>
            </a:br>
            <a:r>
              <a:rPr lang="en-US" dirty="0" smtClean="0"/>
              <a:t>Teleconference: Call-in number 1-703-648-4848  code  88468107# </a:t>
            </a:r>
            <a:endParaRPr lang="en-US" dirty="0"/>
          </a:p>
        </p:txBody>
      </p:sp>
    </p:spTree>
    <p:extLst>
      <p:ext uri="{BB962C8B-B14F-4D97-AF65-F5344CB8AC3E}">
        <p14:creationId xmlns:p14="http://schemas.microsoft.com/office/powerpoint/2010/main" val="542492253"/>
      </p:ext>
    </p:extLst>
  </p:cSld>
  <p:clrMapOvr>
    <a:masterClrMapping/>
  </p:clrMapOvr>
</p:sld>
</file>

<file path=ppt/theme/theme1.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6527</TotalTime>
  <Pages>4</Pages>
  <Words>106</Words>
  <Application>Microsoft Office PowerPoint</Application>
  <PresentationFormat>On-screen Show (4:3)</PresentationFormat>
  <Paragraphs>25</Paragraphs>
  <Slides>12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Times New Roman</vt:lpstr>
      <vt:lpstr>Wingdings</vt:lpstr>
      <vt:lpstr>Office Theme</vt:lpstr>
      <vt:lpstr>USGS StreamStats is a Map-based Web Application</vt:lpstr>
      <vt:lpstr>PowerPoint Presentation</vt:lpstr>
      <vt:lpstr>Zoom-in to select a point</vt:lpstr>
      <vt:lpstr>Pan or Search</vt:lpstr>
      <vt:lpstr>PowerPoint Presentation</vt:lpstr>
      <vt:lpstr>PowerPoint Presentation</vt:lpstr>
      <vt:lpstr>PowerPoint Presentation</vt:lpstr>
      <vt:lpstr>PowerPoint Presentation</vt:lpstr>
      <vt:lpstr>StreamStats Introductory WebEx for Kansas Cooperators</vt:lpstr>
      <vt:lpstr>Tools</vt:lpstr>
      <vt:lpstr>PowerPoint Presentation</vt:lpstr>
      <vt:lpstr>Web services</vt:lpstr>
    </vt:vector>
  </TitlesOfParts>
  <Company>USGS</Company>
  <LinksUpToDate>false</LinksUpToDate>
  <SharedDoc>false</SharedDoc>
  <HyperlinkBase>http://www.usgs.gov/visual-id/specs/slides/slide.html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Dark Blue Design Template for Slide Presentations</dc:title>
  <dc:subject>Presentation format with USGS Visual Identity</dc:subject>
  <dc:creator>VIScom</dc:creator>
  <cp:keywords/>
  <dc:description>Updated to incorporate revised Visual Identity (VID)System guidelines on fonts.  An exception to using the VID fonts is allowed for presentation materials.   The font Arial should be substituted for the VID fonts Univers Condensed Bold and Times Roman</dc:description>
  <cp:lastModifiedBy>Lanning-Rush, Jennifer L</cp:lastModifiedBy>
  <cp:revision>191</cp:revision>
  <cp:lastPrinted>1998-03-23T17:09:44Z</cp:lastPrinted>
  <dcterms:created xsi:type="dcterms:W3CDTF">1998-01-16T15:44:57Z</dcterms:created>
  <dcterms:modified xsi:type="dcterms:W3CDTF">2017-07-07T14:22:31Z</dcterms:modified>
</cp:coreProperties>
</file>