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1" r:id="rId2"/>
    <p:sldId id="543" r:id="rId3"/>
    <p:sldId id="544" r:id="rId4"/>
    <p:sldId id="545" r:id="rId5"/>
    <p:sldId id="554" r:id="rId6"/>
    <p:sldId id="537" r:id="rId7"/>
    <p:sldId id="553" r:id="rId8"/>
    <p:sldId id="552" r:id="rId9"/>
    <p:sldId id="531" r:id="rId10"/>
    <p:sldId id="546" r:id="rId11"/>
    <p:sldId id="547" r:id="rId12"/>
    <p:sldId id="538" r:id="rId13"/>
    <p:sldId id="540" r:id="rId14"/>
    <p:sldId id="532" r:id="rId15"/>
    <p:sldId id="555" r:id="rId16"/>
    <p:sldId id="556" r:id="rId17"/>
    <p:sldId id="533" r:id="rId18"/>
    <p:sldId id="521" r:id="rId19"/>
    <p:sldId id="522" r:id="rId20"/>
    <p:sldId id="524" r:id="rId21"/>
    <p:sldId id="526" r:id="rId22"/>
    <p:sldId id="55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50000" autoAdjust="0"/>
  </p:normalViewPr>
  <p:slideViewPr>
    <p:cSldViewPr>
      <p:cViewPr varScale="1">
        <p:scale>
          <a:sx n="106" d="100"/>
          <a:sy n="106" d="100"/>
        </p:scale>
        <p:origin x="1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0BD18-AD79-4FD0-A850-B4141C6A4086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90F51CF-9095-4DEB-9EAB-8370D1385EA8}">
      <dgm:prSet phldrT="[Text]" custT="1"/>
      <dgm:spPr/>
      <dgm:t>
        <a:bodyPr/>
        <a:lstStyle/>
        <a:p>
          <a:pPr algn="ctr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Cameras / Sensors</a:t>
          </a:r>
        </a:p>
      </dgm:t>
    </dgm:pt>
    <dgm:pt modelId="{4B511CAC-7562-41BA-BD2E-446E9D8AD901}" type="parTrans" cxnId="{1F7CBB05-CE25-4BD3-8419-20901DE8B2F7}">
      <dgm:prSet/>
      <dgm:spPr/>
      <dgm:t>
        <a:bodyPr/>
        <a:lstStyle/>
        <a:p>
          <a:endParaRPr lang="en-US"/>
        </a:p>
      </dgm:t>
    </dgm:pt>
    <dgm:pt modelId="{13BB9036-9306-47C3-8D3C-98CB4A3F5D66}" type="sibTrans" cxnId="{1F7CBB05-CE25-4BD3-8419-20901DE8B2F7}">
      <dgm:prSet/>
      <dgm:spPr/>
      <dgm:t>
        <a:bodyPr/>
        <a:lstStyle/>
        <a:p>
          <a:endParaRPr lang="en-US"/>
        </a:p>
      </dgm:t>
    </dgm:pt>
    <dgm:pt modelId="{43D2DC71-9F77-45BC-BB98-72EC958A9715}" type="pres">
      <dgm:prSet presAssocID="{7780BD18-AD79-4FD0-A850-B4141C6A40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7300D-2A1B-4DC1-86B6-0A17BCA79BAB}" type="pres">
      <dgm:prSet presAssocID="{890F51CF-9095-4DEB-9EAB-8370D1385EA8}" presName="parentText" presStyleLbl="node1" presStyleIdx="0" presStyleCnt="1" custLinFactNeighborX="-2174" custLinFactNeighborY="-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CBB05-CE25-4BD3-8419-20901DE8B2F7}" srcId="{7780BD18-AD79-4FD0-A850-B4141C6A4086}" destId="{890F51CF-9095-4DEB-9EAB-8370D1385EA8}" srcOrd="0" destOrd="0" parTransId="{4B511CAC-7562-41BA-BD2E-446E9D8AD901}" sibTransId="{13BB9036-9306-47C3-8D3C-98CB4A3F5D66}"/>
    <dgm:cxn modelId="{51FDE9E3-C10D-460B-8FDA-68AD2947B132}" type="presOf" srcId="{890F51CF-9095-4DEB-9EAB-8370D1385EA8}" destId="{1D07300D-2A1B-4DC1-86B6-0A17BCA79BAB}" srcOrd="0" destOrd="0" presId="urn:microsoft.com/office/officeart/2005/8/layout/vList2"/>
    <dgm:cxn modelId="{040E87DA-844E-4343-B006-C6AB3680E44C}" type="presOf" srcId="{7780BD18-AD79-4FD0-A850-B4141C6A4086}" destId="{43D2DC71-9F77-45BC-BB98-72EC958A9715}" srcOrd="0" destOrd="0" presId="urn:microsoft.com/office/officeart/2005/8/layout/vList2"/>
    <dgm:cxn modelId="{A4FD5307-03BF-4D62-A92F-F2530923FD5C}" type="presParOf" srcId="{43D2DC71-9F77-45BC-BB98-72EC958A9715}" destId="{1D07300D-2A1B-4DC1-86B6-0A17BCA79B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7300D-2A1B-4DC1-86B6-0A17BCA79BAB}">
      <dsp:nvSpPr>
        <dsp:cNvPr id="0" name=""/>
        <dsp:cNvSpPr/>
      </dsp:nvSpPr>
      <dsp:spPr>
        <a:xfrm>
          <a:off x="0" y="2"/>
          <a:ext cx="3505200" cy="52416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Cameras / Sensors</a:t>
          </a:r>
        </a:p>
      </dsp:txBody>
      <dsp:txXfrm>
        <a:off x="25587" y="25589"/>
        <a:ext cx="3454026" cy="47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89" tIns="45344" rIns="90689" bIns="453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89" tIns="45344" rIns="90689" bIns="45344" rtlCol="0"/>
          <a:lstStyle>
            <a:lvl1pPr algn="r">
              <a:defRPr sz="1200"/>
            </a:lvl1pPr>
          </a:lstStyle>
          <a:p>
            <a:fld id="{80D7B320-FB5B-4A8A-AABA-2AE0AAC0562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89" tIns="45344" rIns="90689" bIns="453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89" tIns="45344" rIns="90689" bIns="45344" rtlCol="0" anchor="b"/>
          <a:lstStyle>
            <a:lvl1pPr algn="r">
              <a:defRPr sz="1200"/>
            </a:lvl1pPr>
          </a:lstStyle>
          <a:p>
            <a:fld id="{B2EEC9B6-1D52-4E15-A64D-5D695DED7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8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D68DE5E-7931-4531-8A4B-3CFC626862DE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C524081-A75F-4E89-812A-4F78B5B7D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7329-83CF-2241-A604-06D60CF934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36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 descr="final logo"/>
          <p:cNvPicPr>
            <a:picLocks noChangeAspect="1" noChangeArrowheads="1"/>
          </p:cNvPicPr>
          <p:nvPr userDrawn="1"/>
        </p:nvPicPr>
        <p:blipFill>
          <a:blip r:embed="rId2" cstate="print"/>
          <a:srcRect l="14697" t="53067" r="14697" b="18991"/>
          <a:stretch>
            <a:fillRect/>
          </a:stretch>
        </p:blipFill>
        <p:spPr bwMode="auto">
          <a:xfrm>
            <a:off x="7924800" y="228600"/>
            <a:ext cx="8933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1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F5BB-CDF9-4B82-B437-80B46EBDD496}" type="datetime1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61B9-7DA5-414C-88F3-5E0787BFD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799" y="457200"/>
            <a:ext cx="7086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smtClean="0">
                <a:solidFill>
                  <a:srgbClr val="003366"/>
                </a:solidFill>
                <a:latin typeface="+mj-lt"/>
              </a:rPr>
              <a:t>Kansas NG911 Imagery Program</a:t>
            </a:r>
            <a:endParaRPr lang="en-US" sz="6600" dirty="0" smtClean="0">
              <a:solidFill>
                <a:srgbClr val="003366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endParaRPr lang="en-US" sz="2800" dirty="0" smtClean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75117" y="2232517"/>
            <a:ext cx="8763000" cy="0"/>
          </a:xfrm>
          <a:prstGeom prst="line">
            <a:avLst/>
          </a:prstGeom>
          <a:noFill/>
          <a:ln w="190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16" y="4242463"/>
            <a:ext cx="2798365" cy="22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399" y="2362200"/>
            <a:ext cx="6629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1" dirty="0" smtClean="0">
                <a:solidFill>
                  <a:srgbClr val="003366"/>
                </a:solidFill>
              </a:rPr>
              <a:t>Kansas Statewide Imagery Acquisition </a:t>
            </a:r>
            <a:r>
              <a:rPr lang="en-US" sz="2400" i="1" dirty="0">
                <a:solidFill>
                  <a:srgbClr val="003366"/>
                </a:solidFill>
              </a:rPr>
              <a:t>and </a:t>
            </a:r>
            <a:endParaRPr lang="en-US" sz="2400" i="1" dirty="0" smtClean="0">
              <a:solidFill>
                <a:srgbClr val="003366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i="1" dirty="0" smtClean="0">
                <a:solidFill>
                  <a:srgbClr val="003366"/>
                </a:solidFill>
              </a:rPr>
              <a:t>Local </a:t>
            </a:r>
            <a:r>
              <a:rPr lang="en-US" sz="2400" i="1" dirty="0">
                <a:solidFill>
                  <a:srgbClr val="003366"/>
                </a:solidFill>
              </a:rPr>
              <a:t>B</a:t>
            </a:r>
            <a:r>
              <a:rPr lang="en-US" sz="2400" i="1" dirty="0" smtClean="0">
                <a:solidFill>
                  <a:srgbClr val="003366"/>
                </a:solidFill>
              </a:rPr>
              <a:t>uy </a:t>
            </a:r>
            <a:r>
              <a:rPr lang="en-US" sz="2400" i="1" dirty="0">
                <a:solidFill>
                  <a:srgbClr val="003366"/>
                </a:solidFill>
              </a:rPr>
              <a:t>U</a:t>
            </a:r>
            <a:r>
              <a:rPr lang="en-US" sz="2400" i="1" dirty="0" smtClean="0">
                <a:solidFill>
                  <a:srgbClr val="003366"/>
                </a:solidFill>
              </a:rPr>
              <a:t>p </a:t>
            </a:r>
            <a:r>
              <a:rPr lang="en-US" sz="2400" i="1" dirty="0">
                <a:solidFill>
                  <a:srgbClr val="003366"/>
                </a:solidFill>
              </a:rPr>
              <a:t>O</a:t>
            </a:r>
            <a:r>
              <a:rPr lang="en-US" sz="2400" i="1" dirty="0" smtClean="0">
                <a:solidFill>
                  <a:srgbClr val="003366"/>
                </a:solidFill>
              </a:rPr>
              <a:t>pportunity</a:t>
            </a:r>
            <a:endParaRPr lang="en-US" sz="2400" i="1" dirty="0">
              <a:solidFill>
                <a:srgbClr val="003366"/>
              </a:solidFill>
            </a:endParaRPr>
          </a:p>
          <a:p>
            <a:pPr algn="ctr">
              <a:lnSpc>
                <a:spcPct val="80000"/>
              </a:lnSpc>
            </a:pPr>
            <a:endParaRPr lang="en-US" sz="2400" i="1" dirty="0">
              <a:solidFill>
                <a:srgbClr val="003366"/>
              </a:solidFill>
            </a:endParaRPr>
          </a:p>
          <a:p>
            <a:pPr algn="ctr">
              <a:lnSpc>
                <a:spcPct val="80000"/>
              </a:lnSpc>
            </a:pPr>
            <a:endParaRPr lang="en-US" sz="2400" i="1" dirty="0">
              <a:solidFill>
                <a:srgbClr val="003366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i="1" dirty="0" smtClean="0">
                <a:solidFill>
                  <a:srgbClr val="003366"/>
                </a:solidFill>
              </a:rPr>
              <a:t>December 7</a:t>
            </a:r>
            <a:r>
              <a:rPr lang="en-US" sz="2400" i="1" dirty="0">
                <a:solidFill>
                  <a:srgbClr val="003366"/>
                </a:solidFill>
              </a:rPr>
              <a:t>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1836" y="100429"/>
            <a:ext cx="2781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3366"/>
                </a:solidFill>
                <a:latin typeface="+mj-lt"/>
              </a:rPr>
              <a:t>NG911 Imagery</a:t>
            </a:r>
            <a:endParaRPr lang="en-US" sz="32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190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260" y="762000"/>
            <a:ext cx="8020540" cy="5867400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2013 </a:t>
            </a:r>
            <a:r>
              <a:rPr lang="mr-IN" sz="20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 2015 acquisition, statewide 1-foot imagery distribution</a:t>
            </a:r>
          </a:p>
          <a:p>
            <a:pPr lvl="1">
              <a:buFont typeface="Courier New" charset="0"/>
              <a:buChar char="o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This imagery is now public domain!</a:t>
            </a:r>
          </a:p>
          <a:p>
            <a:pPr lvl="1">
              <a:buFont typeface="Courier New" charset="0"/>
              <a:buChar char="o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DASC catalog</a:t>
            </a:r>
          </a:p>
          <a:p>
            <a:pPr lvl="2">
              <a:buFont typeface="AppleSymbols" charset="0"/>
              <a:buChar char="⎼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Esri REST service</a:t>
            </a:r>
          </a:p>
          <a:p>
            <a:pPr lvl="2">
              <a:buFont typeface="AppleSymbols" charset="0"/>
              <a:buChar char="⎼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Link to flight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dates</a:t>
            </a:r>
          </a:p>
          <a:p>
            <a:pPr lvl="1">
              <a:buFont typeface="Courier New" charset="0"/>
              <a:buChar char="o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Formats available</a:t>
            </a:r>
          </a:p>
          <a:p>
            <a:pPr lvl="2">
              <a:buFont typeface="AppleSymbols" charset="0"/>
              <a:buChar char="⎼"/>
            </a:pPr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MrSID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16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available for download </a:t>
            </a:r>
          </a:p>
          <a:p>
            <a:pPr lvl="2">
              <a:buFont typeface="AppleSymbols" charset="0"/>
              <a:buChar char="⎼"/>
            </a:pPr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GeoTIFF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16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by request</a:t>
            </a:r>
          </a:p>
          <a:p>
            <a:pPr lvl="1">
              <a:buFont typeface="Courier New" charset="0"/>
              <a:buChar char="o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Eventually imagery will be available in county mosaic </a:t>
            </a:r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MrSID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format</a:t>
            </a:r>
          </a:p>
        </p:txBody>
      </p:sp>
      <p:pic>
        <p:nvPicPr>
          <p:cNvPr id="11" name="Picture 10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20" y="53210"/>
            <a:ext cx="685800" cy="5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20" y="3604231"/>
            <a:ext cx="5486400" cy="29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6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0477" y="106109"/>
            <a:ext cx="2781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3366"/>
                </a:solidFill>
                <a:latin typeface="+mj-lt"/>
              </a:rPr>
              <a:t>NG911 Imagery</a:t>
            </a:r>
            <a:endParaRPr lang="en-US" sz="32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190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260" y="762000"/>
            <a:ext cx="8020540" cy="5867400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2017+ acquisition, statewide 1-foot imagery distribution</a:t>
            </a:r>
          </a:p>
          <a:p>
            <a:pPr lvl="1">
              <a:buFont typeface="Courier New" charset="0"/>
              <a:buChar char="o"/>
            </a:pP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Licensed product</a:t>
            </a:r>
          </a:p>
          <a:p>
            <a:pPr lvl="1">
              <a:buFont typeface="Courier New" charset="0"/>
              <a:buChar char="o"/>
            </a:pP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Formats</a:t>
            </a:r>
            <a:r>
              <a:rPr lang="en-US" sz="18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available by request</a:t>
            </a:r>
          </a:p>
          <a:p>
            <a:pPr lvl="2">
              <a:buFont typeface="AppleSymbols" charset="0"/>
              <a:buChar char="⎼"/>
            </a:pPr>
            <a:r>
              <a:rPr lang="en-US" sz="1800" dirty="0" err="1" smtClean="0">
                <a:latin typeface="Calibri Light" charset="0"/>
                <a:ea typeface="Calibri Light" charset="0"/>
                <a:cs typeface="Calibri Light" charset="0"/>
              </a:rPr>
              <a:t>GeoTIFF</a:t>
            </a:r>
            <a:endParaRPr lang="en-US" sz="18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2">
              <a:buFont typeface="AppleSymbols" charset="0"/>
              <a:buChar char="⎼"/>
            </a:pPr>
            <a:r>
              <a:rPr lang="en-US" sz="1800" dirty="0" err="1" smtClean="0">
                <a:latin typeface="Calibri Light" charset="0"/>
                <a:ea typeface="Calibri Light" charset="0"/>
                <a:cs typeface="Calibri Light" charset="0"/>
              </a:rPr>
              <a:t>MrSID</a:t>
            </a: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 compressed</a:t>
            </a:r>
          </a:p>
          <a:p>
            <a:pPr lvl="2">
              <a:buFont typeface="AppleSymbols" charset="0"/>
              <a:buChar char="⎼"/>
            </a:pP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WMS</a:t>
            </a:r>
          </a:p>
          <a:p>
            <a:pPr lvl="2">
              <a:buFont typeface="AppleSymbols" charset="0"/>
              <a:buChar char="⎼"/>
            </a:pPr>
            <a:r>
              <a:rPr lang="en-US" sz="1800" dirty="0" err="1" smtClean="0">
                <a:latin typeface="Calibri Light" charset="0"/>
                <a:ea typeface="Calibri Light" charset="0"/>
                <a:cs typeface="Calibri Light" charset="0"/>
              </a:rPr>
              <a:t>Esri</a:t>
            </a: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 REST service</a:t>
            </a:r>
          </a:p>
          <a:p>
            <a:pPr lvl="1">
              <a:buFont typeface="Courier New" charset="0"/>
              <a:buChar char="o"/>
            </a:pP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PSAP imagery refresh</a:t>
            </a:r>
          </a:p>
          <a:p>
            <a:pPr marL="457200" lvl="1" indent="0">
              <a:buNone/>
            </a:pPr>
            <a:endParaRPr lang="en-US" sz="18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Access provided by DASC</a:t>
            </a:r>
          </a:p>
          <a:p>
            <a:pPr lvl="1">
              <a:buFont typeface="Courier New" charset="0"/>
              <a:buChar char="o"/>
            </a:pP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No need to request new credentials for services or tokens</a:t>
            </a:r>
          </a:p>
          <a:p>
            <a:pPr lvl="1">
              <a:buFont typeface="Courier New" charset="0"/>
              <a:buChar char="o"/>
            </a:pP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Existing credentials for services and tokens will continue to allow access</a:t>
            </a:r>
          </a:p>
        </p:txBody>
      </p:sp>
      <p:pic>
        <p:nvPicPr>
          <p:cNvPr id="11" name="Picture 10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20" y="53210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11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D68A61B9-7DA5-414C-88F3-5E0787BFDC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703" y="438741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Why offer a Kansas </a:t>
            </a:r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uy </a:t>
            </a:r>
            <a:r>
              <a:rPr lang="en-US" sz="3200" dirty="0">
                <a:latin typeface="+mj-lt"/>
              </a:rPr>
              <a:t>U</a:t>
            </a:r>
            <a:r>
              <a:rPr lang="en-US" sz="3200" dirty="0" smtClean="0">
                <a:latin typeface="+mj-lt"/>
              </a:rPr>
              <a:t>p Program?</a:t>
            </a:r>
            <a:endParaRPr lang="en-US" sz="32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055" y="1219200"/>
            <a:ext cx="8229600" cy="2971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In 2013/2014, the 1’ imagery collection was performed on a very short schedule to facilitate the remediation process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Local government shared their desire to potentially “buy-up” the imagery to higher quality than 1’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Local government shared their desire to </a:t>
            </a:r>
            <a:r>
              <a:rPr lang="en-US" sz="1800" dirty="0">
                <a:latin typeface="Calibri Light" panose="020F0302020204030204" pitchFamily="34" charset="0"/>
              </a:rPr>
              <a:t>leverage the NG911 Imagery Program </a:t>
            </a:r>
            <a:r>
              <a:rPr lang="en-US" sz="1800" dirty="0" smtClean="0">
                <a:latin typeface="Calibri Light" panose="020F0302020204030204" pitchFamily="34" charset="0"/>
              </a:rPr>
              <a:t>for these buy-ups.</a:t>
            </a:r>
          </a:p>
        </p:txBody>
      </p:sp>
    </p:spTree>
    <p:extLst>
      <p:ext uri="{BB962C8B-B14F-4D97-AF65-F5344CB8AC3E}">
        <p14:creationId xmlns:p14="http://schemas.microsoft.com/office/powerpoint/2010/main" val="3777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344" y="421703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What is the Kansas </a:t>
            </a:r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uy </a:t>
            </a:r>
            <a:r>
              <a:rPr lang="en-US" sz="3200" dirty="0">
                <a:latin typeface="+mj-lt"/>
              </a:rPr>
              <a:t>U</a:t>
            </a:r>
            <a:r>
              <a:rPr lang="en-US" sz="3200" dirty="0" smtClean="0">
                <a:latin typeface="+mj-lt"/>
              </a:rPr>
              <a:t>p Program?</a:t>
            </a:r>
            <a:endParaRPr lang="en-US" sz="32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24099"/>
            <a:ext cx="8229600" cy="319550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 Light" panose="020F0302020204030204" pitchFamily="34" charset="0"/>
              </a:rPr>
              <a:t>Local </a:t>
            </a:r>
            <a:r>
              <a:rPr lang="en-US" sz="1800" dirty="0" smtClean="0">
                <a:latin typeface="Calibri Light" panose="020F0302020204030204" pitchFamily="34" charset="0"/>
              </a:rPr>
              <a:t>government is </a:t>
            </a:r>
            <a:r>
              <a:rPr lang="en-US" sz="1800" dirty="0">
                <a:latin typeface="Calibri Light" panose="020F0302020204030204" pitchFamily="34" charset="0"/>
              </a:rPr>
              <a:t>offered the opportunity to leverage the NG911 Imagery Program to purchase higher resolution </a:t>
            </a:r>
            <a:r>
              <a:rPr lang="en-US" sz="1800" dirty="0" smtClean="0">
                <a:latin typeface="Calibri Light" panose="020F0302020204030204" pitchFamily="34" charset="0"/>
              </a:rPr>
              <a:t>imagery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This is </a:t>
            </a:r>
            <a:r>
              <a:rPr lang="en-US" sz="1800" u="sng" dirty="0" smtClean="0">
                <a:latin typeface="Calibri Light" panose="020F0302020204030204" pitchFamily="34" charset="0"/>
              </a:rPr>
              <a:t>not mandatory</a:t>
            </a:r>
            <a:r>
              <a:rPr lang="en-US" sz="1800" dirty="0" smtClean="0">
                <a:latin typeface="Calibri Light" panose="020F0302020204030204" pitchFamily="34" charset="0"/>
              </a:rPr>
              <a:t>, but an option that has been requested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Purchase higher resolution imagery for your cities or county-wide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Pick your own resolution 6”, 4”, 3”, </a:t>
            </a:r>
            <a:r>
              <a:rPr lang="en-US" sz="1800" dirty="0" err="1" smtClean="0">
                <a:latin typeface="Calibri Light" panose="020F0302020204030204" pitchFamily="34" charset="0"/>
              </a:rPr>
              <a:t>etc</a:t>
            </a:r>
            <a:endParaRPr lang="en-US" sz="1800" dirty="0" smtClean="0">
              <a:latin typeface="Calibri Light" panose="020F03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Buy-up imagery does </a:t>
            </a:r>
            <a:r>
              <a:rPr lang="en-US" sz="1800" u="sng" dirty="0" smtClean="0">
                <a:latin typeface="Calibri Light" panose="020F0302020204030204" pitchFamily="34" charset="0"/>
              </a:rPr>
              <a:t>not</a:t>
            </a:r>
            <a:r>
              <a:rPr lang="en-US" sz="1800" dirty="0" smtClean="0">
                <a:latin typeface="Calibri Light" panose="020F0302020204030204" pitchFamily="34" charset="0"/>
              </a:rPr>
              <a:t> fall under the license agreement</a:t>
            </a:r>
          </a:p>
        </p:txBody>
      </p:sp>
    </p:spTree>
    <p:extLst>
      <p:ext uri="{BB962C8B-B14F-4D97-AF65-F5344CB8AC3E}">
        <p14:creationId xmlns:p14="http://schemas.microsoft.com/office/powerpoint/2010/main" val="1468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397" y="449154"/>
            <a:ext cx="8915400" cy="7159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Leveraging the NG911 Imagery Program Will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9216"/>
            <a:ext cx="8229600" cy="17625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Save </a:t>
            </a:r>
            <a:r>
              <a:rPr lang="en-US" sz="1800" dirty="0">
                <a:latin typeface="Calibri Light" panose="020F0302020204030204" pitchFamily="34" charset="0"/>
              </a:rPr>
              <a:t>you time and effort in procuring </a:t>
            </a:r>
            <a:r>
              <a:rPr lang="en-US" sz="1800" dirty="0" smtClean="0">
                <a:latin typeface="Calibri Light" panose="020F0302020204030204" pitchFamily="34" charset="0"/>
              </a:rPr>
              <a:t>orthoimagery</a:t>
            </a:r>
            <a:r>
              <a:rPr lang="en-US" sz="1800" b="1" dirty="0" smtClean="0">
                <a:latin typeface="Calibri Light" panose="020F0302020204030204" pitchFamily="34" charset="0"/>
              </a:rPr>
              <a:t>* 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Make </a:t>
            </a:r>
            <a:r>
              <a:rPr lang="en-US" sz="1800" dirty="0">
                <a:latin typeface="Calibri Light" panose="020F0302020204030204" pitchFamily="34" charset="0"/>
              </a:rPr>
              <a:t>available to you a qualified service provider already working </a:t>
            </a:r>
            <a:r>
              <a:rPr lang="en-US" sz="1800" dirty="0" smtClean="0">
                <a:latin typeface="Calibri Light" panose="020F0302020204030204" pitchFamily="34" charset="0"/>
              </a:rPr>
              <a:t>in </a:t>
            </a:r>
            <a:r>
              <a:rPr lang="en-US" sz="1800" dirty="0">
                <a:latin typeface="Calibri Light" panose="020F0302020204030204" pitchFamily="34" charset="0"/>
              </a:rPr>
              <a:t>the </a:t>
            </a:r>
            <a:r>
              <a:rPr lang="en-US" sz="1800" dirty="0" smtClean="0">
                <a:latin typeface="Calibri Light" panose="020F0302020204030204" pitchFamily="34" charset="0"/>
              </a:rPr>
              <a:t>State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Provide </a:t>
            </a:r>
            <a:r>
              <a:rPr lang="en-US" sz="1800" dirty="0">
                <a:latin typeface="Calibri Light" panose="020F0302020204030204" pitchFamily="34" charset="0"/>
              </a:rPr>
              <a:t>flexible payment terms offered to assist with fiscal </a:t>
            </a:r>
            <a:r>
              <a:rPr lang="en-US" sz="1800" dirty="0" smtClean="0">
                <a:latin typeface="Calibri Light" panose="020F0302020204030204" pitchFamily="34" charset="0"/>
              </a:rPr>
              <a:t>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6107668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 Light" panose="020F0302020204030204" pitchFamily="34" charset="0"/>
              </a:rPr>
              <a:t>*</a:t>
            </a:r>
            <a:r>
              <a:rPr lang="en-US" i="1" dirty="0" smtClean="0">
                <a:latin typeface="Calibri Light" panose="020F0302020204030204" pitchFamily="34" charset="0"/>
              </a:rPr>
              <a:t>Check </a:t>
            </a:r>
            <a:r>
              <a:rPr lang="en-US" i="1" dirty="0">
                <a:latin typeface="Calibri Light" panose="020F0302020204030204" pitchFamily="34" charset="0"/>
              </a:rPr>
              <a:t>to see if your jurisdiction allows the use of the </a:t>
            </a:r>
            <a:r>
              <a:rPr lang="en-US" i="1" dirty="0" smtClean="0">
                <a:latin typeface="Calibri Light" panose="020F0302020204030204" pitchFamily="34" charset="0"/>
              </a:rPr>
              <a:t>state contract</a:t>
            </a:r>
            <a:r>
              <a:rPr lang="en-US" i="1" dirty="0">
                <a:latin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046" y="416625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Sample Imagery: 6” Resolution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9" descr="Houston6inch downtown.jpg"/>
          <p:cNvPicPr>
            <a:picLocks noChangeAspect="1"/>
          </p:cNvPicPr>
          <p:nvPr/>
        </p:nvPicPr>
        <p:blipFill>
          <a:blip r:embed="rId2" cstate="print"/>
          <a:srcRect t="1282" r="4782" b="8974"/>
          <a:stretch>
            <a:fillRect/>
          </a:stretch>
        </p:blipFill>
        <p:spPr>
          <a:xfrm>
            <a:off x="228601" y="1295400"/>
            <a:ext cx="870313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123" y="399586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Sample Imagery: 3” Resolution</a:t>
            </a:r>
            <a:endParaRPr lang="en-US" sz="3200" dirty="0">
              <a:latin typeface="+mj-lt"/>
            </a:endParaRPr>
          </a:p>
        </p:txBody>
      </p:sp>
      <p:pic>
        <p:nvPicPr>
          <p:cNvPr id="5" name="Picture 4" descr="BushAirport_3inch v2.jpg"/>
          <p:cNvPicPr>
            <a:picLocks noChangeAspect="1"/>
          </p:cNvPicPr>
          <p:nvPr/>
        </p:nvPicPr>
        <p:blipFill>
          <a:blip r:embed="rId2" cstate="print"/>
          <a:srcRect l="3788" t="8219" r="3880" b="19441"/>
          <a:stretch>
            <a:fillRect/>
          </a:stretch>
        </p:blipFill>
        <p:spPr>
          <a:xfrm>
            <a:off x="381000" y="1219200"/>
            <a:ext cx="837985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123" y="433663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Ballpark Pricing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62344"/>
              </p:ext>
            </p:extLst>
          </p:nvPr>
        </p:nvGraphicFramePr>
        <p:xfrm>
          <a:off x="533400" y="1295400"/>
          <a:ext cx="7086600" cy="2459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2552"/>
                <a:gridCol w="3544048"/>
              </a:tblGrid>
              <a:tr h="44831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 dirty="0">
                          <a:effectLst/>
                        </a:rPr>
                        <a:t>6-inch Options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Contiguous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Square Miles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Price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Per Square Miles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 -  25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Please call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  -  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$300  -  150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  -  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$150  -  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501  -  1000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$140  -  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1001  -  3000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$130  -  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3000  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$ 110  -  65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14544"/>
              </p:ext>
            </p:extLst>
          </p:nvPr>
        </p:nvGraphicFramePr>
        <p:xfrm>
          <a:off x="609600" y="4114800"/>
          <a:ext cx="7086600" cy="2226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2552"/>
                <a:gridCol w="3544048"/>
              </a:tblGrid>
              <a:tr h="4064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</a:rPr>
                        <a:t>3-inch Options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Contiguous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Square Miles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Price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Per Square Miles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 -  25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Please call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  -  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$600  -  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  -  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$350  -  175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501  -  1000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$300  -  150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1001  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$200  -  130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085" y="433663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Examples of buy-up interest</a:t>
            </a:r>
            <a:endParaRPr lang="en-US" sz="3200" dirty="0">
              <a:latin typeface="+mj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9" y="1371600"/>
            <a:ext cx="5075622" cy="4876800"/>
          </a:xfrm>
          <a:ln w="12700">
            <a:solidFill>
              <a:srgbClr val="002060"/>
            </a:solidFill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2000" y="27432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alibri Light" panose="020F0302020204030204" pitchFamily="34" charset="0"/>
              </a:rPr>
              <a:t>Atchison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alibri Light" panose="020F0302020204030204" pitchFamily="34" charset="0"/>
              </a:rPr>
              <a:t>$12,100</a:t>
            </a:r>
            <a:endParaRPr lang="en-US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123" y="427983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Examples of buy-up interest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9" y="1371600"/>
            <a:ext cx="5075622" cy="4876800"/>
          </a:xfrm>
          <a:ln w="12700">
            <a:solidFill>
              <a:srgbClr val="002060"/>
            </a:solidFill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0" y="2895600"/>
            <a:ext cx="990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alibri Light" panose="020F0302020204030204" pitchFamily="34" charset="0"/>
              </a:rPr>
              <a:t>Barton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alibri Light" panose="020F0302020204030204" pitchFamily="34" charset="0"/>
              </a:rPr>
              <a:t>$19,300</a:t>
            </a:r>
            <a:endParaRPr lang="en-US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01024"/>
            <a:ext cx="55238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3366"/>
                </a:solidFill>
                <a:latin typeface="+mj-lt"/>
              </a:rPr>
              <a:t>Kansas NG911 Imagery Program</a:t>
            </a:r>
            <a:endParaRPr lang="en-US" sz="32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85800"/>
            <a:ext cx="8763000" cy="0"/>
          </a:xfrm>
          <a:prstGeom prst="line">
            <a:avLst/>
          </a:prstGeom>
          <a:noFill/>
          <a:ln w="190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06220" y="838200"/>
            <a:ext cx="8556780" cy="5029200"/>
          </a:xfrm>
        </p:spPr>
        <p:txBody>
          <a:bodyPr numCol="1"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Project 1:</a:t>
            </a:r>
          </a:p>
          <a:p>
            <a:pPr lvl="1">
              <a:buFont typeface="Cambria" charset="0"/>
              <a:buChar char="⎼"/>
            </a:pPr>
            <a:r>
              <a:rPr lang="en-US" sz="18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Initial acquisition completed in </a:t>
            </a: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2013/14</a:t>
            </a:r>
          </a:p>
          <a:p>
            <a:pPr lvl="1">
              <a:buFont typeface="Cambria" charset="0"/>
              <a:buChar char="⎼"/>
            </a:pP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Statewide, 1-foot, leaf-off, natural color, </a:t>
            </a:r>
            <a:r>
              <a:rPr lang="en-US" sz="18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orthoimagery</a:t>
            </a:r>
            <a:endParaRPr lang="en-US" sz="1800" dirty="0" smtClea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Cambria" charset="0"/>
              <a:buChar char="⎼"/>
            </a:pP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Support NG911 GIS data </a:t>
            </a:r>
            <a:r>
              <a:rPr lang="en-US" sz="1800" u="sng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remediation</a:t>
            </a: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PSAP operations, &amp; other state and local GIS </a:t>
            </a: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applications</a:t>
            </a:r>
          </a:p>
          <a:p>
            <a:pPr lvl="1">
              <a:buFont typeface="Courier New" charset="0"/>
              <a:buChar char="o"/>
            </a:pPr>
            <a:endParaRPr lang="en-US" sz="1800" dirty="0" smtClea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Project 2:</a:t>
            </a:r>
          </a:p>
          <a:p>
            <a:pPr lvl="1">
              <a:buFont typeface="Cambria" charset="0"/>
              <a:buChar char="⎼"/>
            </a:pPr>
            <a:r>
              <a:rPr lang="en-US" sz="18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cquisition planned for 2018/19</a:t>
            </a:r>
          </a:p>
          <a:p>
            <a:pPr lvl="1">
              <a:buFont typeface="Cambria" charset="0"/>
              <a:buChar char="⎼"/>
            </a:pP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Acquisition will begin in NW Kansas</a:t>
            </a:r>
            <a:endParaRPr lang="en-US" sz="18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Cambria" charset="0"/>
              <a:buChar char="⎼"/>
            </a:pP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Statewide, 1-foot, </a:t>
            </a:r>
            <a:r>
              <a:rPr lang="en-US" sz="18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leaf-off, natural </a:t>
            </a: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color &amp; CIR, </a:t>
            </a:r>
            <a:r>
              <a:rPr lang="en-US" sz="18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orthoimagery</a:t>
            </a:r>
            <a:endParaRPr lang="en-US" sz="18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Cambria" charset="0"/>
              <a:buChar char="⎼"/>
            </a:pPr>
            <a:r>
              <a:rPr lang="en-US" sz="18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Support NG911 GIS data </a:t>
            </a:r>
            <a:r>
              <a:rPr lang="en-US" sz="1800" u="sng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maintenance</a:t>
            </a: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PSAP operations, &amp; other state and local GIS applications</a:t>
            </a:r>
          </a:p>
          <a:p>
            <a:pPr lvl="1">
              <a:buFont typeface="Cambria" charset="0"/>
              <a:buChar char="⎼"/>
            </a:pPr>
            <a:r>
              <a:rPr lang="en-US" sz="18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High-resolution ”buy-up” program</a:t>
            </a: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444" y="433663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Examples of buy-up interest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9" y="1371600"/>
            <a:ext cx="5075622" cy="4876800"/>
          </a:xfrm>
          <a:ln w="12700">
            <a:solidFill>
              <a:srgbClr val="002060"/>
            </a:solidFill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0" y="2844478"/>
            <a:ext cx="1371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alibri Light" panose="020F0302020204030204" pitchFamily="34" charset="0"/>
              </a:rPr>
              <a:t>Osage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alibri Light" panose="020F0302020204030204" pitchFamily="34" charset="0"/>
              </a:rPr>
              <a:t>$</a:t>
            </a:r>
            <a:r>
              <a:rPr lang="en-US" sz="1800" dirty="0" smtClean="0">
                <a:latin typeface="Calibri Light" panose="020F0302020204030204" pitchFamily="34" charset="0"/>
              </a:rPr>
              <a:t>25,950</a:t>
            </a:r>
            <a:endParaRPr lang="en-US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764" y="439343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County-wide 6”</a:t>
            </a:r>
            <a:endParaRPr lang="en-US" sz="32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940" y="1235759"/>
            <a:ext cx="8229600" cy="204084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libri Light" panose="020F0302020204030204" pitchFamily="34" charset="0"/>
              </a:rPr>
              <a:t>An average (square/rectangular) Kansas county will be $95 per square mile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When 2 or 3 contiguous counties fly at the same time, typically the price will drop to $70 per square mile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Beyond that the price can drop to $65 per square mile</a:t>
            </a:r>
            <a:endParaRPr lang="en-US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6093" y="95346"/>
            <a:ext cx="3992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3366"/>
                </a:solidFill>
                <a:latin typeface="+mj-lt"/>
              </a:rPr>
              <a:t>Thank you &amp; questions</a:t>
            </a:r>
            <a:endParaRPr lang="en-US" sz="32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3569"/>
            <a:ext cx="8763000" cy="0"/>
          </a:xfrm>
          <a:prstGeom prst="line">
            <a:avLst/>
          </a:prstGeom>
          <a:noFill/>
          <a:ln w="190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914400"/>
            <a:ext cx="686469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 Light" charset="0"/>
                <a:ea typeface="Calibri Light" charset="0"/>
                <a:cs typeface="Calibri Light" charset="0"/>
              </a:rPr>
              <a:t>Tim </a:t>
            </a:r>
            <a:r>
              <a:rPr lang="en-US" sz="1600" b="1" dirty="0" err="1" smtClean="0">
                <a:latin typeface="Calibri Light" charset="0"/>
                <a:ea typeface="Calibri Light" charset="0"/>
                <a:cs typeface="Calibri Light" charset="0"/>
              </a:rPr>
              <a:t>Donze</a:t>
            </a:r>
            <a:endParaRPr lang="en-US" sz="1600" b="1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VP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Business Development</a:t>
            </a:r>
          </a:p>
          <a:p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Surdex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Corporation</a:t>
            </a:r>
          </a:p>
          <a:p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520 Spirit of St. Louis Blvd.</a:t>
            </a:r>
          </a:p>
          <a:p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Chesterfield, MO 63005</a:t>
            </a:r>
          </a:p>
          <a:p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 </a:t>
            </a:r>
          </a:p>
          <a:p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314-422-7616 (direct)</a:t>
            </a:r>
          </a:p>
          <a:p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636-368-4424 (office)</a:t>
            </a:r>
          </a:p>
          <a:p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636-368-4400 (main)</a:t>
            </a:r>
          </a:p>
          <a:p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TimD@surdex.com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sz="1600" b="1" dirty="0" smtClean="0">
                <a:latin typeface="Calibri Light" charset="0"/>
                <a:ea typeface="Calibri Light" charset="0"/>
                <a:cs typeface="Calibri Light" charset="0"/>
              </a:rPr>
              <a:t>Ken </a:t>
            </a:r>
            <a:r>
              <a:rPr lang="en-US" sz="1600" b="1" dirty="0">
                <a:latin typeface="Calibri Light" charset="0"/>
                <a:ea typeface="Calibri Light" charset="0"/>
                <a:cs typeface="Calibri Light" charset="0"/>
              </a:rPr>
              <a:t>Nelson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Kansas Geographic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Information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Officer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Kansas 911 Coordinating Council, GIS Committee Chair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Kansas Geological Survey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The University of Kansas</a:t>
            </a:r>
          </a:p>
          <a:p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nelson@kgs.ku.edu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785-864-2164 (voice)</a:t>
            </a:r>
          </a:p>
        </p:txBody>
      </p:sp>
    </p:spTree>
    <p:extLst>
      <p:ext uri="{BB962C8B-B14F-4D97-AF65-F5344CB8AC3E}">
        <p14:creationId xmlns:p14="http://schemas.microsoft.com/office/powerpoint/2010/main" val="18065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9164" y="100429"/>
            <a:ext cx="2875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3366"/>
                </a:solidFill>
                <a:latin typeface="+mj-lt"/>
              </a:rPr>
              <a:t>Program update</a:t>
            </a:r>
            <a:endParaRPr lang="en-US" sz="32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190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036" y="838200"/>
            <a:ext cx="54467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Renewed 3-year agreement with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Surdex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to update statewide imagery</a:t>
            </a:r>
          </a:p>
          <a:p>
            <a:pPr marL="171450" lvl="0" indent="-171450">
              <a:buFont typeface="Arial" charset="0"/>
              <a:buChar char="•"/>
            </a:pPr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License allows access to the following:</a:t>
            </a:r>
          </a:p>
          <a:p>
            <a:pPr marL="742950" lvl="1" indent="-285750">
              <a:buFont typeface="Cambria" charset="0"/>
              <a:buChar char="⎼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State, county, and municipal (city) government agencies/department</a:t>
            </a:r>
          </a:p>
          <a:p>
            <a:pPr marL="742950" lvl="1" indent="-285750">
              <a:buFont typeface="Cambria" charset="0"/>
              <a:buChar char="⎼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Regents institutions</a:t>
            </a:r>
          </a:p>
          <a:p>
            <a:pPr marL="742950" lvl="1" indent="-285750">
              <a:buFont typeface="Cambria" charset="0"/>
              <a:buChar char="⎼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All Public School Districts</a:t>
            </a:r>
          </a:p>
          <a:p>
            <a:pPr marL="742950" lvl="1" indent="-285750">
              <a:buFont typeface="Cambria" charset="0"/>
              <a:buChar char="⎼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Any firm doing work on behalf of one of these entities</a:t>
            </a:r>
          </a:p>
          <a:p>
            <a:pPr marL="742950" lvl="1" indent="-285750">
              <a:buFont typeface="Cambria" charset="0"/>
              <a:buChar char="⎼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No public domain distribution</a:t>
            </a:r>
          </a:p>
          <a:p>
            <a:pPr marL="171450" lvl="0" indent="-171450">
              <a:buFont typeface="Arial" charset="0"/>
              <a:buChar char="•"/>
            </a:pP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Public domain release of 2013/14 1-foot, leaf-off, imagery</a:t>
            </a:r>
          </a:p>
          <a:p>
            <a:pPr marL="171450" lvl="0" indent="-171450">
              <a:buFont typeface="Arial" charset="0"/>
              <a:buChar char="•"/>
            </a:pP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Primarily funded by Kansas 911 Coordinating Council, with cost-share provided by the Traffic Records Coordinating Council (TRCC), and the Kansas Department of Revenue (KDOR)</a:t>
            </a: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Valtus_wichit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3429000"/>
            <a:ext cx="3200400" cy="2612346"/>
          </a:xfrm>
          <a:prstGeom prst="rect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Picture 9" descr="Valtus_wichita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65053"/>
            <a:ext cx="2286000" cy="1865961"/>
          </a:xfrm>
          <a:prstGeom prst="rect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95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586" y="106108"/>
            <a:ext cx="8169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3366"/>
                </a:solidFill>
                <a:latin typeface="+mj-lt"/>
              </a:rPr>
              <a:t>2018 Acquisition Details: Introducing Tim Donze</a:t>
            </a:r>
            <a:endParaRPr lang="en-US" sz="32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190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220" y="990600"/>
            <a:ext cx="8077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Tim is the Business Development Rep supporting the Kansas Imagery Program</a:t>
            </a:r>
          </a:p>
          <a:p>
            <a:endParaRPr lang="en-US" sz="2000" b="1" dirty="0" smtClean="0">
              <a:latin typeface="Calibri Light" panose="020F0302020204030204" pitchFamily="34" charset="0"/>
              <a:ea typeface="Calibri Light" charset="0"/>
              <a:cs typeface="Calibri Light" charset="0"/>
            </a:endParaRPr>
          </a:p>
          <a:p>
            <a:r>
              <a:rPr lang="en-US" sz="2000" b="1" dirty="0" smtClean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Tim </a:t>
            </a:r>
            <a:r>
              <a:rPr lang="en-US" sz="2000" b="1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Donze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VP Business Development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Surdex Corporation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520 Spirit of St. Louis Blvd.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Chesterfield, MO 63005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 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314-422-7616 (direct)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636-368-4424 (office)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636-368-4400 (main)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charset="0"/>
                <a:cs typeface="Calibri Light" charset="0"/>
              </a:rPr>
              <a:t>TimD@surdex.com</a:t>
            </a: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1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803" y="405266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Surdex Overview</a:t>
            </a:r>
            <a:endParaRPr lang="en-US" sz="3200" dirty="0">
              <a:latin typeface="+mj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038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alibri Light" panose="020F0302020204030204" pitchFamily="34" charset="0"/>
              </a:rPr>
              <a:t>Headquartered in Chesterfield (greater St. Louis), Missouri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</a:rPr>
              <a:t>17,000 square foot production facility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</a:rPr>
              <a:t>30,000 square foot hangar </a:t>
            </a:r>
            <a:r>
              <a:rPr lang="en-US" sz="1800" dirty="0" smtClean="0">
                <a:latin typeface="Calibri Light" panose="020F0302020204030204" pitchFamily="34" charset="0"/>
              </a:rPr>
              <a:t>facility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400" dirty="0"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 Light" panose="020F0302020204030204" pitchFamily="34" charset="0"/>
              </a:rPr>
              <a:t>~95 employees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8 ASPRS Certified Photogrammetrists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3 Professional Land Surveyors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1 Registered Engineer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Calibri Light" panose="020F0302020204030204" pitchFamily="34" charset="0"/>
              </a:rPr>
              <a:t>1 Project Management Professional (PMP)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3150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841" y="410945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Flight plan for 1’ resolution</a:t>
            </a:r>
            <a:endParaRPr lang="en-US" sz="3200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4957" b="5814"/>
          <a:stretch/>
        </p:blipFill>
        <p:spPr bwMode="auto">
          <a:xfrm>
            <a:off x="990600" y="1143000"/>
            <a:ext cx="763538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7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841" y="405266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Equipment</a:t>
            </a:r>
            <a:endParaRPr lang="en-US" sz="32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4229" y="1371600"/>
            <a:ext cx="3505200" cy="524160"/>
            <a:chOff x="0" y="2"/>
            <a:chExt cx="3505200" cy="52416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2"/>
              <a:ext cx="3505200" cy="5241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5587" y="25589"/>
              <a:ext cx="3454026" cy="472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Aircraft</a:t>
              </a:r>
            </a:p>
          </p:txBody>
        </p:sp>
      </p:grpSp>
      <p:sp>
        <p:nvSpPr>
          <p:cNvPr id="11" name="Content Placeholder 14"/>
          <p:cNvSpPr>
            <a:spLocks noGrp="1"/>
          </p:cNvSpPr>
          <p:nvPr>
            <p:ph sz="half" idx="4294967295"/>
          </p:nvPr>
        </p:nvSpPr>
        <p:spPr>
          <a:xfrm>
            <a:off x="421829" y="2057400"/>
            <a:ext cx="3769171" cy="36271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i="1" dirty="0" smtClean="0">
                <a:latin typeface="Calibri Light" panose="020F0302020204030204" pitchFamily="34" charset="0"/>
              </a:rPr>
              <a:t>4 Twin-turbine Cessna 441 (Conquest)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2 Twin-piston engine Cessna 414 - Cessna 335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 4 Single-piston engine Cessna 206</a:t>
            </a:r>
          </a:p>
          <a:p>
            <a:endParaRPr lang="en-US" sz="2000" b="1" dirty="0"/>
          </a:p>
        </p:txBody>
      </p:sp>
      <p:pic>
        <p:nvPicPr>
          <p:cNvPr id="12" name="Picture 11" descr="Image2.jpg"/>
          <p:cNvPicPr>
            <a:picLocks noChangeAspect="1"/>
          </p:cNvPicPr>
          <p:nvPr/>
        </p:nvPicPr>
        <p:blipFill>
          <a:blip r:embed="rId2" cstate="print"/>
          <a:srcRect t="2941" b="8824"/>
          <a:stretch>
            <a:fillRect/>
          </a:stretch>
        </p:blipFill>
        <p:spPr>
          <a:xfrm>
            <a:off x="617401" y="4114800"/>
            <a:ext cx="2526954" cy="228600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65284443"/>
              </p:ext>
            </p:extLst>
          </p:nvPr>
        </p:nvGraphicFramePr>
        <p:xfrm>
          <a:off x="5070029" y="1336773"/>
          <a:ext cx="35052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4993829" y="2057400"/>
            <a:ext cx="3692971" cy="36271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i="1" dirty="0" smtClean="0">
                <a:latin typeface="Calibri Light" panose="020F0302020204030204" pitchFamily="34" charset="0"/>
              </a:rPr>
              <a:t>4 Leica ADS100 digital </a:t>
            </a:r>
            <a:r>
              <a:rPr lang="en-US" sz="1800" i="1" dirty="0" err="1" smtClean="0">
                <a:latin typeface="Calibri Light" panose="020F0302020204030204" pitchFamily="34" charset="0"/>
              </a:rPr>
              <a:t>pushbroom</a:t>
            </a:r>
            <a:r>
              <a:rPr lang="en-US" sz="1800" i="1" dirty="0" smtClean="0">
                <a:latin typeface="Calibri Light" panose="020F0302020204030204" pitchFamily="34" charset="0"/>
              </a:rPr>
              <a:t> cameras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3 Leica / Intergraph DMC digital cameras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1 Leica RCD30 medium format digital camera system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2 OpTech Galaxy LiDAR sensors</a:t>
            </a:r>
          </a:p>
        </p:txBody>
      </p:sp>
    </p:spTree>
    <p:extLst>
      <p:ext uri="{BB962C8B-B14F-4D97-AF65-F5344CB8AC3E}">
        <p14:creationId xmlns:p14="http://schemas.microsoft.com/office/powerpoint/2010/main" val="14883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764" y="422304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Digital Camera</a:t>
            </a:r>
            <a:endParaRPr lang="en-US" sz="3200" dirty="0"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724400" cy="4749799"/>
          </a:xfrm>
        </p:spPr>
        <p:txBody>
          <a:bodyPr>
            <a:normAutofit/>
          </a:bodyPr>
          <a:lstStyle/>
          <a:p>
            <a:pPr lvl="0"/>
            <a:r>
              <a:rPr lang="en-US" sz="1800" dirty="0" smtClean="0">
                <a:latin typeface="Calibri Light" panose="020F0302020204030204" pitchFamily="34" charset="0"/>
              </a:rPr>
              <a:t>Largest swath width –efficient acquisition</a:t>
            </a:r>
          </a:p>
          <a:p>
            <a:pPr lvl="0"/>
            <a:r>
              <a:rPr lang="en-US" sz="1800" dirty="0" smtClean="0">
                <a:latin typeface="Calibri Light" panose="020F0302020204030204" pitchFamily="34" charset="0"/>
              </a:rPr>
              <a:t>5um pixel – fly higher</a:t>
            </a:r>
          </a:p>
          <a:p>
            <a:pPr lvl="0"/>
            <a:r>
              <a:rPr lang="en-US" sz="1800" dirty="0" smtClean="0">
                <a:latin typeface="Calibri Light" panose="020F0302020204030204" pitchFamily="34" charset="0"/>
              </a:rPr>
              <a:t>Time Delayed Integration (TDI) – sensitivity &amp; speed</a:t>
            </a:r>
          </a:p>
          <a:p>
            <a:pPr lvl="0"/>
            <a:r>
              <a:rPr lang="en-US" sz="1800" dirty="0" smtClean="0">
                <a:latin typeface="Calibri Light" panose="020F0302020204030204" pitchFamily="34" charset="0"/>
              </a:rPr>
              <a:t>Exceptional radiometric sensitivity</a:t>
            </a:r>
          </a:p>
          <a:p>
            <a:pPr lvl="0"/>
            <a:r>
              <a:rPr lang="en-US" sz="1800" dirty="0" smtClean="0">
                <a:latin typeface="Calibri Light" panose="020F0302020204030204" pitchFamily="34" charset="0"/>
              </a:rPr>
              <a:t>Optically-aligned nadir, forward, back RGBN arrays means full stereoscopic viewing</a:t>
            </a:r>
          </a:p>
          <a:p>
            <a:pPr lvl="0"/>
            <a:r>
              <a:rPr lang="en-US" sz="1800" dirty="0" smtClean="0">
                <a:latin typeface="Calibri Light" panose="020F0302020204030204" pitchFamily="34" charset="0"/>
              </a:rPr>
              <a:t>No pan-sharpening: no blooming or blurring</a:t>
            </a:r>
          </a:p>
          <a:p>
            <a:endParaRPr lang="en-US" sz="2000" b="1" dirty="0"/>
          </a:p>
        </p:txBody>
      </p:sp>
      <p:pic>
        <p:nvPicPr>
          <p:cNvPr id="7" name="Picture 2" descr="C:\hexagon\ads100_equ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086100" cy="299000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5737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61B9-7DA5-414C-88F3-5E0787BFDC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443" y="405265"/>
            <a:ext cx="8229600" cy="734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Project manager: Jim Gottgetreu</a:t>
            </a:r>
            <a:endParaRPr lang="en-US" sz="32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880" y="1269369"/>
            <a:ext cx="5029200" cy="4876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libri Light" panose="020F0302020204030204" pitchFamily="34" charset="0"/>
              </a:rPr>
              <a:t>Over 36 years of experience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ASPRS Certified Photogrammetrist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Specializing in resource allocation, logistics planning and production management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9369"/>
            <a:ext cx="2475971" cy="311842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071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14954</TotalTime>
  <Words>894</Words>
  <Application>Microsoft Macintosh PowerPoint</Application>
  <PresentationFormat>On-screen Show (4:3)</PresentationFormat>
  <Paragraphs>197</Paragraphs>
  <Slides>22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AppleSymbols</vt:lpstr>
      <vt:lpstr>Calibri</vt:lpstr>
      <vt:lpstr>Calibri Light</vt:lpstr>
      <vt:lpstr>Cambria</vt:lpstr>
      <vt:lpstr>Courier New</vt:lpstr>
      <vt:lpstr>Times New Roman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Surdex Overview</vt:lpstr>
      <vt:lpstr>Flight plan for 1’ resolution</vt:lpstr>
      <vt:lpstr>Equipment</vt:lpstr>
      <vt:lpstr>Digital Camera</vt:lpstr>
      <vt:lpstr>Project manager: Jim Gottgetreu</vt:lpstr>
      <vt:lpstr>PowerPoint Presentation</vt:lpstr>
      <vt:lpstr>PowerPoint Presentation</vt:lpstr>
      <vt:lpstr>Why offer a Kansas Buy Up Program?</vt:lpstr>
      <vt:lpstr>What is the Kansas Buy Up Program?</vt:lpstr>
      <vt:lpstr>Leveraging the NG911 Imagery Program Will:</vt:lpstr>
      <vt:lpstr>Sample Imagery: 6” Resolution</vt:lpstr>
      <vt:lpstr>Sample Imagery: 3” Resolution</vt:lpstr>
      <vt:lpstr>Ballpark Pricing</vt:lpstr>
      <vt:lpstr>Examples of buy-up interest</vt:lpstr>
      <vt:lpstr>Examples of buy-up interest</vt:lpstr>
      <vt:lpstr>Examples of buy-up interest</vt:lpstr>
      <vt:lpstr>County-wide 6”</vt:lpstr>
      <vt:lpstr>PowerPoint Presentation</vt:lpstr>
    </vt:vector>
  </TitlesOfParts>
  <Company>Surdex Corp.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mikem</dc:creator>
  <cp:lastModifiedBy>Microsoft Office User</cp:lastModifiedBy>
  <cp:revision>919</cp:revision>
  <cp:lastPrinted>2017-10-19T21:10:07Z</cp:lastPrinted>
  <dcterms:created xsi:type="dcterms:W3CDTF">2014-08-08T13:59:34Z</dcterms:created>
  <dcterms:modified xsi:type="dcterms:W3CDTF">2017-12-07T18:02:44Z</dcterms:modified>
</cp:coreProperties>
</file>