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74" r:id="rId2"/>
    <p:sldId id="286" r:id="rId3"/>
    <p:sldId id="310" r:id="rId4"/>
    <p:sldId id="323" r:id="rId5"/>
    <p:sldId id="324" r:id="rId6"/>
    <p:sldId id="316" r:id="rId7"/>
    <p:sldId id="318" r:id="rId8"/>
    <p:sldId id="327" r:id="rId9"/>
    <p:sldId id="290" r:id="rId10"/>
    <p:sldId id="325" r:id="rId11"/>
    <p:sldId id="326" r:id="rId12"/>
    <p:sldId id="301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323" autoAdjust="0"/>
    <p:restoredTop sz="93349" autoAdjust="0"/>
  </p:normalViewPr>
  <p:slideViewPr>
    <p:cSldViewPr>
      <p:cViewPr varScale="1">
        <p:scale>
          <a:sx n="165" d="100"/>
          <a:sy n="165" d="100"/>
        </p:scale>
        <p:origin x="2880" y="2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2B3122-A2AB-6F45-8980-7495DFDC7629}" type="datetimeFigureOut">
              <a:rPr lang="en-US" smtClean="0"/>
              <a:t>12/7/17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501913-8D87-0146-912A-953B9A0B45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7114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3BD9E5B-43F7-4A18-B17A-F2936B4CD40C}" type="datetimeFigureOut">
              <a:rPr lang="en-US" smtClean="0"/>
              <a:t>12/7/17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B5B803A-BB52-4F00-9F5D-9FA3E538D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358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3BD9E5B-43F7-4A18-B17A-F2936B4CD40C}" type="datetimeFigureOut">
              <a:rPr lang="en-US" smtClean="0"/>
              <a:t>12/7/17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B5B803A-BB52-4F00-9F5D-9FA3E538D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846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3BD9E5B-43F7-4A18-B17A-F2936B4CD40C}" type="datetimeFigureOut">
              <a:rPr lang="en-US" smtClean="0"/>
              <a:t>12/7/17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B5B803A-BB52-4F00-9F5D-9FA3E538D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95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3BD9E5B-43F7-4A18-B17A-F2936B4CD40C}" type="datetimeFigureOut">
              <a:rPr lang="en-US" smtClean="0"/>
              <a:t>12/7/17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B5B803A-BB52-4F00-9F5D-9FA3E538D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786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3BD9E5B-43F7-4A18-B17A-F2936B4CD40C}" type="datetimeFigureOut">
              <a:rPr lang="en-US" smtClean="0"/>
              <a:t>12/7/17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B5B803A-BB52-4F00-9F5D-9FA3E538D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542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3BD9E5B-43F7-4A18-B17A-F2936B4CD40C}" type="datetimeFigureOut">
              <a:rPr lang="en-US" smtClean="0"/>
              <a:t>12/7/17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B5B803A-BB52-4F00-9F5D-9FA3E538D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272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3BD9E5B-43F7-4A18-B17A-F2936B4CD40C}" type="datetimeFigureOut">
              <a:rPr lang="en-US" smtClean="0"/>
              <a:t>12/7/17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B5B803A-BB52-4F00-9F5D-9FA3E538D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352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3BD9E5B-43F7-4A18-B17A-F2936B4CD40C}" type="datetimeFigureOut">
              <a:rPr lang="en-US" smtClean="0"/>
              <a:t>12/7/17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B5B803A-BB52-4F00-9F5D-9FA3E538D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452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3BD9E5B-43F7-4A18-B17A-F2936B4CD40C}" type="datetimeFigureOut">
              <a:rPr lang="en-US" smtClean="0"/>
              <a:t>12/7/17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B5B803A-BB52-4F00-9F5D-9FA3E538D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513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3BD9E5B-43F7-4A18-B17A-F2936B4CD40C}" type="datetimeFigureOut">
              <a:rPr lang="en-US" smtClean="0"/>
              <a:t>12/7/17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B5B803A-BB52-4F00-9F5D-9FA3E538D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357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3BD9E5B-43F7-4A18-B17A-F2936B4CD40C}" type="datetimeFigureOut">
              <a:rPr lang="en-US" smtClean="0"/>
              <a:t>12/7/17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B5B803A-BB52-4F00-9F5D-9FA3E538D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869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1960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kansas.zoom.us/j/280140771" TargetMode="External"/><Relationship Id="rId3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1794671" y="1447800"/>
            <a:ext cx="5630858" cy="2529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6000" dirty="0" smtClean="0">
                <a:solidFill>
                  <a:srgbClr val="003366"/>
                </a:solidFill>
                <a:latin typeface="+mj-lt"/>
              </a:rPr>
              <a:t>Kansas</a:t>
            </a:r>
          </a:p>
          <a:p>
            <a:pPr algn="ctr">
              <a:lnSpc>
                <a:spcPct val="80000"/>
              </a:lnSpc>
            </a:pPr>
            <a:r>
              <a:rPr lang="en-US" sz="6000" dirty="0" smtClean="0">
                <a:solidFill>
                  <a:srgbClr val="003366"/>
                </a:solidFill>
                <a:latin typeface="+mj-lt"/>
              </a:rPr>
              <a:t>GIS Policy Board</a:t>
            </a:r>
          </a:p>
          <a:p>
            <a:pPr algn="ctr">
              <a:lnSpc>
                <a:spcPct val="80000"/>
              </a:lnSpc>
            </a:pPr>
            <a:endParaRPr lang="en-US" sz="2800" dirty="0" smtClean="0">
              <a:solidFill>
                <a:srgbClr val="003366"/>
              </a:solidFill>
              <a:latin typeface="+mj-lt"/>
            </a:endParaRPr>
          </a:p>
          <a:p>
            <a:pPr algn="ctr">
              <a:lnSpc>
                <a:spcPct val="80000"/>
              </a:lnSpc>
            </a:pPr>
            <a:r>
              <a:rPr lang="en-US" sz="4800" dirty="0" smtClean="0">
                <a:solidFill>
                  <a:srgbClr val="003366"/>
                </a:solidFill>
                <a:latin typeface="+mj-lt"/>
              </a:rPr>
              <a:t>December 7, </a:t>
            </a:r>
            <a:r>
              <a:rPr lang="en-US" sz="4800" dirty="0" smtClean="0">
                <a:solidFill>
                  <a:srgbClr val="003366"/>
                </a:solidFill>
                <a:latin typeface="+mj-lt"/>
              </a:rPr>
              <a:t>2017</a:t>
            </a:r>
            <a:endParaRPr lang="en-US" sz="4800" dirty="0">
              <a:solidFill>
                <a:srgbClr val="003366"/>
              </a:solidFill>
              <a:latin typeface="+mj-lt"/>
            </a:endParaRPr>
          </a:p>
        </p:txBody>
      </p:sp>
      <p:sp>
        <p:nvSpPr>
          <p:cNvPr id="9" name="Line 8"/>
          <p:cNvSpPr>
            <a:spLocks noChangeShapeType="1"/>
          </p:cNvSpPr>
          <p:nvPr/>
        </p:nvSpPr>
        <p:spPr bwMode="auto">
          <a:xfrm flipV="1">
            <a:off x="228600" y="3048000"/>
            <a:ext cx="8763000" cy="0"/>
          </a:xfrm>
          <a:prstGeom prst="line">
            <a:avLst/>
          </a:prstGeom>
          <a:noFill/>
          <a:ln w="57150" cap="rnd" cmpd="sng">
            <a:solidFill>
              <a:srgbClr val="376092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n w="38100" cmpd="sng">
                <a:solidFill>
                  <a:schemeClr val="tx1"/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3263632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206220" y="115669"/>
            <a:ext cx="398872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rgbClr val="003366"/>
                </a:solidFill>
                <a:latin typeface="+mj-lt"/>
              </a:rPr>
              <a:t>DASC Annual Report</a:t>
            </a:r>
            <a:endParaRPr lang="en-US" sz="3600" dirty="0">
              <a:solidFill>
                <a:srgbClr val="003366"/>
              </a:solidFill>
              <a:latin typeface="+mj-lt"/>
            </a:endParaRPr>
          </a:p>
        </p:txBody>
      </p:sp>
      <p:sp>
        <p:nvSpPr>
          <p:cNvPr id="9" name="Line 8"/>
          <p:cNvSpPr>
            <a:spLocks noChangeShapeType="1"/>
          </p:cNvSpPr>
          <p:nvPr/>
        </p:nvSpPr>
        <p:spPr bwMode="auto">
          <a:xfrm flipV="1">
            <a:off x="206220" y="762000"/>
            <a:ext cx="8763000" cy="0"/>
          </a:xfrm>
          <a:prstGeom prst="line">
            <a:avLst/>
          </a:prstGeom>
          <a:noFill/>
          <a:ln w="57150" cap="rnd" cmpd="sng">
            <a:solidFill>
              <a:srgbClr val="376092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n w="38100" cmpd="sng">
                <a:solidFill>
                  <a:schemeClr val="tx1"/>
                </a:solidFill>
              </a:ln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1000" y="1066800"/>
            <a:ext cx="7086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dirty="0" smtClean="0"/>
              <a:t>Ken Nelson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0312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206220" y="115669"/>
            <a:ext cx="540141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rgbClr val="003366"/>
                </a:solidFill>
                <a:latin typeface="+mj-lt"/>
              </a:rPr>
              <a:t>Geospatial Data Act of 2017</a:t>
            </a:r>
            <a:endParaRPr lang="en-US" sz="3600" dirty="0">
              <a:solidFill>
                <a:srgbClr val="003366"/>
              </a:solidFill>
              <a:latin typeface="+mj-lt"/>
            </a:endParaRPr>
          </a:p>
        </p:txBody>
      </p:sp>
      <p:sp>
        <p:nvSpPr>
          <p:cNvPr id="9" name="Line 8"/>
          <p:cNvSpPr>
            <a:spLocks noChangeShapeType="1"/>
          </p:cNvSpPr>
          <p:nvPr/>
        </p:nvSpPr>
        <p:spPr bwMode="auto">
          <a:xfrm flipV="1">
            <a:off x="206220" y="762000"/>
            <a:ext cx="8763000" cy="0"/>
          </a:xfrm>
          <a:prstGeom prst="line">
            <a:avLst/>
          </a:prstGeom>
          <a:noFill/>
          <a:ln w="57150" cap="rnd" cmpd="sng">
            <a:solidFill>
              <a:srgbClr val="376092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n w="38100" cmpd="sng">
                <a:solidFill>
                  <a:schemeClr val="tx1"/>
                </a:solidFill>
              </a:ln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1000" y="1066800"/>
            <a:ext cx="7086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dirty="0" smtClean="0"/>
              <a:t>Board discussion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8351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206220" y="115669"/>
            <a:ext cx="275177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rgbClr val="003366"/>
                </a:solidFill>
                <a:latin typeface="+mj-lt"/>
              </a:rPr>
              <a:t>New business</a:t>
            </a:r>
            <a:endParaRPr lang="en-US" sz="3600" dirty="0">
              <a:solidFill>
                <a:srgbClr val="003366"/>
              </a:solidFill>
              <a:latin typeface="+mj-lt"/>
            </a:endParaRPr>
          </a:p>
        </p:txBody>
      </p:sp>
      <p:sp>
        <p:nvSpPr>
          <p:cNvPr id="9" name="Line 8"/>
          <p:cNvSpPr>
            <a:spLocks noChangeShapeType="1"/>
          </p:cNvSpPr>
          <p:nvPr/>
        </p:nvSpPr>
        <p:spPr bwMode="auto">
          <a:xfrm flipV="1">
            <a:off x="206220" y="762000"/>
            <a:ext cx="8763000" cy="0"/>
          </a:xfrm>
          <a:prstGeom prst="line">
            <a:avLst/>
          </a:prstGeom>
          <a:noFill/>
          <a:ln w="57150" cap="rnd" cmpd="sng">
            <a:solidFill>
              <a:srgbClr val="376092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n w="38100" cmpd="sng">
                <a:solidFill>
                  <a:schemeClr val="tx1"/>
                </a:solidFill>
              </a:ln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2400" y="914400"/>
            <a:ext cx="8763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 smtClean="0">
                <a:latin typeface="Calibri Light" charset="0"/>
                <a:ea typeface="Calibri Light" charset="0"/>
                <a:cs typeface="Calibri Light" charset="0"/>
              </a:rPr>
              <a:t>United States Census Bureau LUCA workshop, January 11, 2017, </a:t>
            </a:r>
            <a:endParaRPr lang="en-US" dirty="0" smtClean="0">
              <a:latin typeface="Calibri Light" charset="0"/>
              <a:ea typeface="Calibri Light" charset="0"/>
              <a:cs typeface="Calibri Light" charset="0"/>
            </a:endParaRPr>
          </a:p>
          <a:p>
            <a:pPr marL="285750" indent="-285750">
              <a:buFont typeface="Arial"/>
              <a:buChar char="•"/>
            </a:pPr>
            <a:endParaRPr lang="en-US" dirty="0" smtClean="0">
              <a:latin typeface="Calibri Light" charset="0"/>
              <a:ea typeface="Calibri Light" charset="0"/>
              <a:cs typeface="Calibri Light" charset="0"/>
            </a:endParaRPr>
          </a:p>
          <a:p>
            <a:pPr marL="285750" indent="-285750">
              <a:buFont typeface="Arial"/>
              <a:buChar char="•"/>
            </a:pPr>
            <a:r>
              <a:rPr lang="en-US" dirty="0" smtClean="0">
                <a:latin typeface="Calibri Light" charset="0"/>
                <a:ea typeface="Calibri Light" charset="0"/>
                <a:cs typeface="Calibri Light" charset="0"/>
              </a:rPr>
              <a:t>Next </a:t>
            </a:r>
            <a:r>
              <a:rPr lang="en-US" dirty="0">
                <a:latin typeface="Calibri Light" charset="0"/>
                <a:ea typeface="Calibri Light" charset="0"/>
                <a:cs typeface="Calibri Light" charset="0"/>
              </a:rPr>
              <a:t>GIS Policy Board Meeting:  </a:t>
            </a:r>
            <a:r>
              <a:rPr lang="en-US" dirty="0" smtClean="0">
                <a:latin typeface="Calibri Light" charset="0"/>
                <a:ea typeface="Calibri Light" charset="0"/>
                <a:cs typeface="Calibri Light" charset="0"/>
              </a:rPr>
              <a:t>January 12, 2017?</a:t>
            </a:r>
          </a:p>
          <a:p>
            <a:pPr marL="285750" indent="-285750">
              <a:buFont typeface="Arial"/>
              <a:buChar char="•"/>
            </a:pPr>
            <a:endParaRPr lang="en-US" dirty="0">
              <a:latin typeface="Calibri Light" charset="0"/>
              <a:ea typeface="Calibri Light" charset="0"/>
              <a:cs typeface="Calibri Light" charset="0"/>
            </a:endParaRPr>
          </a:p>
          <a:p>
            <a:pPr marL="285750" indent="-285750">
              <a:buFont typeface="Arial"/>
              <a:buChar char="•"/>
            </a:pPr>
            <a:r>
              <a:rPr lang="en-US" dirty="0" err="1" smtClean="0">
                <a:latin typeface="Calibri Light" charset="0"/>
                <a:ea typeface="Calibri Light" charset="0"/>
                <a:cs typeface="Calibri Light" charset="0"/>
              </a:rPr>
              <a:t>MidAmerica</a:t>
            </a:r>
            <a:r>
              <a:rPr lang="en-US" dirty="0" smtClean="0">
                <a:latin typeface="Calibri Light" charset="0"/>
                <a:ea typeface="Calibri Light" charset="0"/>
                <a:cs typeface="Calibri Light" charset="0"/>
              </a:rPr>
              <a:t> GIS Symposium, April 23-26, Omaha, NE, </a:t>
            </a:r>
            <a:r>
              <a:rPr lang="en-US" dirty="0" err="1" smtClean="0">
                <a:latin typeface="Calibri Light" charset="0"/>
                <a:ea typeface="Calibri Light" charset="0"/>
                <a:cs typeface="Calibri Light" charset="0"/>
              </a:rPr>
              <a:t>www.magicgis.org</a:t>
            </a:r>
            <a:endParaRPr lang="en-US" dirty="0">
              <a:latin typeface="Calibri Light" charset="0"/>
              <a:ea typeface="Calibri Light" charset="0"/>
              <a:cs typeface="Calibri Ligh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4193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206220" y="0"/>
            <a:ext cx="3234629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rgbClr val="003366"/>
                </a:solidFill>
                <a:latin typeface="+mj-lt"/>
              </a:rPr>
              <a:t>Meeting agenda</a:t>
            </a:r>
            <a:endParaRPr lang="en-US" sz="3600" dirty="0">
              <a:solidFill>
                <a:srgbClr val="003366"/>
              </a:solidFill>
              <a:latin typeface="+mj-lt"/>
            </a:endParaRPr>
          </a:p>
        </p:txBody>
      </p:sp>
      <p:sp>
        <p:nvSpPr>
          <p:cNvPr id="11" name="Line 8"/>
          <p:cNvSpPr>
            <a:spLocks noChangeShapeType="1"/>
          </p:cNvSpPr>
          <p:nvPr/>
        </p:nvSpPr>
        <p:spPr bwMode="auto">
          <a:xfrm flipV="1">
            <a:off x="206220" y="609600"/>
            <a:ext cx="8763000" cy="0"/>
          </a:xfrm>
          <a:prstGeom prst="line">
            <a:avLst/>
          </a:prstGeom>
          <a:noFill/>
          <a:ln w="57150" cap="rnd" cmpd="sng">
            <a:solidFill>
              <a:srgbClr val="376092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n w="38100" cmpd="sng">
                <a:solidFill>
                  <a:schemeClr val="tx1"/>
                </a:solidFill>
              </a:ln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038600" y="-36731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1200" u="sng" dirty="0">
                <a:hlinkClick r:id="rId2"/>
              </a:rPr>
              <a:t>https://kansas.zoom.us/j/280140771</a:t>
            </a:r>
            <a:endParaRPr lang="en-US" sz="1200" dirty="0"/>
          </a:p>
          <a:p>
            <a:pPr algn="ctr"/>
            <a:r>
              <a:rPr lang="en-US" sz="1200" dirty="0">
                <a:solidFill>
                  <a:srgbClr val="FF0000"/>
                </a:solidFill>
              </a:rPr>
              <a:t>Conference Line:  646-558-8656</a:t>
            </a:r>
          </a:p>
          <a:p>
            <a:pPr algn="ctr"/>
            <a:r>
              <a:rPr lang="en-US" sz="1200" dirty="0">
                <a:solidFill>
                  <a:srgbClr val="FF0000"/>
                </a:solidFill>
              </a:rPr>
              <a:t>Participant Code:  280 140 771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667"/>
          <a:stretch/>
        </p:blipFill>
        <p:spPr>
          <a:xfrm>
            <a:off x="2084058" y="838200"/>
            <a:ext cx="5007324" cy="571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1359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206220" y="0"/>
            <a:ext cx="320344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rgbClr val="003366"/>
                </a:solidFill>
                <a:latin typeface="+mj-lt"/>
              </a:rPr>
              <a:t>Agency Updates</a:t>
            </a:r>
            <a:endParaRPr lang="en-US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9" name="Line 8"/>
          <p:cNvSpPr>
            <a:spLocks noChangeShapeType="1"/>
          </p:cNvSpPr>
          <p:nvPr/>
        </p:nvSpPr>
        <p:spPr bwMode="auto">
          <a:xfrm flipV="1">
            <a:off x="206220" y="646331"/>
            <a:ext cx="8763000" cy="0"/>
          </a:xfrm>
          <a:prstGeom prst="line">
            <a:avLst/>
          </a:prstGeom>
          <a:noFill/>
          <a:ln w="57150" cap="rnd" cmpd="sng">
            <a:solidFill>
              <a:srgbClr val="376092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n w="38100" cmpd="sng">
                <a:solidFill>
                  <a:schemeClr val="tx1"/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260279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206220" y="0"/>
            <a:ext cx="642361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rgbClr val="003366"/>
                </a:solidFill>
                <a:latin typeface="+mj-lt"/>
              </a:rPr>
              <a:t>Statewide LiDAR Program Update</a:t>
            </a:r>
            <a:endParaRPr lang="en-US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9" name="Line 8"/>
          <p:cNvSpPr>
            <a:spLocks noChangeShapeType="1"/>
          </p:cNvSpPr>
          <p:nvPr/>
        </p:nvSpPr>
        <p:spPr bwMode="auto">
          <a:xfrm flipV="1">
            <a:off x="206220" y="646331"/>
            <a:ext cx="8763000" cy="0"/>
          </a:xfrm>
          <a:prstGeom prst="line">
            <a:avLst/>
          </a:prstGeom>
          <a:noFill/>
          <a:ln w="57150" cap="rnd" cmpd="sng">
            <a:solidFill>
              <a:srgbClr val="376092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n w="38100" cmpd="sng">
                <a:solidFill>
                  <a:schemeClr val="tx1"/>
                </a:solidFill>
              </a:ln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804446"/>
            <a:ext cx="807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charset="0"/>
              <a:buChar char="•"/>
            </a:pPr>
            <a:r>
              <a:rPr lang="en-US" sz="2400" dirty="0" smtClean="0">
                <a:latin typeface="Calibri Light" charset="0"/>
                <a:ea typeface="Calibri Light" charset="0"/>
                <a:cs typeface="Calibri Light" charset="0"/>
              </a:rPr>
              <a:t>Tom Morey</a:t>
            </a:r>
            <a:endParaRPr lang="en-US" sz="2400" dirty="0">
              <a:latin typeface="Calibri Light" charset="0"/>
              <a:ea typeface="Calibri Light" charset="0"/>
              <a:cs typeface="Calibri Ligh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3480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152400" y="129461"/>
            <a:ext cx="536871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003366"/>
                </a:solidFill>
                <a:latin typeface="+mj-lt"/>
              </a:rPr>
              <a:t>Statewide Imagery Program Update</a:t>
            </a:r>
            <a:endParaRPr lang="en-US" sz="280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9" name="Line 8"/>
          <p:cNvSpPr>
            <a:spLocks noChangeShapeType="1"/>
          </p:cNvSpPr>
          <p:nvPr/>
        </p:nvSpPr>
        <p:spPr bwMode="auto">
          <a:xfrm flipV="1">
            <a:off x="206220" y="646331"/>
            <a:ext cx="8763000" cy="0"/>
          </a:xfrm>
          <a:prstGeom prst="line">
            <a:avLst/>
          </a:prstGeom>
          <a:noFill/>
          <a:ln w="57150" cap="rnd" cmpd="sng">
            <a:solidFill>
              <a:srgbClr val="376092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n w="38100" cmpd="sng">
                <a:solidFill>
                  <a:schemeClr val="tx1"/>
                </a:solidFill>
              </a:ln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833735"/>
            <a:ext cx="807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charset="0"/>
              <a:buChar char="•"/>
            </a:pPr>
            <a:r>
              <a:rPr lang="en-US" sz="2400" dirty="0" smtClean="0">
                <a:latin typeface="Calibri Light" charset="0"/>
                <a:ea typeface="Calibri Light" charset="0"/>
                <a:cs typeface="Calibri Light" charset="0"/>
              </a:rPr>
              <a:t>Ken Nelson &amp; Tim </a:t>
            </a:r>
            <a:r>
              <a:rPr lang="en-US" sz="2400" dirty="0" err="1" smtClean="0">
                <a:latin typeface="Calibri Light" charset="0"/>
                <a:ea typeface="Calibri Light" charset="0"/>
                <a:cs typeface="Calibri Light" charset="0"/>
              </a:rPr>
              <a:t>Donze</a:t>
            </a:r>
            <a:r>
              <a:rPr lang="en-US" sz="2400" dirty="0" smtClean="0">
                <a:latin typeface="Calibri Light" charset="0"/>
                <a:ea typeface="Calibri Light" charset="0"/>
                <a:cs typeface="Calibri Light" charset="0"/>
              </a:rPr>
              <a:t> (</a:t>
            </a:r>
            <a:r>
              <a:rPr lang="en-US" sz="2400" dirty="0" err="1" smtClean="0">
                <a:latin typeface="Calibri Light" charset="0"/>
                <a:ea typeface="Calibri Light" charset="0"/>
                <a:cs typeface="Calibri Light" charset="0"/>
              </a:rPr>
              <a:t>Surdex</a:t>
            </a:r>
            <a:r>
              <a:rPr lang="en-US" sz="2400" dirty="0" smtClean="0">
                <a:latin typeface="Calibri Light" charset="0"/>
                <a:ea typeface="Calibri Light" charset="0"/>
                <a:cs typeface="Calibri Light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145370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206220" y="0"/>
            <a:ext cx="3172663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rgbClr val="003366"/>
                </a:solidFill>
                <a:latin typeface="+mj-lt"/>
              </a:rPr>
              <a:t>NAIP Discussion</a:t>
            </a:r>
            <a:endParaRPr lang="en-US" sz="3600" dirty="0">
              <a:solidFill>
                <a:srgbClr val="003366"/>
              </a:solidFill>
              <a:latin typeface="+mj-lt"/>
            </a:endParaRPr>
          </a:p>
        </p:txBody>
      </p:sp>
      <p:sp>
        <p:nvSpPr>
          <p:cNvPr id="9" name="Line 8"/>
          <p:cNvSpPr>
            <a:spLocks noChangeShapeType="1"/>
          </p:cNvSpPr>
          <p:nvPr/>
        </p:nvSpPr>
        <p:spPr bwMode="auto">
          <a:xfrm flipV="1">
            <a:off x="206220" y="609600"/>
            <a:ext cx="8763000" cy="0"/>
          </a:xfrm>
          <a:prstGeom prst="line">
            <a:avLst/>
          </a:prstGeom>
          <a:noFill/>
          <a:ln w="57150" cap="rnd" cmpd="sng">
            <a:solidFill>
              <a:srgbClr val="376092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n w="38100" cmpd="sng">
                <a:solidFill>
                  <a:schemeClr val="tx1"/>
                </a:solidFill>
              </a:ln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1620" y="762000"/>
            <a:ext cx="807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n-US" dirty="0" smtClean="0">
                <a:latin typeface="Calibri Light" charset="0"/>
                <a:ea typeface="Calibri Light" charset="0"/>
                <a:cs typeface="Calibri Light" charset="0"/>
              </a:rPr>
              <a:t>Board discussion</a:t>
            </a:r>
            <a:endParaRPr lang="en-US" dirty="0" smtClean="0">
              <a:latin typeface="Calibri Light" charset="0"/>
              <a:ea typeface="Calibri Light" charset="0"/>
              <a:cs typeface="Calibri Ligh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88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206220" y="0"/>
            <a:ext cx="803726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rgbClr val="003366"/>
                </a:solidFill>
                <a:latin typeface="+mj-lt"/>
              </a:rPr>
              <a:t>Esri Enterprise License Agreement Update</a:t>
            </a:r>
            <a:endParaRPr lang="en-US" sz="3600" dirty="0">
              <a:solidFill>
                <a:srgbClr val="003366"/>
              </a:solidFill>
              <a:latin typeface="+mj-lt"/>
            </a:endParaRPr>
          </a:p>
        </p:txBody>
      </p:sp>
      <p:sp>
        <p:nvSpPr>
          <p:cNvPr id="9" name="Line 8"/>
          <p:cNvSpPr>
            <a:spLocks noChangeShapeType="1"/>
          </p:cNvSpPr>
          <p:nvPr/>
        </p:nvSpPr>
        <p:spPr bwMode="auto">
          <a:xfrm flipV="1">
            <a:off x="206220" y="609600"/>
            <a:ext cx="8763000" cy="0"/>
          </a:xfrm>
          <a:prstGeom prst="line">
            <a:avLst/>
          </a:prstGeom>
          <a:noFill/>
          <a:ln w="57150" cap="rnd" cmpd="sng">
            <a:solidFill>
              <a:srgbClr val="376092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n w="38100" cmpd="sng">
                <a:solidFill>
                  <a:schemeClr val="tx1"/>
                </a:solidFill>
              </a:ln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206220" y="990600"/>
            <a:ext cx="8527270" cy="42780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1600" dirty="0">
                <a:latin typeface="Calibri Light" charset="0"/>
                <a:ea typeface="Calibri Light" charset="0"/>
                <a:cs typeface="Calibri Light" charset="0"/>
              </a:rPr>
              <a:t>Two types of agreements…</a:t>
            </a:r>
          </a:p>
          <a:p>
            <a:endParaRPr lang="en-US" sz="1600" u="sng" dirty="0">
              <a:latin typeface="Calibri Light" charset="0"/>
              <a:ea typeface="Calibri Light" charset="0"/>
              <a:cs typeface="Calibri Light" charset="0"/>
            </a:endParaRPr>
          </a:p>
          <a:p>
            <a:pPr>
              <a:lnSpc>
                <a:spcPct val="150000"/>
              </a:lnSpc>
            </a:pPr>
            <a:r>
              <a:rPr lang="en-US" sz="1600" u="sng" dirty="0">
                <a:latin typeface="Calibri Light" charset="0"/>
                <a:ea typeface="Calibri Light" charset="0"/>
                <a:cs typeface="Calibri Light" charset="0"/>
              </a:rPr>
              <a:t>Master Purchase Agreement (MPA)</a:t>
            </a:r>
          </a:p>
          <a:p>
            <a:pPr marL="285750" indent="-285750">
              <a:lnSpc>
                <a:spcPct val="150000"/>
              </a:lnSpc>
              <a:buFont typeface="Arial"/>
              <a:buChar char="•"/>
            </a:pPr>
            <a:r>
              <a:rPr lang="en-US" sz="1600" dirty="0">
                <a:latin typeface="Calibri Light" charset="0"/>
                <a:ea typeface="Calibri Light" charset="0"/>
                <a:cs typeface="Calibri Light" charset="0"/>
              </a:rPr>
              <a:t>Defines price schedule for all </a:t>
            </a:r>
            <a:r>
              <a:rPr lang="en-US" sz="1600" dirty="0" err="1">
                <a:latin typeface="Calibri Light" charset="0"/>
                <a:ea typeface="Calibri Light" charset="0"/>
                <a:cs typeface="Calibri Light" charset="0"/>
              </a:rPr>
              <a:t>Esri</a:t>
            </a:r>
            <a:r>
              <a:rPr lang="en-US" sz="1600" dirty="0">
                <a:latin typeface="Calibri Light" charset="0"/>
                <a:ea typeface="Calibri Light" charset="0"/>
                <a:cs typeface="Calibri Light" charset="0"/>
              </a:rPr>
              <a:t> products and services</a:t>
            </a:r>
          </a:p>
          <a:p>
            <a:pPr marL="285750" indent="-285750">
              <a:lnSpc>
                <a:spcPct val="150000"/>
              </a:lnSpc>
              <a:buFont typeface="Arial"/>
              <a:buChar char="•"/>
            </a:pPr>
            <a:r>
              <a:rPr lang="en-US" sz="1600" dirty="0">
                <a:latin typeface="Calibri Light" charset="0"/>
                <a:ea typeface="Calibri Light" charset="0"/>
                <a:cs typeface="Calibri Light" charset="0"/>
              </a:rPr>
              <a:t>Software, consulting services, 3</a:t>
            </a:r>
            <a:r>
              <a:rPr lang="en-US" sz="1600" baseline="30000" dirty="0">
                <a:latin typeface="Calibri Light" charset="0"/>
                <a:ea typeface="Calibri Light" charset="0"/>
                <a:cs typeface="Calibri Light" charset="0"/>
              </a:rPr>
              <a:t>rd</a:t>
            </a:r>
            <a:r>
              <a:rPr lang="en-US" sz="1600" dirty="0">
                <a:latin typeface="Calibri Light" charset="0"/>
                <a:ea typeface="Calibri Light" charset="0"/>
                <a:cs typeface="Calibri Light" charset="0"/>
              </a:rPr>
              <a:t> party royalty products, </a:t>
            </a:r>
            <a:r>
              <a:rPr lang="en-US" sz="1600" dirty="0" err="1">
                <a:latin typeface="Calibri Light" charset="0"/>
                <a:ea typeface="Calibri Light" charset="0"/>
                <a:cs typeface="Calibri Light" charset="0"/>
              </a:rPr>
              <a:t>etc</a:t>
            </a:r>
            <a:endParaRPr lang="en-US" sz="1600" dirty="0">
              <a:latin typeface="Calibri Light" charset="0"/>
              <a:ea typeface="Calibri Light" charset="0"/>
              <a:cs typeface="Calibri Light" charset="0"/>
            </a:endParaRPr>
          </a:p>
          <a:p>
            <a:pPr marL="285750" indent="-285750">
              <a:lnSpc>
                <a:spcPct val="150000"/>
              </a:lnSpc>
              <a:buFont typeface="Arial"/>
              <a:buChar char="•"/>
            </a:pPr>
            <a:r>
              <a:rPr lang="en-US" sz="1600" dirty="0">
                <a:latin typeface="Calibri Light" charset="0"/>
                <a:ea typeface="Calibri Light" charset="0"/>
                <a:cs typeface="Calibri Light" charset="0"/>
              </a:rPr>
              <a:t>Available to state and local jurisdictions</a:t>
            </a:r>
          </a:p>
          <a:p>
            <a:pPr>
              <a:lnSpc>
                <a:spcPct val="150000"/>
              </a:lnSpc>
            </a:pPr>
            <a:endParaRPr lang="en-US" sz="1600" dirty="0">
              <a:latin typeface="Calibri Light" charset="0"/>
              <a:ea typeface="Calibri Light" charset="0"/>
              <a:cs typeface="Calibri Light" charset="0"/>
            </a:endParaRPr>
          </a:p>
          <a:p>
            <a:pPr>
              <a:lnSpc>
                <a:spcPct val="150000"/>
              </a:lnSpc>
            </a:pPr>
            <a:r>
              <a:rPr lang="en-US" sz="1600" b="1" u="sng" dirty="0">
                <a:solidFill>
                  <a:srgbClr val="C00000"/>
                </a:solidFill>
                <a:latin typeface="Calibri Light" charset="0"/>
                <a:ea typeface="Calibri Light" charset="0"/>
                <a:cs typeface="Calibri Light" charset="0"/>
              </a:rPr>
              <a:t>Enterprise License Agreement (ELA)</a:t>
            </a:r>
          </a:p>
          <a:p>
            <a:pPr marL="285750" indent="-285750">
              <a:lnSpc>
                <a:spcPct val="150000"/>
              </a:lnSpc>
              <a:buFont typeface="Arial"/>
              <a:buChar char="•"/>
            </a:pPr>
            <a:r>
              <a:rPr lang="en-US" sz="1600" dirty="0" smtClean="0">
                <a:latin typeface="Calibri Light" charset="0"/>
                <a:ea typeface="Calibri Light" charset="0"/>
                <a:cs typeface="Calibri Light" charset="0"/>
              </a:rPr>
              <a:t>Negotiated flat-rate agreement that defines access to a specific set of </a:t>
            </a:r>
            <a:r>
              <a:rPr lang="en-US" sz="1600" dirty="0" err="1" smtClean="0">
                <a:latin typeface="Calibri Light" charset="0"/>
                <a:ea typeface="Calibri Light" charset="0"/>
                <a:cs typeface="Calibri Light" charset="0"/>
              </a:rPr>
              <a:t>Esri</a:t>
            </a:r>
            <a:r>
              <a:rPr lang="en-US" sz="1600" dirty="0" smtClean="0">
                <a:latin typeface="Calibri Light" charset="0"/>
                <a:ea typeface="Calibri Light" charset="0"/>
                <a:cs typeface="Calibri Light" charset="0"/>
              </a:rPr>
              <a:t> products &amp; services</a:t>
            </a:r>
          </a:p>
          <a:p>
            <a:pPr marL="285750" indent="-285750">
              <a:lnSpc>
                <a:spcPct val="150000"/>
              </a:lnSpc>
              <a:buFont typeface="Arial"/>
              <a:buChar char="•"/>
            </a:pPr>
            <a:r>
              <a:rPr lang="en-US" sz="1600" dirty="0" smtClean="0">
                <a:latin typeface="Calibri Light" charset="0"/>
                <a:ea typeface="Calibri Light" charset="0"/>
                <a:cs typeface="Calibri Light" charset="0"/>
              </a:rPr>
              <a:t>Unlimited access to </a:t>
            </a:r>
            <a:r>
              <a:rPr lang="en-US" sz="1600" dirty="0" err="1" smtClean="0">
                <a:latin typeface="Calibri Light" charset="0"/>
                <a:ea typeface="Calibri Light" charset="0"/>
                <a:cs typeface="Calibri Light" charset="0"/>
              </a:rPr>
              <a:t>Esri</a:t>
            </a:r>
            <a:r>
              <a:rPr lang="en-US" sz="1600" dirty="0" smtClean="0">
                <a:latin typeface="Calibri Light" charset="0"/>
                <a:ea typeface="Calibri Light" charset="0"/>
                <a:cs typeface="Calibri Light" charset="0"/>
              </a:rPr>
              <a:t> core technology</a:t>
            </a:r>
          </a:p>
          <a:p>
            <a:pPr marL="285750" indent="-285750">
              <a:lnSpc>
                <a:spcPct val="150000"/>
              </a:lnSpc>
              <a:buFont typeface="Arial"/>
              <a:buChar char="•"/>
            </a:pPr>
            <a:r>
              <a:rPr lang="en-US" sz="1600" dirty="0">
                <a:latin typeface="Calibri Light" charset="0"/>
                <a:ea typeface="Calibri Light" charset="0"/>
                <a:cs typeface="Calibri Light" charset="0"/>
              </a:rPr>
              <a:t>L</a:t>
            </a:r>
            <a:r>
              <a:rPr lang="en-US" sz="1600" dirty="0" smtClean="0">
                <a:latin typeface="Calibri Light" charset="0"/>
                <a:ea typeface="Calibri Light" charset="0"/>
                <a:cs typeface="Calibri Light" charset="0"/>
              </a:rPr>
              <a:t>imited access defined for other products such as ArcGIS Online</a:t>
            </a:r>
          </a:p>
          <a:p>
            <a:pPr marL="285750" indent="-285750">
              <a:lnSpc>
                <a:spcPct val="150000"/>
              </a:lnSpc>
              <a:buFont typeface="Arial"/>
              <a:buChar char="•"/>
            </a:pPr>
            <a:r>
              <a:rPr lang="en-US" sz="1600" dirty="0" smtClean="0">
                <a:latin typeface="Calibri Light" charset="0"/>
                <a:ea typeface="Calibri Light" charset="0"/>
                <a:cs typeface="Calibri Light" charset="0"/>
              </a:rPr>
              <a:t>Kansas ELA available to state government only</a:t>
            </a:r>
          </a:p>
        </p:txBody>
      </p:sp>
    </p:spTree>
    <p:extLst>
      <p:ext uri="{BB962C8B-B14F-4D97-AF65-F5344CB8AC3E}">
        <p14:creationId xmlns:p14="http://schemas.microsoft.com/office/powerpoint/2010/main" val="416518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206220" y="0"/>
            <a:ext cx="803726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rgbClr val="003366"/>
                </a:solidFill>
                <a:latin typeface="+mj-lt"/>
              </a:rPr>
              <a:t>Esri Enterprise License Agreement Update</a:t>
            </a:r>
            <a:endParaRPr lang="en-US" sz="3600" dirty="0">
              <a:solidFill>
                <a:srgbClr val="003366"/>
              </a:solidFill>
              <a:latin typeface="+mj-lt"/>
            </a:endParaRPr>
          </a:p>
        </p:txBody>
      </p:sp>
      <p:sp>
        <p:nvSpPr>
          <p:cNvPr id="9" name="Line 8"/>
          <p:cNvSpPr>
            <a:spLocks noChangeShapeType="1"/>
          </p:cNvSpPr>
          <p:nvPr/>
        </p:nvSpPr>
        <p:spPr bwMode="auto">
          <a:xfrm flipV="1">
            <a:off x="206220" y="609600"/>
            <a:ext cx="8763000" cy="0"/>
          </a:xfrm>
          <a:prstGeom prst="line">
            <a:avLst/>
          </a:prstGeom>
          <a:noFill/>
          <a:ln w="57150" cap="rnd" cmpd="sng">
            <a:solidFill>
              <a:srgbClr val="376092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n w="38100" cmpd="sng">
                <a:solidFill>
                  <a:schemeClr val="tx1"/>
                </a:solidFill>
              </a:ln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68440" y="838200"/>
            <a:ext cx="4724399" cy="36137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400" dirty="0" smtClean="0">
                <a:latin typeface="Calibri Light" charset="0"/>
                <a:ea typeface="Calibri Light" charset="0"/>
                <a:cs typeface="Calibri Light" charset="0"/>
              </a:rPr>
              <a:t>ELA History</a:t>
            </a:r>
            <a:endParaRPr lang="en-US" sz="1400" dirty="0">
              <a:latin typeface="Calibri Light" charset="0"/>
              <a:ea typeface="Calibri Light" charset="0"/>
              <a:cs typeface="Calibri Light" charset="0"/>
            </a:endParaRPr>
          </a:p>
          <a:p>
            <a:pPr marL="285750" indent="-285750">
              <a:lnSpc>
                <a:spcPct val="150000"/>
              </a:lnSpc>
              <a:buFont typeface="Arial"/>
              <a:buChar char="•"/>
            </a:pPr>
            <a:r>
              <a:rPr lang="en-US" sz="1400" dirty="0">
                <a:latin typeface="Calibri Light" charset="0"/>
                <a:ea typeface="Calibri Light" charset="0"/>
                <a:cs typeface="Calibri Light" charset="0"/>
              </a:rPr>
              <a:t>Original 3-year </a:t>
            </a:r>
            <a:r>
              <a:rPr lang="en-US" sz="1400" dirty="0" smtClean="0">
                <a:latin typeface="Calibri Light" charset="0"/>
                <a:ea typeface="Calibri Light" charset="0"/>
                <a:cs typeface="Calibri Light" charset="0"/>
              </a:rPr>
              <a:t>agreement:</a:t>
            </a:r>
          </a:p>
          <a:p>
            <a:pPr marL="742950" lvl="1" indent="-285750">
              <a:lnSpc>
                <a:spcPct val="150000"/>
              </a:lnSpc>
              <a:buFont typeface="Wingdings" charset="2"/>
              <a:buChar char="Ø"/>
            </a:pPr>
            <a:r>
              <a:rPr lang="en-US" sz="1400" dirty="0" smtClean="0">
                <a:latin typeface="Calibri Light" charset="0"/>
                <a:ea typeface="Calibri Light" charset="0"/>
                <a:cs typeface="Calibri Light" charset="0"/>
              </a:rPr>
              <a:t>February </a:t>
            </a:r>
            <a:r>
              <a:rPr lang="en-US" sz="1400" dirty="0">
                <a:latin typeface="Calibri Light" charset="0"/>
                <a:ea typeface="Calibri Light" charset="0"/>
                <a:cs typeface="Calibri Light" charset="0"/>
              </a:rPr>
              <a:t>1, 2011 – January 31, </a:t>
            </a:r>
            <a:r>
              <a:rPr lang="en-US" sz="1400" dirty="0" smtClean="0">
                <a:latin typeface="Calibri Light" charset="0"/>
                <a:ea typeface="Calibri Light" charset="0"/>
                <a:cs typeface="Calibri Light" charset="0"/>
              </a:rPr>
              <a:t>2014</a:t>
            </a:r>
            <a:endParaRPr lang="en-US" sz="1400" dirty="0">
              <a:latin typeface="Calibri Light" charset="0"/>
              <a:ea typeface="Calibri Light" charset="0"/>
              <a:cs typeface="Calibri Light" charset="0"/>
            </a:endParaRPr>
          </a:p>
          <a:p>
            <a:pPr marL="742950" lvl="1" indent="-285750">
              <a:lnSpc>
                <a:spcPct val="150000"/>
              </a:lnSpc>
              <a:buFont typeface="Wingdings" charset="2"/>
              <a:buChar char="Ø"/>
            </a:pPr>
            <a:endParaRPr lang="en-US" sz="1400" dirty="0">
              <a:latin typeface="Calibri Light" charset="0"/>
              <a:ea typeface="Calibri Light" charset="0"/>
              <a:cs typeface="Calibri Light" charset="0"/>
            </a:endParaRPr>
          </a:p>
          <a:p>
            <a:pPr marL="285750" indent="-285750">
              <a:lnSpc>
                <a:spcPct val="150000"/>
              </a:lnSpc>
              <a:buFont typeface="Arial"/>
              <a:buChar char="•"/>
            </a:pPr>
            <a:r>
              <a:rPr lang="en-US" sz="1400" dirty="0">
                <a:latin typeface="Calibri Light" charset="0"/>
                <a:ea typeface="Calibri Light" charset="0"/>
                <a:cs typeface="Calibri Light" charset="0"/>
              </a:rPr>
              <a:t>1-year extension February 1, </a:t>
            </a:r>
            <a:r>
              <a:rPr lang="en-US" sz="1400" dirty="0" smtClean="0">
                <a:latin typeface="Calibri Light" charset="0"/>
                <a:ea typeface="Calibri Light" charset="0"/>
                <a:cs typeface="Calibri Light" charset="0"/>
              </a:rPr>
              <a:t>2014:</a:t>
            </a:r>
          </a:p>
          <a:p>
            <a:pPr marL="742950" lvl="1" indent="-285750">
              <a:lnSpc>
                <a:spcPct val="150000"/>
              </a:lnSpc>
              <a:buFont typeface="Wingdings" charset="2"/>
              <a:buChar char="Ø"/>
            </a:pPr>
            <a:r>
              <a:rPr lang="en-US" sz="1400" dirty="0" smtClean="0">
                <a:latin typeface="Calibri Light" charset="0"/>
                <a:ea typeface="Calibri Light" charset="0"/>
                <a:cs typeface="Calibri Light" charset="0"/>
              </a:rPr>
              <a:t>January </a:t>
            </a:r>
            <a:r>
              <a:rPr lang="en-US" sz="1400" dirty="0">
                <a:latin typeface="Calibri Light" charset="0"/>
                <a:ea typeface="Calibri Light" charset="0"/>
                <a:cs typeface="Calibri Light" charset="0"/>
              </a:rPr>
              <a:t>31, </a:t>
            </a:r>
            <a:r>
              <a:rPr lang="en-US" sz="1400" dirty="0" smtClean="0">
                <a:latin typeface="Calibri Light" charset="0"/>
                <a:ea typeface="Calibri Light" charset="0"/>
                <a:cs typeface="Calibri Light" charset="0"/>
              </a:rPr>
              <a:t>2015</a:t>
            </a:r>
          </a:p>
          <a:p>
            <a:pPr marL="285750" indent="-285750">
              <a:lnSpc>
                <a:spcPct val="150000"/>
              </a:lnSpc>
              <a:buFont typeface="Arial"/>
              <a:buChar char="•"/>
            </a:pPr>
            <a:endParaRPr lang="en-US" sz="1400" dirty="0">
              <a:latin typeface="Calibri Light" charset="0"/>
              <a:ea typeface="Calibri Light" charset="0"/>
              <a:cs typeface="Calibri Light" charset="0"/>
            </a:endParaRPr>
          </a:p>
          <a:p>
            <a:pPr marL="285750" indent="-285750">
              <a:lnSpc>
                <a:spcPct val="150000"/>
              </a:lnSpc>
              <a:buFont typeface="Arial"/>
              <a:buChar char="•"/>
            </a:pPr>
            <a:r>
              <a:rPr lang="en-US" sz="1400" dirty="0" smtClean="0">
                <a:latin typeface="Calibri Light" charset="0"/>
                <a:ea typeface="Calibri Light" charset="0"/>
                <a:cs typeface="Calibri Light" charset="0"/>
              </a:rPr>
              <a:t>Current 3-year agreement:</a:t>
            </a:r>
          </a:p>
          <a:p>
            <a:pPr marL="742950" lvl="1" indent="-285750">
              <a:lnSpc>
                <a:spcPct val="150000"/>
              </a:lnSpc>
              <a:buFont typeface="Wingdings" charset="2"/>
              <a:buChar char="Ø"/>
            </a:pPr>
            <a:r>
              <a:rPr lang="en-US" sz="1400" dirty="0" smtClean="0">
                <a:latin typeface="Calibri Light" charset="0"/>
                <a:ea typeface="Calibri Light" charset="0"/>
                <a:cs typeface="Calibri Light" charset="0"/>
              </a:rPr>
              <a:t>Year 5 – February 1, 2015 – January 31, 2016</a:t>
            </a:r>
          </a:p>
          <a:p>
            <a:pPr marL="742950" lvl="1" indent="-285750">
              <a:lnSpc>
                <a:spcPct val="150000"/>
              </a:lnSpc>
              <a:buFont typeface="Wingdings" charset="2"/>
              <a:buChar char="Ø"/>
            </a:pPr>
            <a:r>
              <a:rPr lang="en-US" sz="1400" dirty="0" smtClean="0">
                <a:latin typeface="Calibri Light" charset="0"/>
                <a:ea typeface="Calibri Light" charset="0"/>
                <a:cs typeface="Calibri Light" charset="0"/>
              </a:rPr>
              <a:t>Year 6 – February 1, 2016 – January 31, 2017</a:t>
            </a:r>
          </a:p>
          <a:p>
            <a:pPr marL="742950" lvl="1" indent="-285750">
              <a:lnSpc>
                <a:spcPct val="150000"/>
              </a:lnSpc>
              <a:buFont typeface="Wingdings" charset="2"/>
              <a:buChar char="Ø"/>
            </a:pPr>
            <a:r>
              <a:rPr lang="en-US" sz="1400" dirty="0" smtClean="0">
                <a:latin typeface="Calibri Light" charset="0"/>
                <a:ea typeface="Calibri Light" charset="0"/>
                <a:cs typeface="Calibri Light" charset="0"/>
              </a:rPr>
              <a:t>Year 7 – February 1, 2017 – January 31, 2018</a:t>
            </a: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4800600" y="831156"/>
            <a:ext cx="4168620" cy="48320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sz="1400" dirty="0" smtClean="0">
                <a:latin typeface="Calibri Light" charset="0"/>
                <a:ea typeface="Calibri Light" charset="0"/>
                <a:cs typeface="Calibri Light" charset="0"/>
              </a:rPr>
              <a:t>Why?</a:t>
            </a:r>
          </a:p>
          <a:p>
            <a:pPr marL="285750" indent="-285750">
              <a:lnSpc>
                <a:spcPct val="200000"/>
              </a:lnSpc>
              <a:buFont typeface="Arial"/>
              <a:buChar char="•"/>
            </a:pPr>
            <a:r>
              <a:rPr lang="en-US" sz="1400" dirty="0" smtClean="0">
                <a:latin typeface="Calibri Light" charset="0"/>
                <a:ea typeface="Calibri Light" charset="0"/>
                <a:cs typeface="Calibri Light" charset="0"/>
              </a:rPr>
              <a:t>Unlimited </a:t>
            </a:r>
            <a:r>
              <a:rPr lang="en-US" sz="1400" dirty="0">
                <a:latin typeface="Calibri Light" charset="0"/>
                <a:ea typeface="Calibri Light" charset="0"/>
                <a:cs typeface="Calibri Light" charset="0"/>
              </a:rPr>
              <a:t>access to core </a:t>
            </a:r>
            <a:r>
              <a:rPr lang="en-US" sz="1400" dirty="0" smtClean="0">
                <a:latin typeface="Calibri Light" charset="0"/>
                <a:ea typeface="Calibri Light" charset="0"/>
                <a:cs typeface="Calibri Light" charset="0"/>
              </a:rPr>
              <a:t>technology</a:t>
            </a:r>
            <a:endParaRPr lang="en-US" sz="1400" dirty="0">
              <a:latin typeface="Calibri Light" charset="0"/>
              <a:ea typeface="Calibri Light" charset="0"/>
              <a:cs typeface="Calibri Light" charset="0"/>
            </a:endParaRPr>
          </a:p>
          <a:p>
            <a:pPr marL="285750" indent="-285750">
              <a:lnSpc>
                <a:spcPct val="200000"/>
              </a:lnSpc>
              <a:buFont typeface="Arial"/>
              <a:buChar char="•"/>
            </a:pPr>
            <a:r>
              <a:rPr lang="en-US" sz="1400" dirty="0">
                <a:latin typeface="Calibri Light" charset="0"/>
                <a:ea typeface="Calibri Light" charset="0"/>
                <a:cs typeface="Calibri Light" charset="0"/>
              </a:rPr>
              <a:t>Substantially reduced procurement </a:t>
            </a:r>
            <a:r>
              <a:rPr lang="en-US" sz="1400" dirty="0" smtClean="0">
                <a:latin typeface="Calibri Light" charset="0"/>
                <a:ea typeface="Calibri Light" charset="0"/>
                <a:cs typeface="Calibri Light" charset="0"/>
              </a:rPr>
              <a:t>costs</a:t>
            </a:r>
            <a:endParaRPr lang="en-US" sz="1400" dirty="0">
              <a:latin typeface="Calibri Light" charset="0"/>
              <a:ea typeface="Calibri Light" charset="0"/>
              <a:cs typeface="Calibri Light" charset="0"/>
            </a:endParaRPr>
          </a:p>
          <a:p>
            <a:pPr marL="285750" indent="-285750">
              <a:lnSpc>
                <a:spcPct val="200000"/>
              </a:lnSpc>
              <a:buFont typeface="Arial"/>
              <a:buChar char="•"/>
            </a:pPr>
            <a:r>
              <a:rPr lang="en-US" sz="1400" dirty="0">
                <a:latin typeface="Calibri Light" charset="0"/>
                <a:ea typeface="Calibri Light" charset="0"/>
                <a:cs typeface="Calibri Light" charset="0"/>
              </a:rPr>
              <a:t>Flexibility to deploy the necessary software products when and where </a:t>
            </a:r>
            <a:r>
              <a:rPr lang="en-US" sz="1400" dirty="0" smtClean="0">
                <a:latin typeface="Calibri Light" charset="0"/>
                <a:ea typeface="Calibri Light" charset="0"/>
                <a:cs typeface="Calibri Light" charset="0"/>
              </a:rPr>
              <a:t>needed</a:t>
            </a:r>
          </a:p>
          <a:p>
            <a:pPr marL="285750" indent="-285750">
              <a:lnSpc>
                <a:spcPct val="200000"/>
              </a:lnSpc>
              <a:buFont typeface="Arial"/>
              <a:buChar char="•"/>
            </a:pPr>
            <a:r>
              <a:rPr lang="en-US" sz="1400" dirty="0" smtClean="0">
                <a:latin typeface="Calibri Light" charset="0"/>
                <a:ea typeface="Calibri Light" charset="0"/>
                <a:cs typeface="Calibri Light" charset="0"/>
              </a:rPr>
              <a:t>Allows </a:t>
            </a:r>
            <a:r>
              <a:rPr lang="en-US" sz="1400" dirty="0">
                <a:latin typeface="Calibri Light" charset="0"/>
                <a:ea typeface="Calibri Light" charset="0"/>
                <a:cs typeface="Calibri Light" charset="0"/>
              </a:rPr>
              <a:t>agencies to experiment with different software packages and configurations before </a:t>
            </a:r>
            <a:r>
              <a:rPr lang="en-US" sz="1400" dirty="0" smtClean="0">
                <a:latin typeface="Calibri Light" charset="0"/>
                <a:ea typeface="Calibri Light" charset="0"/>
                <a:cs typeface="Calibri Light" charset="0"/>
              </a:rPr>
              <a:t>purchasing</a:t>
            </a:r>
            <a:endParaRPr lang="en-US" sz="1400" dirty="0">
              <a:latin typeface="Calibri Light" charset="0"/>
              <a:ea typeface="Calibri Light" charset="0"/>
              <a:cs typeface="Calibri Light" charset="0"/>
            </a:endParaRPr>
          </a:p>
          <a:p>
            <a:pPr marL="285750" indent="-285750">
              <a:lnSpc>
                <a:spcPct val="200000"/>
              </a:lnSpc>
              <a:buFont typeface="Arial"/>
              <a:buChar char="•"/>
            </a:pPr>
            <a:r>
              <a:rPr lang="en-US" sz="1400" dirty="0">
                <a:latin typeface="Calibri Light" charset="0"/>
                <a:ea typeface="Calibri Light" charset="0"/>
                <a:cs typeface="Calibri Light" charset="0"/>
              </a:rPr>
              <a:t>Standardized budget over the term of the </a:t>
            </a:r>
            <a:r>
              <a:rPr lang="en-US" sz="1400" dirty="0" smtClean="0">
                <a:latin typeface="Calibri Light" charset="0"/>
                <a:ea typeface="Calibri Light" charset="0"/>
                <a:cs typeface="Calibri Light" charset="0"/>
              </a:rPr>
              <a:t>agreement</a:t>
            </a:r>
            <a:endParaRPr lang="en-US" sz="1400" dirty="0">
              <a:latin typeface="Calibri Light" charset="0"/>
              <a:ea typeface="Calibri Light" charset="0"/>
              <a:cs typeface="Calibri Light" charset="0"/>
            </a:endParaRPr>
          </a:p>
          <a:p>
            <a:pPr marL="285750" indent="-285750">
              <a:lnSpc>
                <a:spcPct val="200000"/>
              </a:lnSpc>
              <a:buFont typeface="Arial"/>
              <a:buChar char="•"/>
            </a:pPr>
            <a:r>
              <a:rPr lang="en-US" sz="1400" dirty="0">
                <a:latin typeface="Calibri Light" charset="0"/>
                <a:ea typeface="Calibri Light" charset="0"/>
                <a:cs typeface="Calibri Light" charset="0"/>
              </a:rPr>
              <a:t>Improved coordination across </a:t>
            </a:r>
            <a:r>
              <a:rPr lang="en-US" sz="1400" dirty="0" smtClean="0">
                <a:latin typeface="Calibri Light" charset="0"/>
                <a:ea typeface="Calibri Light" charset="0"/>
                <a:cs typeface="Calibri Light" charset="0"/>
              </a:rPr>
              <a:t>enterprise</a:t>
            </a:r>
            <a:endParaRPr lang="en-US" sz="1400" dirty="0">
              <a:latin typeface="Calibri Light" charset="0"/>
              <a:ea typeface="Calibri Light" charset="0"/>
              <a:cs typeface="Calibri Ligh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1635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206220" y="115669"/>
            <a:ext cx="5460597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rgbClr val="003366"/>
                </a:solidFill>
                <a:latin typeface="+mj-lt"/>
              </a:rPr>
              <a:t>Kansas Next Generation 911</a:t>
            </a:r>
            <a:endParaRPr lang="en-US" sz="3600" dirty="0">
              <a:solidFill>
                <a:srgbClr val="003366"/>
              </a:solidFill>
              <a:latin typeface="+mj-lt"/>
            </a:endParaRPr>
          </a:p>
        </p:txBody>
      </p:sp>
      <p:sp>
        <p:nvSpPr>
          <p:cNvPr id="9" name="Line 8"/>
          <p:cNvSpPr>
            <a:spLocks noChangeShapeType="1"/>
          </p:cNvSpPr>
          <p:nvPr/>
        </p:nvSpPr>
        <p:spPr bwMode="auto">
          <a:xfrm flipV="1">
            <a:off x="206220" y="762000"/>
            <a:ext cx="8763000" cy="0"/>
          </a:xfrm>
          <a:prstGeom prst="line">
            <a:avLst/>
          </a:prstGeom>
          <a:noFill/>
          <a:ln w="57150" cap="rnd" cmpd="sng">
            <a:solidFill>
              <a:srgbClr val="376092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n w="38100" cmpd="sng">
                <a:solidFill>
                  <a:schemeClr val="tx1"/>
                </a:solidFill>
              </a:ln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1000" y="1066800"/>
            <a:ext cx="7086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dirty="0" smtClean="0"/>
              <a:t>Sherry Massey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5959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3795</TotalTime>
  <Words>298</Words>
  <Application>Microsoft Macintosh PowerPoint</Application>
  <PresentationFormat>On-screen Show (4:3)</PresentationFormat>
  <Paragraphs>59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Calibri</vt:lpstr>
      <vt:lpstr>Calibri Light</vt:lpstr>
      <vt:lpstr>Wingdings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Kansas GIS Policy Board - September 8, 2017</dc:title>
  <dc:subject/>
  <dc:creator/>
  <cp:keywords/>
  <dc:description/>
  <cp:lastModifiedBy>Microsoft Office User</cp:lastModifiedBy>
  <cp:revision>236</cp:revision>
  <dcterms:created xsi:type="dcterms:W3CDTF">2015-08-12T15:33:04Z</dcterms:created>
  <dcterms:modified xsi:type="dcterms:W3CDTF">2017-12-07T14:11:58Z</dcterms:modified>
  <cp:category/>
</cp:coreProperties>
</file>