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43" r:id="rId3"/>
    <p:sldId id="344" r:id="rId4"/>
    <p:sldId id="258" r:id="rId5"/>
    <p:sldId id="257" r:id="rId6"/>
    <p:sldId id="346" r:id="rId7"/>
    <p:sldId id="347" r:id="rId8"/>
    <p:sldId id="336" r:id="rId9"/>
    <p:sldId id="317" r:id="rId10"/>
    <p:sldId id="313" r:id="rId11"/>
    <p:sldId id="339" r:id="rId12"/>
    <p:sldId id="266" r:id="rId13"/>
    <p:sldId id="309" r:id="rId14"/>
    <p:sldId id="302" r:id="rId15"/>
    <p:sldId id="271" r:id="rId16"/>
    <p:sldId id="272" r:id="rId17"/>
    <p:sldId id="314" r:id="rId18"/>
    <p:sldId id="289" r:id="rId19"/>
    <p:sldId id="320" r:id="rId20"/>
    <p:sldId id="275" r:id="rId21"/>
    <p:sldId id="333" r:id="rId22"/>
    <p:sldId id="291" r:id="rId23"/>
    <p:sldId id="327" r:id="rId24"/>
    <p:sldId id="340" r:id="rId25"/>
    <p:sldId id="342" r:id="rId26"/>
    <p:sldId id="286" r:id="rId27"/>
    <p:sldId id="345" r:id="rId28"/>
    <p:sldId id="348" r:id="rId29"/>
    <p:sldId id="260" r:id="rId30"/>
    <p:sldId id="341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00"/>
    <a:srgbClr val="996633"/>
    <a:srgbClr val="000000"/>
    <a:srgbClr val="CC9900"/>
    <a:srgbClr val="FF9900"/>
    <a:srgbClr val="CC6600"/>
    <a:srgbClr val="3366CC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4678" autoAdjust="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Sample</a:t>
            </a:r>
            <a:r>
              <a:rPr lang="en-US" baseline="0" dirty="0" smtClean="0"/>
              <a:t> Boxes Checked Out Quarterly </a:t>
            </a:r>
          </a:p>
          <a:p>
            <a:pPr>
              <a:defRPr/>
            </a:pPr>
            <a:r>
              <a:rPr lang="en-US" baseline="0" dirty="0" smtClean="0"/>
              <a:t>March 2009 to December 2019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Sheet1!$A$1:$A$44</c:f>
              <c:numCache>
                <c:formatCode>yy\-mmm</c:formatCode>
                <c:ptCount val="44"/>
                <c:pt idx="0">
                  <c:v>39881</c:v>
                </c:pt>
                <c:pt idx="1">
                  <c:v>39973</c:v>
                </c:pt>
                <c:pt idx="2">
                  <c:v>40065</c:v>
                </c:pt>
                <c:pt idx="3">
                  <c:v>40156</c:v>
                </c:pt>
                <c:pt idx="4">
                  <c:v>40247</c:v>
                </c:pt>
                <c:pt idx="5">
                  <c:v>40339</c:v>
                </c:pt>
                <c:pt idx="6">
                  <c:v>40431</c:v>
                </c:pt>
                <c:pt idx="7">
                  <c:v>40522</c:v>
                </c:pt>
                <c:pt idx="8">
                  <c:v>40613</c:v>
                </c:pt>
                <c:pt idx="9">
                  <c:v>40705</c:v>
                </c:pt>
                <c:pt idx="10">
                  <c:v>40797</c:v>
                </c:pt>
                <c:pt idx="11">
                  <c:v>40888</c:v>
                </c:pt>
                <c:pt idx="12">
                  <c:v>40980</c:v>
                </c:pt>
                <c:pt idx="13">
                  <c:v>41072</c:v>
                </c:pt>
                <c:pt idx="14">
                  <c:v>41164</c:v>
                </c:pt>
                <c:pt idx="15">
                  <c:v>41255</c:v>
                </c:pt>
                <c:pt idx="16">
                  <c:v>41346</c:v>
                </c:pt>
                <c:pt idx="17">
                  <c:v>41438</c:v>
                </c:pt>
                <c:pt idx="18">
                  <c:v>41530</c:v>
                </c:pt>
                <c:pt idx="19">
                  <c:v>41621</c:v>
                </c:pt>
                <c:pt idx="20">
                  <c:v>41712</c:v>
                </c:pt>
                <c:pt idx="21">
                  <c:v>41804</c:v>
                </c:pt>
                <c:pt idx="22">
                  <c:v>41896</c:v>
                </c:pt>
                <c:pt idx="23">
                  <c:v>41987</c:v>
                </c:pt>
                <c:pt idx="24">
                  <c:v>42078</c:v>
                </c:pt>
                <c:pt idx="25">
                  <c:v>42170</c:v>
                </c:pt>
                <c:pt idx="26">
                  <c:v>42262</c:v>
                </c:pt>
                <c:pt idx="27">
                  <c:v>42353</c:v>
                </c:pt>
                <c:pt idx="28">
                  <c:v>42445</c:v>
                </c:pt>
                <c:pt idx="29">
                  <c:v>42522</c:v>
                </c:pt>
                <c:pt idx="30">
                  <c:v>42614</c:v>
                </c:pt>
                <c:pt idx="31">
                  <c:v>42706</c:v>
                </c:pt>
                <c:pt idx="32">
                  <c:v>42825</c:v>
                </c:pt>
                <c:pt idx="33">
                  <c:v>42916</c:v>
                </c:pt>
                <c:pt idx="34">
                  <c:v>43008</c:v>
                </c:pt>
                <c:pt idx="35">
                  <c:v>43100</c:v>
                </c:pt>
                <c:pt idx="36">
                  <c:v>43160</c:v>
                </c:pt>
                <c:pt idx="37">
                  <c:v>43281</c:v>
                </c:pt>
                <c:pt idx="38">
                  <c:v>43344</c:v>
                </c:pt>
                <c:pt idx="39">
                  <c:v>43465</c:v>
                </c:pt>
                <c:pt idx="40">
                  <c:v>43525</c:v>
                </c:pt>
                <c:pt idx="41">
                  <c:v>43618</c:v>
                </c:pt>
                <c:pt idx="42">
                  <c:v>43711</c:v>
                </c:pt>
                <c:pt idx="43">
                  <c:v>43830</c:v>
                </c:pt>
              </c:numCache>
            </c:numRef>
          </c:cat>
          <c:val>
            <c:numRef>
              <c:f>Sheet1!$B$1:$B$44</c:f>
              <c:numCache>
                <c:formatCode>General</c:formatCode>
                <c:ptCount val="44"/>
                <c:pt idx="0">
                  <c:v>63</c:v>
                </c:pt>
                <c:pt idx="1">
                  <c:v>122</c:v>
                </c:pt>
                <c:pt idx="2">
                  <c:v>145</c:v>
                </c:pt>
                <c:pt idx="3">
                  <c:v>75</c:v>
                </c:pt>
                <c:pt idx="4">
                  <c:v>83</c:v>
                </c:pt>
                <c:pt idx="5">
                  <c:v>100</c:v>
                </c:pt>
                <c:pt idx="6">
                  <c:v>99</c:v>
                </c:pt>
                <c:pt idx="7">
                  <c:v>132</c:v>
                </c:pt>
                <c:pt idx="8">
                  <c:v>82</c:v>
                </c:pt>
                <c:pt idx="9">
                  <c:v>137</c:v>
                </c:pt>
                <c:pt idx="10">
                  <c:v>122</c:v>
                </c:pt>
                <c:pt idx="11">
                  <c:v>143</c:v>
                </c:pt>
                <c:pt idx="12">
                  <c:v>190</c:v>
                </c:pt>
                <c:pt idx="13">
                  <c:v>105</c:v>
                </c:pt>
                <c:pt idx="14">
                  <c:v>104</c:v>
                </c:pt>
                <c:pt idx="15">
                  <c:v>90</c:v>
                </c:pt>
                <c:pt idx="16">
                  <c:v>70</c:v>
                </c:pt>
                <c:pt idx="17">
                  <c:v>70</c:v>
                </c:pt>
                <c:pt idx="18">
                  <c:v>140</c:v>
                </c:pt>
                <c:pt idx="19">
                  <c:v>82</c:v>
                </c:pt>
                <c:pt idx="20">
                  <c:v>48</c:v>
                </c:pt>
                <c:pt idx="21">
                  <c:v>56</c:v>
                </c:pt>
                <c:pt idx="22">
                  <c:v>159</c:v>
                </c:pt>
                <c:pt idx="23">
                  <c:v>99</c:v>
                </c:pt>
                <c:pt idx="24">
                  <c:v>83</c:v>
                </c:pt>
                <c:pt idx="25">
                  <c:v>119</c:v>
                </c:pt>
                <c:pt idx="26">
                  <c:v>260</c:v>
                </c:pt>
                <c:pt idx="27">
                  <c:v>110</c:v>
                </c:pt>
                <c:pt idx="28">
                  <c:v>115</c:v>
                </c:pt>
                <c:pt idx="29">
                  <c:v>129</c:v>
                </c:pt>
                <c:pt idx="30">
                  <c:v>143</c:v>
                </c:pt>
                <c:pt idx="31">
                  <c:v>69</c:v>
                </c:pt>
                <c:pt idx="32">
                  <c:v>106</c:v>
                </c:pt>
                <c:pt idx="33">
                  <c:v>74</c:v>
                </c:pt>
                <c:pt idx="34">
                  <c:v>73</c:v>
                </c:pt>
                <c:pt idx="35">
                  <c:v>44</c:v>
                </c:pt>
                <c:pt idx="36">
                  <c:v>61</c:v>
                </c:pt>
                <c:pt idx="37">
                  <c:v>54</c:v>
                </c:pt>
                <c:pt idx="38">
                  <c:v>100</c:v>
                </c:pt>
                <c:pt idx="39">
                  <c:v>68</c:v>
                </c:pt>
                <c:pt idx="40">
                  <c:v>46</c:v>
                </c:pt>
                <c:pt idx="41">
                  <c:v>24</c:v>
                </c:pt>
                <c:pt idx="42">
                  <c:v>39</c:v>
                </c:pt>
                <c:pt idx="4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D-4EAD-AB6D-DEDC5DF23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7716575"/>
        <c:axId val="1307716991"/>
      </c:areaChart>
      <c:dateAx>
        <c:axId val="1307716575"/>
        <c:scaling>
          <c:orientation val="minMax"/>
        </c:scaling>
        <c:delete val="0"/>
        <c:axPos val="b"/>
        <c:numFmt formatCode="yy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716991"/>
        <c:crosses val="autoZero"/>
        <c:auto val="1"/>
        <c:lblOffset val="100"/>
        <c:baseTimeUnit val="months"/>
      </c:dateAx>
      <c:valAx>
        <c:axId val="1307716991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716575"/>
        <c:crosses val="autoZero"/>
        <c:crossBetween val="midCat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rgbClr val="FFE0A3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0.10638</cdr:x>
      <cdr:y>0.25</cdr:y>
    </cdr:from>
    <cdr:to>
      <cdr:x>0.53191</cdr:x>
      <cdr:y>0.30882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1999" y="1295400"/>
          <a:ext cx="3048000" cy="3048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rPr>
            <a:t>One sample box per day for 11 years</a:t>
          </a:r>
          <a:endParaRPr lang="en-US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anose="020F07040305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8F5ED16A-54FB-4719-A14A-17A33D74A0BE}" type="datetimeFigureOut">
              <a:rPr lang="en-US"/>
              <a:pPr>
                <a:defRPr/>
              </a:pPr>
              <a:t>5/11/2020</a:t>
            </a:fld>
            <a:endParaRPr lang="en-US" dirty="0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7F75E25-D1DB-4953-9F1E-37C4B56624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1) About 150 miles from each other</a:t>
            </a:r>
            <a:r>
              <a:rPr lang="en-US" baseline="0" dirty="0" smtClean="0"/>
              <a:t> as the crow flies.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75E25-D1DB-4953-9F1E-37C4B566249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8631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762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8382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fld id="{53BC3601-DA60-45E5-8866-16588EC07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17837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210B-ACA9-4F0B-A79A-1390BE37DA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13938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88925"/>
            <a:ext cx="1885950" cy="5807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88925"/>
            <a:ext cx="5505450" cy="5807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D7D83-03B6-4893-8F93-E1CFA36233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74996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8925"/>
            <a:ext cx="75438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838200"/>
            <a:ext cx="36957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838200"/>
            <a:ext cx="36957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C9F4-4049-4E73-8867-DA18542A1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45101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664C-3925-4D92-AC2B-33FB78CB8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76817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D5C8A-BC19-4BD2-A45C-F21B23C70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57365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44AD-B99F-4DA7-86E6-2556B2F26F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1996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838200"/>
            <a:ext cx="36957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838200"/>
            <a:ext cx="36957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64150-53DF-41F9-A961-2EBACCF8BA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86984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248A7-EF05-4E68-AA85-2E62CF7E6E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6412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09B04-A5E9-43EB-BC94-F49FF4F288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37769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EEA7-6AF8-4AE6-A826-20F69A66B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45159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1AD9-78BD-4AD9-8D30-212D5F53A6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25611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10482-B6F4-4F6E-A96A-DF474CE3D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63469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88925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838200"/>
            <a:ext cx="754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Tahoma" pitchFamily="34" charset="0"/>
              </a:defRPr>
            </a:lvl1pPr>
          </a:lstStyle>
          <a:p>
            <a:pPr>
              <a:defRPr/>
            </a:pPr>
            <a:fld id="{27CE51EB-E34D-4DBE-B5BC-4B93A4EC89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gs.ku.edu/General/wichit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144000" cy="2514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Kansas Geologic Sample Repository</a:t>
            </a:r>
          </a:p>
        </p:txBody>
      </p:sp>
      <p:pic>
        <p:nvPicPr>
          <p:cNvPr id="3078" name="Picture 6" descr="KanGeoSurv_3C_UnitHo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867400"/>
            <a:ext cx="2057400" cy="820738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3962400"/>
            <a:ext cx="86106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Geologic Sample Repositories Webinar  </a:t>
            </a:r>
          </a:p>
          <a:p>
            <a:pPr algn="ctr">
              <a:spcBef>
                <a:spcPct val="50000"/>
              </a:spcBef>
            </a:pPr>
            <a:r>
              <a:rPr lang="en-US" sz="17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Presented </a:t>
            </a:r>
            <a:r>
              <a:rPr lang="en-US" sz="17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7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Mike Dealy </a:t>
            </a:r>
            <a:r>
              <a:rPr lang="en-US" sz="17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P.G.#71, </a:t>
            </a:r>
            <a:r>
              <a:rPr lang="en-US" sz="17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Kansas Geological </a:t>
            </a:r>
            <a:r>
              <a:rPr lang="en-US" sz="17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Survey - Wichita</a:t>
            </a:r>
            <a:endParaRPr lang="en-US" sz="17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sz="17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May 12, 2020</a:t>
            </a:r>
            <a:endParaRPr lang="en-US" sz="17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IMAGES_LIBRARY\Sample_processing\Sample_processing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8" y="0"/>
            <a:ext cx="9148015" cy="68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524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Present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609600" y="914400"/>
            <a:ext cx="8229600" cy="3847207"/>
          </a:xfrm>
          <a:prstGeom prst="rect">
            <a:avLst/>
          </a:prstGeom>
          <a:solidFill>
            <a:srgbClr val="996600">
              <a:alpha val="48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Processing 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Supplies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Supplies needed to preserve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1,000,000 sample feet.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Approximately 190 miles of samples preserved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to distance from Wichita to Kansas City   </a:t>
            </a:r>
          </a:p>
          <a:p>
            <a:pPr>
              <a:buFontTx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625 sample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boxes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87,500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envelopes 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87,500 printed envelope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labels 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1,250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staff hours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412124" cy="592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861645" y="762000"/>
            <a:ext cx="7523479" cy="5724152"/>
          </a:xfrm>
          <a:prstGeom prst="rect">
            <a:avLst/>
          </a:prstGeom>
          <a:solidFill>
            <a:srgbClr val="663300"/>
          </a:solidFill>
          <a:ln w="38100" cap="rnd" cmpd="sng">
            <a:noFill/>
            <a:beve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 Preservation Activities 2019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Petroleum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companies provided the Survey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with geologic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samples from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652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oil and gas wells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endParaRPr lang="en-US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Samples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from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640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wells were preserved at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an average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rate of nearly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1,067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 feet per hour for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 total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of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699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processing hours.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104,000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 envelopes and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2,871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boxes were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used to preserve and restore well samples.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Samples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from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14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wells were discarded as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not being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geologically significant to the oil or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gas operator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and the sample collection.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Staff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preserved about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0.68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million sample feet,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the equivalent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to the flight distance from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Wichita to Topeka,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Kansas.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USGS grant funded 2,445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hours to restore samples for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4,750 wells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and resolved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26,292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sample preservation issues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, including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the recovery of missing samples for 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725 </a:t>
            </a:r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wells</a:t>
            </a:r>
            <a:r>
              <a:rPr lang="en-US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74" name="Picture 2" descr="http://www.kgs.ku.edu/Magellan/Cuttings/gifs/cuttings_status_currentye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18100"/>
            <a:ext cx="8094750" cy="563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5638800"/>
            <a:ext cx="4648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Distribution of Well Sample Preserved, 2019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5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5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5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5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5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5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5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5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5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5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5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5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6200"/>
            <a:ext cx="9144000" cy="6639198"/>
            <a:chOff x="0" y="76200"/>
            <a:chExt cx="9144000" cy="66391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"/>
              <a:ext cx="9144000" cy="66391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 useBgFill="1">
          <p:nvSpPr>
            <p:cNvPr id="6" name="Rectangle 5"/>
            <p:cNvSpPr/>
            <p:nvPr/>
          </p:nvSpPr>
          <p:spPr>
            <a:xfrm>
              <a:off x="304800" y="76200"/>
              <a:ext cx="8686800" cy="110799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220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en-US" sz="2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Preservation </a:t>
              </a:r>
              <a:r>
                <a:rPr lang="en-US" sz="22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Summary of Samples from Oil or Gas </a:t>
              </a:r>
              <a:r>
                <a:rPr lang="en-US" sz="2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Wells</a:t>
              </a:r>
            </a:p>
            <a:p>
              <a:pPr algn="ctr"/>
              <a:r>
                <a:rPr lang="en-US" sz="2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March 2018 – March 2020</a:t>
              </a:r>
              <a:endPara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0039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152400"/>
            <a:ext cx="7543800" cy="6096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81000" y="762000"/>
            <a:ext cx="8229600" cy="3352800"/>
          </a:xfrm>
        </p:spPr>
        <p:txBody>
          <a:bodyPr/>
          <a:lstStyle/>
          <a:p>
            <a:pPr>
              <a:defRPr/>
            </a:pPr>
            <a:endParaRPr lang="en-US" sz="900" dirty="0" smtClean="0"/>
          </a:p>
          <a:p>
            <a:pPr algn="just">
              <a:buFontTx/>
              <a:buNone/>
              <a:defRPr/>
            </a:pPr>
            <a:r>
              <a:rPr lang="en-US" sz="900" dirty="0" smtClean="0"/>
              <a:t>	</a:t>
            </a:r>
            <a:r>
              <a:rPr lang="en-US" sz="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Kansas Corporation Commission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governs the preservation of well samples, cores and logs.  In accordance with K.A.R. 82-3-107, The Kansas Geological Survey may request formation samples or drill cuttings for inclusion to the Kansas Geologic Sample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Respository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indent="0" algn="just">
              <a:buFontTx/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Upon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request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Kansas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Geological Survey, the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samples shall be washed and cut into splits or sets.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shall be placed in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envelopes and delivered, at the prepaid expense of the operator, to the Kansas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Geological Survey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sample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repository,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Wichita, Kansas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buFontTx/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en-US" sz="1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endParaRPr lang="en-US" sz="900" dirty="0" smtClean="0"/>
          </a:p>
          <a:p>
            <a:pPr>
              <a:buFontTx/>
              <a:buNone/>
              <a:defRPr/>
            </a:pPr>
            <a:r>
              <a:rPr lang="en-US" sz="900" dirty="0" smtClean="0"/>
              <a:t>	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"/>
          <a:stretch>
            <a:fillRect/>
          </a:stretch>
        </p:blipFill>
        <p:spPr bwMode="auto">
          <a:xfrm>
            <a:off x="6629400" y="3892210"/>
            <a:ext cx="2438400" cy="2939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850"/>
            <a:ext cx="9144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381000" y="533400"/>
            <a:ext cx="8534400" cy="1938992"/>
          </a:xfrm>
          <a:prstGeom prst="rect">
            <a:avLst/>
          </a:prstGeom>
          <a:solidFill>
            <a:srgbClr val="993300">
              <a:alpha val="49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Sample density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Total well depth- &gt;100 feet deeper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Sample age- &gt;40 years old</a:t>
            </a: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Drill method-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vertical and horizontal 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Operator requests preservation</a:t>
            </a:r>
            <a:endParaRPr lang="en-US" sz="2000" b="1" dirty="0"/>
          </a:p>
        </p:txBody>
      </p:sp>
      <p:sp>
        <p:nvSpPr>
          <p:cNvPr id="4" name="Title 3"/>
          <p:cNvSpPr>
            <a:spLocks/>
          </p:cNvSpPr>
          <p:nvPr/>
        </p:nvSpPr>
        <p:spPr bwMode="auto">
          <a:xfrm>
            <a:off x="1066800" y="0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Preservation Requirements</a:t>
            </a: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2209800" y="4267200"/>
            <a:ext cx="2438400" cy="336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Sample per ¼ section</a:t>
            </a:r>
          </a:p>
        </p:txBody>
      </p:sp>
      <p:sp>
        <p:nvSpPr>
          <p:cNvPr id="123922" name="Text Box 18"/>
          <p:cNvSpPr txBox="1">
            <a:spLocks noChangeArrowheads="1"/>
          </p:cNvSpPr>
          <p:nvPr/>
        </p:nvSpPr>
        <p:spPr bwMode="auto">
          <a:xfrm>
            <a:off x="6781800" y="5715000"/>
            <a:ext cx="2133600" cy="336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Sample per section</a:t>
            </a:r>
          </a:p>
        </p:txBody>
      </p:sp>
      <p:sp>
        <p:nvSpPr>
          <p:cNvPr id="123926" name="Freeform 22"/>
          <p:cNvSpPr>
            <a:spLocks/>
          </p:cNvSpPr>
          <p:nvPr/>
        </p:nvSpPr>
        <p:spPr bwMode="auto">
          <a:xfrm>
            <a:off x="6553200" y="2362200"/>
            <a:ext cx="533400" cy="4419600"/>
          </a:xfrm>
          <a:custGeom>
            <a:avLst/>
            <a:gdLst>
              <a:gd name="T0" fmla="*/ 2147483647 w 433"/>
              <a:gd name="T1" fmla="*/ 2147483647 h 2837"/>
              <a:gd name="T2" fmla="*/ 0 w 433"/>
              <a:gd name="T3" fmla="*/ 2147483647 h 2837"/>
              <a:gd name="T4" fmla="*/ 2147483647 w 433"/>
              <a:gd name="T5" fmla="*/ 2147483647 h 2837"/>
              <a:gd name="T6" fmla="*/ 2147483647 w 433"/>
              <a:gd name="T7" fmla="*/ 0 h 2837"/>
              <a:gd name="T8" fmla="*/ 0 60000 65536"/>
              <a:gd name="T9" fmla="*/ 0 60000 65536"/>
              <a:gd name="T10" fmla="*/ 0 60000 65536"/>
              <a:gd name="T11" fmla="*/ 0 60000 65536"/>
              <a:gd name="T12" fmla="*/ 0 w 433"/>
              <a:gd name="T13" fmla="*/ 0 h 2837"/>
              <a:gd name="T14" fmla="*/ 433 w 433"/>
              <a:gd name="T15" fmla="*/ 2837 h 28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3" h="2837">
                <a:moveTo>
                  <a:pt x="24" y="2837"/>
                </a:moveTo>
                <a:cubicBezTo>
                  <a:pt x="15" y="2314"/>
                  <a:pt x="0" y="1788"/>
                  <a:pt x="0" y="1266"/>
                </a:cubicBezTo>
                <a:lnTo>
                  <a:pt x="433" y="1248"/>
                </a:lnTo>
                <a:lnTo>
                  <a:pt x="433" y="0"/>
                </a:ln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1" grpId="0" animBg="1"/>
      <p:bldP spid="123922" grpId="0" animBg="1"/>
      <p:bldP spid="1239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43000" y="152400"/>
            <a:ext cx="7543800" cy="6096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 Requirements</a:t>
            </a:r>
          </a:p>
        </p:txBody>
      </p:sp>
      <p:graphicFrame>
        <p:nvGraphicFramePr>
          <p:cNvPr id="116756" name="Object 2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008063"/>
          <a:ext cx="4284663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" name="Acrobat Document" r:id="rId4" imgW="5829131" imgH="7543800" progId="AcroExch.Document.7">
                  <p:embed/>
                </p:oleObj>
              </mc:Choice>
              <mc:Fallback>
                <p:oleObj name="Acrobat Document" r:id="rId4" imgW="5829131" imgH="7543800" progId="AcroExch.Document.7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08063"/>
                        <a:ext cx="4284663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9" name="Object 2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990600"/>
          <a:ext cx="4297363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" name="Acrobat Document" r:id="rId6" imgW="5829006" imgH="7543506" progId="AcroExch.Document.7">
                  <p:embed/>
                </p:oleObj>
              </mc:Choice>
              <mc:Fallback>
                <p:oleObj name="Acrobat Document" r:id="rId6" imgW="5829006" imgH="7543506" progId="AcroExch.Document.7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90600"/>
                        <a:ext cx="4297363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143000" y="6096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KGS notice to operator to provide samples</a:t>
            </a:r>
          </a:p>
        </p:txBody>
      </p:sp>
      <p:sp>
        <p:nvSpPr>
          <p:cNvPr id="2" name="TextBox 1"/>
          <p:cNvSpPr txBox="1"/>
          <p:nvPr/>
        </p:nvSpPr>
        <p:spPr>
          <a:xfrm rot="20163883">
            <a:off x="1824959" y="1833146"/>
            <a:ext cx="5219699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is sent either mail, email,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fax depending on operator’s preference.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Submitting Samples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5257800" cy="2057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600" dirty="0" smtClean="0"/>
              <a:t>	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submission form 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Clean and dry 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Three by five inch manila envelopes with a metal fold top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Sorted/grouped by interval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Properly labeled:</a:t>
            </a:r>
            <a:endParaRPr lang="en-US" sz="2000" dirty="0" smtClean="0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04800" y="685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Prepared Samples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43013" name="Picture 7" descr="100_04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>
            <a:fillRect/>
          </a:stretch>
        </p:blipFill>
        <p:spPr bwMode="auto">
          <a:xfrm>
            <a:off x="0" y="3276600"/>
            <a:ext cx="4876800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8" descr="$sample_evel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143000"/>
            <a:ext cx="4138612" cy="550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6019800" y="2819400"/>
            <a:ext cx="1981200" cy="2209800"/>
          </a:xfrm>
          <a:prstGeom prst="ellipse">
            <a:avLst/>
          </a:prstGeom>
          <a:solidFill>
            <a:srgbClr val="00FF00">
              <a:alpha val="14999"/>
            </a:srgbClr>
          </a:solidFill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Submitting Samples</a:t>
            </a:r>
            <a:endParaRPr lang="en-US" dirty="0" smtClean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724400" y="12192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Regular Samples</a:t>
            </a:r>
          </a:p>
        </p:txBody>
      </p:sp>
      <p:pic>
        <p:nvPicPr>
          <p:cNvPr id="44036" name="Picture 6" descr="100_04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5" b="12479"/>
          <a:stretch>
            <a:fillRect/>
          </a:stretch>
        </p:blipFill>
        <p:spPr bwMode="auto">
          <a:xfrm>
            <a:off x="914400" y="4346575"/>
            <a:ext cx="8229600" cy="250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Content Placeholder 2"/>
          <p:cNvSpPr>
            <a:spLocks/>
          </p:cNvSpPr>
          <p:nvPr/>
        </p:nvSpPr>
        <p:spPr bwMode="auto">
          <a:xfrm>
            <a:off x="4572000" y="15240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b="1" dirty="0">
                <a:latin typeface="Tahoma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submission form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Clean and dry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Legibly labeled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Sorted/grouped by interval</a:t>
            </a:r>
            <a:endParaRPr lang="en-US" sz="2000" b="1" dirty="0">
              <a:latin typeface="Tahoma" pitchFamily="34" charset="0"/>
            </a:endParaRPr>
          </a:p>
        </p:txBody>
      </p:sp>
      <p:pic>
        <p:nvPicPr>
          <p:cNvPr id="44038" name="Picture 9" descr="100_05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343400" cy="326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533400" y="1066800"/>
            <a:ext cx="2286000" cy="2514600"/>
          </a:xfrm>
          <a:prstGeom prst="ellipse">
            <a:avLst/>
          </a:prstGeom>
          <a:solidFill>
            <a:srgbClr val="00FF00">
              <a:alpha val="14999"/>
            </a:srgbClr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4" descr="100_02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b="1334"/>
          <a:stretch>
            <a:fillRect/>
          </a:stretch>
        </p:blipFill>
        <p:spPr bwMode="auto">
          <a:xfrm>
            <a:off x="2209800" y="1447800"/>
            <a:ext cx="47752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76200"/>
            <a:ext cx="7543800" cy="6096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Submitting Samples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57200" y="9144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Irregular Samples</a:t>
            </a:r>
          </a:p>
        </p:txBody>
      </p:sp>
      <p:sp>
        <p:nvSpPr>
          <p:cNvPr id="18435" name="Content Placeholder 2"/>
          <p:cNvSpPr>
            <a:spLocks/>
          </p:cNvSpPr>
          <p:nvPr/>
        </p:nvSpPr>
        <p:spPr bwMode="auto">
          <a:xfrm>
            <a:off x="228600" y="13716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submission form is missing, incomplete, illegible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Wet, dirty, unwashed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Loose, disorganized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bags incorrectly or illegibly labeled</a:t>
            </a:r>
          </a:p>
        </p:txBody>
      </p:sp>
      <p:pic>
        <p:nvPicPr>
          <p:cNvPr id="140298" name="Picture 10" descr="100_04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r="15993"/>
          <a:stretch>
            <a:fillRect/>
          </a:stretch>
        </p:blipFill>
        <p:spPr bwMode="auto">
          <a:xfrm>
            <a:off x="5027613" y="684213"/>
            <a:ext cx="3509962" cy="334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9" name="Picture 6" descr="100_04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2975"/>
            <a:ext cx="4494213" cy="337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0" name="Picture 12" descr="100_04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0038"/>
            <a:ext cx="3962400" cy="274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85800" y="4114800"/>
            <a:ext cx="2438400" cy="1676400"/>
          </a:xfrm>
          <a:prstGeom prst="ellipse">
            <a:avLst/>
          </a:prstGeom>
          <a:solidFill>
            <a:srgbClr val="FF0000">
              <a:alpha val="20000"/>
            </a:srgbClr>
          </a:solidFill>
          <a:ln w="666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791200" y="4724400"/>
            <a:ext cx="1828800" cy="1371600"/>
          </a:xfrm>
          <a:prstGeom prst="ellipse">
            <a:avLst/>
          </a:prstGeom>
          <a:solidFill>
            <a:srgbClr val="FF0000">
              <a:alpha val="20000"/>
            </a:srgbClr>
          </a:solidFill>
          <a:ln w="666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Submitting Samples</a:t>
            </a:r>
          </a:p>
        </p:txBody>
      </p:sp>
      <p:graphicFrame>
        <p:nvGraphicFramePr>
          <p:cNvPr id="28695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40208"/>
              </p:ext>
            </p:extLst>
          </p:nvPr>
        </p:nvGraphicFramePr>
        <p:xfrm>
          <a:off x="2209800" y="1681163"/>
          <a:ext cx="5715000" cy="2990851"/>
        </p:xfrm>
        <a:graphic>
          <a:graphicData uri="http://schemas.openxmlformats.org/drawingml/2006/table">
            <a:tbl>
              <a:tblPr/>
              <a:tblGrid>
                <a:gridCol w="4211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Types of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Rotary Samples Processed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Cost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Per Foot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Prepared Sample Set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$0.00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Regular Sample Set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$0.06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Irregular Sample Set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$0.12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Confidential Sample Set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$0.10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Duplicate Sample Set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$0.06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73914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$100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7391400" y="2971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$60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7391400" y="3429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$120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7391400" y="2514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$0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511988" y="4214443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$60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5029200"/>
            <a:ext cx="4616970" cy="369332"/>
          </a:xfrm>
          <a:prstGeom prst="rect">
            <a:avLst/>
          </a:prstGeom>
        </p:spPr>
        <p:style>
          <a:lnRef idx="0">
            <a:schemeClr val="accent6"/>
          </a:lnRef>
          <a:fillRef idx="1001">
            <a:schemeClr val="dk1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Based on 1,000 sample feet preserved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/>
      <p:bldP spid="42011" grpId="0"/>
      <p:bldP spid="42012" grpId="0"/>
      <p:bldP spid="42013" grpId="0"/>
      <p:bldP spid="9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100_04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990600" y="76200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Preserving Samples</a:t>
            </a:r>
            <a:endParaRPr lang="en-US" sz="3200" b="1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8435" name="Content Placeholder 2"/>
          <p:cNvSpPr>
            <a:spLocks/>
          </p:cNvSpPr>
          <p:nvPr/>
        </p:nvSpPr>
        <p:spPr bwMode="auto">
          <a:xfrm>
            <a:off x="381000" y="1295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intake: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check well name on form vs. sample labels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reason samples submitted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confidentiality 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duplicates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packet records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intervals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irculations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kips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5655" name="AutoShape 7"/>
          <p:cNvSpPr>
            <a:spLocks noChangeArrowheads="1"/>
          </p:cNvSpPr>
          <p:nvPr/>
        </p:nvSpPr>
        <p:spPr bwMode="auto">
          <a:xfrm rot="19762546">
            <a:off x="498475" y="3530600"/>
            <a:ext cx="457200" cy="1844675"/>
          </a:xfrm>
          <a:prstGeom prst="downArrow">
            <a:avLst>
              <a:gd name="adj1" fmla="val 50000"/>
              <a:gd name="adj2" fmla="val 10086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867400"/>
            <a:ext cx="2057400" cy="820738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7342" y="835343"/>
            <a:ext cx="7227515" cy="5492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3581400"/>
            <a:ext cx="1112838" cy="523220"/>
          </a:xfrm>
          <a:prstGeom prst="rect">
            <a:avLst/>
          </a:prstGeom>
          <a:solidFill>
            <a:srgbClr val="0000FF"/>
          </a:solidFill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65100" prst="coolSlant"/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Wichita Cuttings</a:t>
            </a:r>
            <a:endParaRPr lang="en-US" sz="1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178227"/>
            <a:ext cx="7543800" cy="830997"/>
          </a:xfrm>
          <a:prstGeom prst="rect">
            <a:avLst/>
          </a:prstGeom>
          <a:effectLst>
            <a:outerShdw blurRad="50800" dist="889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25400">
                  <a:noFill/>
                </a:ln>
                <a:effectLst>
                  <a:outerShdw blurRad="50800" dist="88900" dir="5400000" algn="ctr" rotWithShape="0">
                    <a:schemeClr val="accent4">
                      <a:lumMod val="10000"/>
                    </a:schemeClr>
                  </a:outerShdw>
                </a:effectLst>
              </a:rPr>
              <a:t>Geologic Samples</a:t>
            </a:r>
            <a:br>
              <a:rPr lang="en-US" sz="2400" dirty="0" smtClean="0">
                <a:ln w="25400">
                  <a:noFill/>
                </a:ln>
                <a:effectLst>
                  <a:outerShdw blurRad="50800" dist="88900" dir="5400000" algn="ctr" rotWithShape="0">
                    <a:schemeClr val="accent4">
                      <a:lumMod val="10000"/>
                    </a:schemeClr>
                  </a:outerShdw>
                </a:effectLst>
              </a:rPr>
            </a:br>
            <a:r>
              <a:rPr lang="en-US" sz="2400" b="1" dirty="0" smtClean="0">
                <a:ln w="25400">
                  <a:noFill/>
                </a:ln>
                <a:solidFill>
                  <a:schemeClr val="tx2"/>
                </a:solidFill>
                <a:effectLst>
                  <a:outerShdw blurRad="50800" dist="88900" dir="5400000" algn="ctr" rotWithShape="0">
                    <a:schemeClr val="accent4">
                      <a:lumMod val="10000"/>
                    </a:schemeClr>
                  </a:outerShdw>
                </a:effectLst>
              </a:rPr>
              <a:t> located in Lawrence and Wichita</a:t>
            </a:r>
            <a:endParaRPr lang="en-US" sz="2400" b="1" dirty="0">
              <a:ln w="25400">
                <a:noFill/>
              </a:ln>
              <a:solidFill>
                <a:schemeClr val="tx2"/>
              </a:solidFill>
              <a:effectLst>
                <a:outerShdw blurRad="50800" dist="88900" dir="5400000" algn="ctr" rotWithShape="0">
                  <a:schemeClr val="accent4">
                    <a:lumMod val="1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057400"/>
            <a:ext cx="1341438" cy="523220"/>
          </a:xfrm>
          <a:prstGeom prst="rect">
            <a:avLst/>
          </a:prstGeom>
          <a:solidFill>
            <a:srgbClr val="0000FF"/>
          </a:solidFill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65100" prst="coolSlant"/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Lawrence Core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115225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sample_processing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2"/>
          <p:cNvSpPr>
            <a:spLocks/>
          </p:cNvSpPr>
          <p:nvPr/>
        </p:nvSpPr>
        <p:spPr bwMode="auto">
          <a:xfrm>
            <a:off x="228600" y="11430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Processor records start and end times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Samples laid out according to depth, shallow to deepest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Processor records depths, circulations, skips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4294967295"/>
          </p:nvPr>
        </p:nvSpPr>
        <p:spPr>
          <a:xfrm>
            <a:off x="685800" y="1143000"/>
            <a:ext cx="5105400" cy="914400"/>
          </a:xfrm>
        </p:spPr>
        <p:txBody>
          <a:bodyPr/>
          <a:lstStyle/>
          <a:p>
            <a:pPr>
              <a:buFontTx/>
              <a:buNone/>
            </a:pPr>
            <a:endParaRPr lang="en-US" sz="1600" dirty="0" smtClean="0"/>
          </a:p>
          <a:p>
            <a:pPr>
              <a:buFontTx/>
              <a:buNone/>
            </a:pPr>
            <a:r>
              <a:rPr lang="en-US" sz="1600" dirty="0" smtClean="0"/>
              <a:t>		</a:t>
            </a:r>
          </a:p>
          <a:p>
            <a:pPr>
              <a:buFontTx/>
              <a:buNone/>
            </a:pPr>
            <a:endParaRPr lang="en-US" sz="1600" dirty="0" smtClean="0"/>
          </a:p>
        </p:txBody>
      </p:sp>
      <p:pic>
        <p:nvPicPr>
          <p:cNvPr id="5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6019388"/>
            <a:ext cx="1676400" cy="668749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Preserving Samples</a:t>
            </a:r>
          </a:p>
        </p:txBody>
      </p:sp>
      <p:pic>
        <p:nvPicPr>
          <p:cNvPr id="120835" name="Picture 7" descr="100_05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3"/>
          <a:stretch>
            <a:fillRect/>
          </a:stretch>
        </p:blipFill>
        <p:spPr bwMode="auto">
          <a:xfrm>
            <a:off x="0" y="990600"/>
            <a:ext cx="3195638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100_04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200400" cy="2405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Content Placeholder 2"/>
          <p:cNvSpPr>
            <a:spLocks/>
          </p:cNvSpPr>
          <p:nvPr/>
        </p:nvSpPr>
        <p:spPr bwMode="auto">
          <a:xfrm>
            <a:off x="4800600" y="9144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Labels printed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Attached to sample envelopes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 entered into sample database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1066" name="Picture 2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5943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100_05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2"/>
          <p:cNvSpPr>
            <a:spLocks/>
          </p:cNvSpPr>
          <p:nvPr/>
        </p:nvSpPr>
        <p:spPr bwMode="auto">
          <a:xfrm>
            <a:off x="228600" y="38862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28 to 42 grams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sample placed into sample envelopes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3" name="Picture 5" descr="Sample_processing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86125"/>
            <a:ext cx="4800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/>
          <p:cNvSpPr>
            <a:spLocks/>
          </p:cNvSpPr>
          <p:nvPr/>
        </p:nvSpPr>
        <p:spPr bwMode="auto">
          <a:xfrm>
            <a:off x="5105400" y="838200"/>
            <a:ext cx="3352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box may contain multiple wells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Confidential well samples are placed in restricted boxes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6781800" cy="617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1" name="AutoShape 5"/>
          <p:cNvSpPr>
            <a:spLocks/>
          </p:cNvSpPr>
          <p:nvPr/>
        </p:nvSpPr>
        <p:spPr bwMode="auto">
          <a:xfrm>
            <a:off x="6096000" y="1333500"/>
            <a:ext cx="2590800" cy="419100"/>
          </a:xfrm>
          <a:prstGeom prst="borderCallout1">
            <a:avLst>
              <a:gd name="adj1" fmla="val 27273"/>
              <a:gd name="adj2" fmla="val -2940"/>
              <a:gd name="adj3" fmla="val 57849"/>
              <a:gd name="adj4" fmla="val -75933"/>
            </a:avLst>
          </a:prstGeom>
          <a:solidFill>
            <a:srgbClr val="008000"/>
          </a:solidFill>
          <a:ln w="41275">
            <a:solidFill>
              <a:srgbClr val="008000"/>
            </a:solidFill>
            <a:miter lim="800000"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Public Samples</a:t>
            </a:r>
          </a:p>
        </p:txBody>
      </p:sp>
      <p:sp>
        <p:nvSpPr>
          <p:cNvPr id="55302" name="AutoShape 6"/>
          <p:cNvSpPr>
            <a:spLocks/>
          </p:cNvSpPr>
          <p:nvPr/>
        </p:nvSpPr>
        <p:spPr bwMode="auto">
          <a:xfrm>
            <a:off x="5486400" y="609600"/>
            <a:ext cx="2895600" cy="419100"/>
          </a:xfrm>
          <a:prstGeom prst="borderCallout1">
            <a:avLst>
              <a:gd name="adj1" fmla="val 27273"/>
              <a:gd name="adj2" fmla="val -2630"/>
              <a:gd name="adj3" fmla="val 202837"/>
              <a:gd name="adj4" fmla="val -81889"/>
            </a:avLst>
          </a:prstGeom>
          <a:solidFill>
            <a:srgbClr val="FF0000">
              <a:alpha val="83000"/>
            </a:srgbClr>
          </a:solidFill>
          <a:ln w="412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Confidential Samples</a:t>
            </a:r>
          </a:p>
        </p:txBody>
      </p:sp>
      <p:sp>
        <p:nvSpPr>
          <p:cNvPr id="9" name="Left-Right Arrow 8"/>
          <p:cNvSpPr/>
          <p:nvPr/>
        </p:nvSpPr>
        <p:spPr bwMode="auto">
          <a:xfrm rot="1723911">
            <a:off x="1586084" y="4559344"/>
            <a:ext cx="1371600" cy="609600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3162300" y="4654594"/>
            <a:ext cx="2933700" cy="419100"/>
          </a:xfrm>
          <a:prstGeom prst="borderCallout1">
            <a:avLst>
              <a:gd name="adj1" fmla="val 27273"/>
              <a:gd name="adj2" fmla="val -2940"/>
              <a:gd name="adj3" fmla="val 55751"/>
              <a:gd name="adj4" fmla="val -86453"/>
            </a:avLst>
          </a:prstGeom>
          <a:solidFill>
            <a:srgbClr val="FFC000"/>
          </a:solidFill>
          <a:ln w="41275">
            <a:noFill/>
            <a:miter lim="800000"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Box Over Hang (Avoid)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6019388"/>
            <a:ext cx="1676400" cy="668749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2" grpId="0" animBg="1"/>
      <p:bldP spid="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1828800" y="23125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Usage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466093"/>
              </p:ext>
            </p:extLst>
          </p:nvPr>
        </p:nvGraphicFramePr>
        <p:xfrm>
          <a:off x="1219200" y="838200"/>
          <a:ext cx="7543799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935760"/>
              </p:ext>
            </p:extLst>
          </p:nvPr>
        </p:nvGraphicFramePr>
        <p:xfrm>
          <a:off x="1219200" y="1684020"/>
          <a:ext cx="7543800" cy="35661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73512312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528012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Sample Check Out Request per box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$3.00</a:t>
                      </a:r>
                      <a:endParaRPr lang="en-US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366309"/>
                  </a:ext>
                </a:extLst>
              </a:tr>
              <a:tr h="2064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Sample Examination Loan In-house per box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$0.00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830815"/>
                  </a:ext>
                </a:extLst>
              </a:tr>
              <a:tr h="2064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Sample Examination Loan--Mini 30 day limit per box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$8.00</a:t>
                      </a:r>
                      <a:endParaRPr lang="en-US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231564"/>
                  </a:ext>
                </a:extLst>
              </a:tr>
              <a:tr h="2064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Sample Examination Loan--Regular 60 day limit per box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$15.00</a:t>
                      </a:r>
                      <a:endParaRPr lang="en-US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57330"/>
                  </a:ext>
                </a:extLst>
              </a:tr>
              <a:tr h="2064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Sample Examination Loan--Max 90 day limit per box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$22.00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028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Overdue Loan per box per day</a:t>
                      </a:r>
                      <a:endParaRPr lang="en-US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$1.00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549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8691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7" descr="Rebo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7288"/>
            <a:ext cx="3352800" cy="267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914400" y="609600"/>
            <a:ext cx="8229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Restoration Program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identify samples at risk due to physical or water damage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re-box samples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re-envelope/re-label samples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update the rotary cuttings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database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bar coding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2294" name="Picture 5" descr="100_01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2636838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1676400" y="762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Preserving Samples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93" y="2793764"/>
            <a:ext cx="2777381" cy="208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9" y="1524000"/>
            <a:ext cx="2203171" cy="293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17" y="4341739"/>
            <a:ext cx="1876288" cy="24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7207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7" descr="Rebo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9" y="1927874"/>
            <a:ext cx="3352800" cy="267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4038599"/>
            <a:ext cx="3657600" cy="2780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914400" y="609600"/>
            <a:ext cx="8229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Restoration Program Initiated Spring 2008: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identify samples at risk due to physical or water damage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re-box samples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re-envelope/re-label samples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update the rotary cuttings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database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bar coding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009" y="4863568"/>
            <a:ext cx="2636634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1676400" y="762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Preserving Well Samples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9" name="Picture 15" descr="Rebox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4" y="4276367"/>
            <a:ext cx="178117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181" y="3329536"/>
            <a:ext cx="2022475" cy="2691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862" y="2709821"/>
            <a:ext cx="2773920" cy="2085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934" y="1460295"/>
            <a:ext cx="1877731" cy="2499577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Box Restoration Database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904" y="762000"/>
            <a:ext cx="8601295" cy="5715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7904" y="764451"/>
            <a:ext cx="8601295" cy="5712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4" y="762000"/>
            <a:ext cx="8601295" cy="5715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58418" y="836103"/>
          <a:ext cx="4865364" cy="5261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2682">
                  <a:extLst>
                    <a:ext uri="{9D8B030D-6E8A-4147-A177-3AD203B41FA5}">
                      <a16:colId xmlns:a16="http://schemas.microsoft.com/office/drawing/2014/main" val="2240157064"/>
                    </a:ext>
                  </a:extLst>
                </a:gridCol>
                <a:gridCol w="2432682">
                  <a:extLst>
                    <a:ext uri="{9D8B030D-6E8A-4147-A177-3AD203B41FA5}">
                      <a16:colId xmlns:a16="http://schemas.microsoft.com/office/drawing/2014/main" val="3016492522"/>
                    </a:ext>
                  </a:extLst>
                </a:gridCol>
              </a:tblGrid>
              <a:tr h="13850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ISSUE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37396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ISSUE_CODE_ID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ISSUE_TYPE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 anchor="ctr"/>
                </a:tc>
                <a:extLst>
                  <a:ext uri="{0D108BD9-81ED-4DB2-BD59-A6C34878D82A}">
                    <a16:rowId xmlns:a16="http://schemas.microsoft.com/office/drawing/2014/main" val="4411654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Box missing in database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210926206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101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missing from warehouse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53354013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lost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44827534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103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physical condition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58242360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physical condition of ID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35907736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space used greater than 100 percent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421922033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space used less than 100 percent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181484130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ID format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11963263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108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ID wrong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617693722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empty recycle BoxID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918596066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needing maintenance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27254173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moved to WH3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861732144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ID vacated not in service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89949127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not in database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07763540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interval does not match box &amp; database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95097927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located in two warehouses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243050496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missing from box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479424405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skips incorrect or missing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97989673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moved - list new Box ID in comments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087773438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Well samples have duplicate BoxID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8170286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Core samples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617274719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Well header information sparse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94554849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Incorrect or missing well header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886018758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Multiple well headers in database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45880601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Index card condition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88579813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condition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290236397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label condition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799393970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data insufficient unable to preserve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981196678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Overlapping or duplicate sample interval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883270145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405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Sample envelopes out of order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0327187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Adhesive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4094230601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Biological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47829372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Size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465229877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Rust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468350210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Atrophy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707820634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Design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210362612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Envelope Leaking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439625734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Box evaluation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3047047473"/>
                  </a:ext>
                </a:extLst>
              </a:tr>
              <a:tr h="12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999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No issue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" marR="6143" marT="6143" marB="6143"/>
                </a:tc>
                <a:extLst>
                  <a:ext uri="{0D108BD9-81ED-4DB2-BD59-A6C34878D82A}">
                    <a16:rowId xmlns:a16="http://schemas.microsoft.com/office/drawing/2014/main" val="112813407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78180"/>
            <a:ext cx="9009888" cy="550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9333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3302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Preserving Well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Lesson Learned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Insulate, insulate and insulate repository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Funds well spent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Warehouse 1 &amp; 2 insulated new roofs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Stopped condensation in WH 1 &amp;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Warehouse 3 completely insulated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98526"/>
            <a:ext cx="6949096" cy="531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67" y="1066800"/>
            <a:ext cx="6792933" cy="5243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67" y="990600"/>
            <a:ext cx="6792933" cy="531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5" y="1066799"/>
            <a:ext cx="6925606" cy="527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4222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Future Considerations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38200"/>
            <a:ext cx="3695700" cy="5257800"/>
          </a:xfrm>
        </p:spPr>
        <p:txBody>
          <a:bodyPr/>
          <a:lstStyle/>
          <a:p>
            <a:pPr marL="533400" indent="-533400" eaLnBrk="1" hangingPunct="1">
              <a:buFontTx/>
              <a:buNone/>
              <a:defRPr/>
            </a:pPr>
            <a:endParaRPr lang="en-US" sz="1800" dirty="0" smtClean="0"/>
          </a:p>
          <a:p>
            <a:pPr marL="533400" indent="-533400" eaLnBrk="1" hangingPunct="1">
              <a:buFontTx/>
              <a:buNone/>
              <a:defRPr/>
            </a:pPr>
            <a:r>
              <a:rPr lang="en-US" sz="1800" dirty="0" smtClean="0"/>
              <a:t>	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1800" dirty="0" smtClean="0"/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Construction is underway concerning the future of sample storage: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1800" dirty="0" smtClean="0"/>
              <a:t>	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1800" dirty="0" smtClean="0"/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Space:  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Approximately 80% of the warehouse storage is filled with samples, with three to five years left before maximum storage capacity is reached.</a:t>
            </a:r>
          </a:p>
          <a:p>
            <a:pPr marL="914400" lvl="1" indent="-457200" eaLnBrk="1" hangingPunct="1">
              <a:buFontTx/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buFontTx/>
              <a:buNone/>
              <a:defRPr/>
            </a:pPr>
            <a:endParaRPr lang="en-US" sz="1800" dirty="0" smtClean="0"/>
          </a:p>
        </p:txBody>
      </p:sp>
      <p:pic>
        <p:nvPicPr>
          <p:cNvPr id="57348" name="Picture 7" descr="100_0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343400" cy="367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181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S:\Images_library\Warehouse\100_1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27" y="2054441"/>
            <a:ext cx="4334673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199" y="517420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" y="976529"/>
            <a:ext cx="8785225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 rot="5400000">
            <a:off x="5207213" y="2019300"/>
            <a:ext cx="1752600" cy="2895600"/>
          </a:xfrm>
          <a:prstGeom prst="rect">
            <a:avLst/>
          </a:prstGeom>
          <a:solidFill>
            <a:srgbClr val="00CC66">
              <a:alpha val="42745"/>
            </a:srgbClr>
          </a:solidFill>
          <a:ln w="254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Proposed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Storage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Building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Lawrence Core Facility (Barn)</a:t>
            </a:r>
            <a:endParaRPr lang="en-US" dirty="0"/>
          </a:p>
        </p:txBody>
      </p:sp>
      <p:pic>
        <p:nvPicPr>
          <p:cNvPr id="2050" name="54633ae0-68a4-45b7-b2f2-9dc5d87f8fb7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1"/>
            <a:ext cx="6324600" cy="4725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591626" y="570675"/>
            <a:ext cx="4646548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886260"/>
            <a:ext cx="2057400" cy="820738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29000" y="3581400"/>
            <a:ext cx="3644011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Nikki Potter, Manager Core Facility</a:t>
            </a:r>
          </a:p>
          <a:p>
            <a:r>
              <a:rPr lang="en-US" dirty="0" smtClean="0"/>
              <a:t>Phone: 785 864-2098</a:t>
            </a:r>
          </a:p>
          <a:p>
            <a:r>
              <a:rPr lang="en-US" dirty="0" err="1" smtClean="0"/>
              <a:t>eMail</a:t>
            </a:r>
            <a:r>
              <a:rPr lang="en-US" dirty="0" smtClean="0"/>
              <a:t>: npotter@kgs.ku.edu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371600"/>
            <a:ext cx="48768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Repository for  over 67,000 boxes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Representing more than 5,000 drill holes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145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5816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Mission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838200"/>
            <a:ext cx="7620000" cy="5677974"/>
          </a:xfrm>
          <a:solidFill>
            <a:srgbClr val="996600">
              <a:alpha val="49001"/>
            </a:srgbClr>
          </a:solidFill>
          <a:effectLst/>
        </p:spPr>
        <p:txBody>
          <a:bodyPr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eaLnBrk="1" hangingPunct="1">
              <a:buFontTx/>
              <a:buNone/>
            </a:pPr>
            <a:r>
              <a:rPr lang="en-US" sz="2200" dirty="0" smtClean="0"/>
              <a:t>	</a:t>
            </a:r>
            <a:endParaRPr lang="en-US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Kansas Geologic Sample Repository, 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Kansas Geological Survey-Wichita, 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Kansas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316 943-2343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mdealy@kgs.ku.edu</a:t>
            </a:r>
          </a:p>
          <a:p>
            <a:pPr algn="ctr" eaLnBrk="1" hangingPunct="1">
              <a:buFontTx/>
              <a:buNone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en-US" sz="2400" dirty="0">
                <a:hlinkClick r:id="rId4"/>
              </a:rPr>
              <a:t>http://www.kgs.ku.edu/General/wichita.html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</a:pPr>
            <a:endParaRPr lang="en-US" dirty="0" smtClean="0">
              <a:effectLst>
                <a:glow rad="228600">
                  <a:schemeClr val="bg1">
                    <a:lumMod val="50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 rot="20960508">
            <a:off x="1670188" y="4635090"/>
            <a:ext cx="6641823" cy="76944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/>
            <a:r>
              <a:rPr lang="en-US" sz="4400" b="1" cap="none" spc="0" dirty="0" smtClean="0">
                <a:ln w="15875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</a:rPr>
              <a:t>Questions?</a:t>
            </a:r>
            <a:endParaRPr lang="en-US" sz="4400" b="1" cap="none" spc="0" dirty="0">
              <a:ln w="15875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455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5816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Mission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838200"/>
            <a:ext cx="7620000" cy="5677974"/>
          </a:xfrm>
          <a:solidFill>
            <a:srgbClr val="996600">
              <a:alpha val="49001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200" dirty="0" smtClean="0"/>
              <a:t>	</a:t>
            </a:r>
          </a:p>
          <a:p>
            <a:pPr eaLnBrk="1" hangingPunct="1">
              <a:buFontTx/>
              <a:buNone/>
            </a:pPr>
            <a:endParaRPr lang="en-US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</a:pPr>
            <a:r>
              <a:rPr lang="en-US" sz="19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mission of the </a:t>
            </a:r>
            <a:r>
              <a:rPr lang="en-US" sz="1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</a:t>
            </a:r>
            <a:r>
              <a:rPr lang="en-US" sz="19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Kansas, Kansas Geological Survey - Wichita, is to:</a:t>
            </a:r>
          </a:p>
          <a:p>
            <a:pPr>
              <a:buFontTx/>
              <a:buNone/>
            </a:pP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collect and preserve samples of the Kansas rock record for research and energy exploration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>
              <a:buFontTx/>
              <a:buNone/>
            </a:pPr>
            <a:endParaRPr lang="en-US" sz="9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maintain retail sales of publications, maps, and software published by the Survey,</a:t>
            </a:r>
          </a:p>
          <a:p>
            <a:pPr>
              <a:buFontTx/>
              <a:buNone/>
            </a:pPr>
            <a:endParaRPr lang="en-US" sz="9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make available to the public geologic, hydrologic, and other natural resource information about Kansas, and</a:t>
            </a:r>
          </a:p>
          <a:p>
            <a:pPr>
              <a:buFontTx/>
              <a:buNone/>
            </a:pPr>
            <a:endParaRPr lang="en-US" sz="9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promote and participate in research and technology transfers, and foster the overall Survey mission.</a:t>
            </a: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867400"/>
            <a:ext cx="2057400" cy="820738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Past &amp; Present</a:t>
            </a:r>
          </a:p>
        </p:txBody>
      </p:sp>
      <p:sp>
        <p:nvSpPr>
          <p:cNvPr id="113688" name="Rectangle 2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09600"/>
            <a:ext cx="3962400" cy="3429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Prior to 1938 - no central repository for well cuttings.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1938 - establishment of the first well sample repository in downtown Wichita. </a:t>
            </a:r>
          </a:p>
          <a:p>
            <a:pPr algn="just" eaLnBrk="1" hangingPunct="1">
              <a:lnSpc>
                <a:spcPct val="80000"/>
              </a:lnSpc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Late 1950’s - series of fund drives provided for construction of a larger facility in west Wichita.</a:t>
            </a:r>
          </a:p>
          <a:p>
            <a:pPr algn="just" eaLnBrk="1" hangingPunct="1">
              <a:lnSpc>
                <a:spcPct val="80000"/>
              </a:lnSpc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484" name="Picture 26" descr="wichita_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7244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27"/>
          <p:cNvSpPr txBox="1">
            <a:spLocks noChangeArrowheads="1"/>
          </p:cNvSpPr>
          <p:nvPr/>
        </p:nvSpPr>
        <p:spPr bwMode="auto">
          <a:xfrm>
            <a:off x="1203325" y="-425450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endParaRPr lang="en-US" dirty="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715000" y="4267200"/>
            <a:ext cx="3429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Early 1980’s – The facility, operations, and administration was transferred from a private oil &amp; gas organization to the Kansas Geological Survey, University of Kansas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" y="4152756"/>
            <a:ext cx="4400365" cy="270524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3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3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Past &amp; Present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94" y="898525"/>
            <a:ext cx="6804211" cy="542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45790" y="838200"/>
            <a:ext cx="4317209" cy="23083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Kansas Geologic Sample Repository</a:t>
            </a:r>
          </a:p>
          <a:p>
            <a:pPr algn="ctr"/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23,500 ft</a:t>
            </a:r>
            <a:r>
              <a:rPr lang="en-US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</a:t>
            </a:r>
            <a:r>
              <a:rPr lang="en-US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admin area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22,000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</a:t>
            </a:r>
            <a:r>
              <a:rPr lang="en-US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repository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remaining storage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KGS owns &amp; operates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9311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Past &amp; Present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838200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8" y="8382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81" y="771159"/>
            <a:ext cx="7404588" cy="555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92" y="800100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273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Images_library\Rotary_samples\Cuttings_closeup_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" y="2057400"/>
            <a:ext cx="9138678" cy="4800600"/>
          </a:xfrm>
          <a:prstGeom prst="rect">
            <a:avLst/>
          </a:prstGeom>
          <a:noFill/>
          <a:effectLst>
            <a:glow rad="139700">
              <a:srgbClr val="9966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0668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Past &amp; Present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9800"/>
            <a:ext cx="7620000" cy="4038600"/>
          </a:xfrm>
          <a:solidFill>
            <a:srgbClr val="996600">
              <a:alpha val="32000"/>
            </a:srgbClr>
          </a:solidFill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cuttings--small pieces of the rock created by drilling, flushed  up to the surface, and captured during the drilling process-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valuable source of geologic information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Examination of drill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from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and gas wells began in the 1880’s.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skillful geologist,  petroleum engineer, or researcher is able to determine rock type, the specific formation encountered, formation depths, porosity, and hydrocarbon content.  </a:t>
            </a:r>
            <a:r>
              <a:rPr lang="en-US" sz="2400" dirty="0"/>
              <a:t> </a:t>
            </a:r>
          </a:p>
          <a:p>
            <a:pPr eaLnBrk="1" hangingPunct="1">
              <a:buFontTx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6" descr="KanGeoSurv_3C_UnitHo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6205272"/>
            <a:ext cx="1600200" cy="638352"/>
          </a:xfrm>
          <a:prstGeom prst="rect">
            <a:avLst/>
          </a:prstGeom>
          <a:noFill/>
          <a:effectLst>
            <a:outerShdw dist="107763" dir="18900000" algn="ctr" rotWithShape="0">
              <a:srgbClr val="0066FF"/>
            </a:outerShdw>
          </a:effectLst>
        </p:spPr>
      </p:pic>
    </p:spTree>
    <p:extLst>
      <p:ext uri="{BB962C8B-B14F-4D97-AF65-F5344CB8AC3E}">
        <p14:creationId xmlns:p14="http://schemas.microsoft.com/office/powerpoint/2010/main" val="10627787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75438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Preservation: Present</a:t>
            </a:r>
          </a:p>
        </p:txBody>
      </p:sp>
      <p:pic>
        <p:nvPicPr>
          <p:cNvPr id="32771" name="Picture 7" descr="wwsl_warehouse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4876800" y="685800"/>
            <a:ext cx="4267200" cy="3231654"/>
          </a:xfrm>
          <a:prstGeom prst="rect">
            <a:avLst/>
          </a:prstGeom>
          <a:solidFill>
            <a:srgbClr val="9966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cooperation with oil and gas operators, KGS has preserved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samples from nearly 146,000 wells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Well samples are checked out to examine for energy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exploration, research, and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educational purposes.</a:t>
            </a:r>
            <a:endParaRPr lang="en-US" sz="2400" b="1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04800" y="3733800"/>
            <a:ext cx="4038600" cy="1200329"/>
          </a:xfrm>
          <a:prstGeom prst="rect">
            <a:avLst/>
          </a:prstGeom>
          <a:solidFill>
            <a:srgbClr val="9966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age of well samples preserved ranges from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1913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 present.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52800" y="5288340"/>
            <a:ext cx="5816353" cy="1569660"/>
          </a:xfrm>
          <a:prstGeom prst="rect">
            <a:avLst/>
          </a:prstGeom>
          <a:solidFill>
            <a:srgbClr val="9966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geologic age ranges from the Quaternary Period (1 million years ago) to the Precambrian (nearly 600 million years ago). 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 descr="http://www.kgs.ku.edu/Magellan/Cuttings/gifs/cuttings_status_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" y="578790"/>
            <a:ext cx="9016752" cy="6333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735930">
            <a:off x="2972675" y="2663454"/>
            <a:ext cx="211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Central Kansas Uplift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2632032">
            <a:off x="1703904" y="3209482"/>
            <a:ext cx="2729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Mississippian Limestone Play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471363">
            <a:off x="565109" y="4016638"/>
            <a:ext cx="2825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Hugoton –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Panoma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Gas Fields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19343893">
            <a:off x="6402912" y="4200619"/>
            <a:ext cx="1562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Cherokee Basin</a:t>
            </a:r>
            <a:endParaRPr lang="en-US" sz="14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8199995">
            <a:off x="6666397" y="2656849"/>
            <a:ext cx="1664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Forest City Basin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6736" y="1394152"/>
            <a:ext cx="1410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Salina Basin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1" grpId="0" animBg="1"/>
      <p:bldP spid="2" grpId="0" animBg="1"/>
      <p:bldP spid="6" grpId="0" animBg="1"/>
      <p:bldP spid="3" grpId="0"/>
      <p:bldP spid="4" grpId="0"/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01090015">
  <a:themeElements>
    <a:clrScheme name="01090015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0109001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010900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8859</TotalTime>
  <Words>1486</Words>
  <Application>Microsoft Office PowerPoint</Application>
  <PresentationFormat>On-screen Show (4:3)</PresentationFormat>
  <Paragraphs>330</Paragraphs>
  <Slides>30</Slides>
  <Notes>25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Rounded MT Bold</vt:lpstr>
      <vt:lpstr>Calibri</vt:lpstr>
      <vt:lpstr>Tahoma</vt:lpstr>
      <vt:lpstr>Times New Roman</vt:lpstr>
      <vt:lpstr>Wingdings</vt:lpstr>
      <vt:lpstr>01090015</vt:lpstr>
      <vt:lpstr>Acrobat Document</vt:lpstr>
      <vt:lpstr>Kansas Geologic Sample Repository</vt:lpstr>
      <vt:lpstr>Geologic Samples  located in Lawrence and Wichita</vt:lpstr>
      <vt:lpstr>Lawrence Core Facility (Barn)</vt:lpstr>
      <vt:lpstr>Mission</vt:lpstr>
      <vt:lpstr>Sample Preservation: Past &amp; Present</vt:lpstr>
      <vt:lpstr>Sample Preservation: Past &amp; Present</vt:lpstr>
      <vt:lpstr>Sample Preservation: Past &amp; Present</vt:lpstr>
      <vt:lpstr>Sample Preservation: Past &amp; Present</vt:lpstr>
      <vt:lpstr>Sample Preservation: Present</vt:lpstr>
      <vt:lpstr>Sample Preservation: Present</vt:lpstr>
      <vt:lpstr>PowerPoint Presentation</vt:lpstr>
      <vt:lpstr>Sample Preservation Requirements</vt:lpstr>
      <vt:lpstr>PowerPoint Presentation</vt:lpstr>
      <vt:lpstr>Sample Preservation Requirements</vt:lpstr>
      <vt:lpstr>Submitting Samples</vt:lpstr>
      <vt:lpstr>Submitting Samples</vt:lpstr>
      <vt:lpstr>Submitting Samples</vt:lpstr>
      <vt:lpstr>Submitting Samples</vt:lpstr>
      <vt:lpstr>PowerPoint Presentation</vt:lpstr>
      <vt:lpstr>PowerPoint Presentation</vt:lpstr>
      <vt:lpstr>Preserving Samples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Box Restoration Database</vt:lpstr>
      <vt:lpstr>Preserving Well Samples</vt:lpstr>
      <vt:lpstr>Future Considerations</vt:lpstr>
      <vt:lpstr>Mission</vt:lpstr>
    </vt:vector>
  </TitlesOfParts>
  <Company>Kansas Geological Survey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Preserving Oil and Gas Well Samples at the Wichita Well Sample Library</dc:title>
  <dc:creator>Intake</dc:creator>
  <cp:lastModifiedBy>WS203b-Manager</cp:lastModifiedBy>
  <cp:revision>913</cp:revision>
  <cp:lastPrinted>2016-10-11T13:42:01Z</cp:lastPrinted>
  <dcterms:created xsi:type="dcterms:W3CDTF">2008-12-11T21:20:05Z</dcterms:created>
  <dcterms:modified xsi:type="dcterms:W3CDTF">2020-05-11T13:48:48Z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TC010900151033</vt:lpwstr>
  </property>
</Properties>
</file>