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8" r:id="rId2"/>
    <p:sldId id="259" r:id="rId3"/>
    <p:sldId id="287" r:id="rId4"/>
    <p:sldId id="281" r:id="rId5"/>
    <p:sldId id="274" r:id="rId6"/>
    <p:sldId id="279" r:id="rId7"/>
    <p:sldId id="271" r:id="rId8"/>
    <p:sldId id="282" r:id="rId9"/>
    <p:sldId id="290" r:id="rId10"/>
    <p:sldId id="289" r:id="rId11"/>
    <p:sldId id="288" r:id="rId12"/>
    <p:sldId id="291" r:id="rId13"/>
    <p:sldId id="293" r:id="rId14"/>
    <p:sldId id="292" r:id="rId15"/>
    <p:sldId id="294" r:id="rId16"/>
    <p:sldId id="295" r:id="rId17"/>
    <p:sldId id="296" r:id="rId18"/>
    <p:sldId id="297" r:id="rId19"/>
    <p:sldId id="298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15" r:id="rId28"/>
    <p:sldId id="276" r:id="rId29"/>
    <p:sldId id="277" r:id="rId30"/>
    <p:sldId id="280" r:id="rId31"/>
    <p:sldId id="308" r:id="rId32"/>
    <p:sldId id="309" r:id="rId33"/>
    <p:sldId id="283" r:id="rId34"/>
    <p:sldId id="284" r:id="rId35"/>
    <p:sldId id="285" r:id="rId36"/>
    <p:sldId id="286" r:id="rId37"/>
    <p:sldId id="310" r:id="rId38"/>
    <p:sldId id="311" r:id="rId39"/>
    <p:sldId id="312" r:id="rId40"/>
    <p:sldId id="313" r:id="rId41"/>
    <p:sldId id="314" r:id="rId42"/>
    <p:sldId id="31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27"/>
    <p:restoredTop sz="91267"/>
  </p:normalViewPr>
  <p:slideViewPr>
    <p:cSldViewPr>
      <p:cViewPr varScale="1">
        <p:scale>
          <a:sx n="146" d="100"/>
          <a:sy n="146" d="100"/>
        </p:scale>
        <p:origin x="117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89488-8BCE-43FA-B0BD-4F19AB49ECBF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DD7D5-0DE0-46EC-B8E9-C3479644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DD7D5-0DE0-46EC-B8E9-C347964444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5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DD7D5-0DE0-46EC-B8E9-C347964444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DD7D5-0DE0-46EC-B8E9-C347964444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11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DD7D5-0DE0-46EC-B8E9-C347964444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photo album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11/7/19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1257390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0EDCB3-25D2-4A4C-8B86-E67332AF8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D2872-9C93-C948-8279-8D933F17DE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502A4A-BE16-DE4B-A219-F47FC6145C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596CF-5603-7C4D-9CB2-CEA2593EC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687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188C74-2224-B245-A3C6-B5F0A1CA2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787B58-5057-9D43-8C27-9F1F4FFBDD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A07B47-120C-B042-B553-70561EF67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F9969-15A8-0F49-B9F9-1C191C01B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7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6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1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6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7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8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3DBC1-5913-425A-B263-B75D976EE0A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FBBEF-E63A-4FCA-BA72-2050D5F9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5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9.emf"/><Relationship Id="rId7" Type="http://schemas.openxmlformats.org/officeDocument/2006/relationships/image" Target="../media/image24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31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Patrick.Titsworth@ks.go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6255" r="6255"/>
          <a:stretch>
            <a:fillRect/>
          </a:stretch>
        </p:blipFill>
        <p:spPr/>
      </p:pic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>
          <a:xfrm rot="16200000">
            <a:off x="5613400" y="2006600"/>
            <a:ext cx="5181600" cy="14732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Kansas Department of Revenue</a:t>
            </a:r>
          </a:p>
          <a:p>
            <a:pPr algn="ctr"/>
            <a:r>
              <a:rPr lang="en-US" sz="2800" dirty="0"/>
              <a:t>Data Access &amp; Support Center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6858000" cy="1238250"/>
          </a:xfrm>
        </p:spPr>
        <p:txBody>
          <a:bodyPr/>
          <a:lstStyle/>
          <a:p>
            <a:r>
              <a:rPr lang="en-US" sz="3200" dirty="0"/>
              <a:t>Kansas Statewide Tax Units Initiative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E2A3D-9A1A-C64B-9DB0-ADD81DB67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629275"/>
            <a:ext cx="177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361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576E06-1B37-664A-871F-A466D7A1C93C}"/>
              </a:ext>
            </a:extLst>
          </p:cNvPr>
          <p:cNvSpPr txBox="1">
            <a:spLocks noChangeArrowheads="1"/>
          </p:cNvSpPr>
          <p:nvPr/>
        </p:nvSpPr>
        <p:spPr>
          <a:xfrm>
            <a:off x="457199" y="1524000"/>
            <a:ext cx="4556125" cy="4530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800" dirty="0"/>
              <a:t>Data Attributions issues:</a:t>
            </a:r>
          </a:p>
          <a:p>
            <a:pPr>
              <a:buFont typeface="Wingdings" pitchFamily="2" charset="2"/>
              <a:buNone/>
            </a:pPr>
            <a:endParaRPr lang="en-US" altLang="en-US" sz="2800" dirty="0"/>
          </a:p>
          <a:p>
            <a:pPr>
              <a:buFont typeface="Wingdings" pitchFamily="2" charset="2"/>
              <a:buNone/>
            </a:pPr>
            <a:r>
              <a:rPr lang="en-US" altLang="en-US" sz="2800" dirty="0"/>
              <a:t>Inconsistent – not all units had the required 3 digit state tax unit code</a:t>
            </a:r>
          </a:p>
          <a:p>
            <a:pPr>
              <a:buFont typeface="Wingdings" pitchFamily="2" charset="2"/>
              <a:buNone/>
            </a:pPr>
            <a:endParaRPr lang="en-US" altLang="en-US" sz="2800" dirty="0"/>
          </a:p>
          <a:p>
            <a:pPr>
              <a:buFont typeface="Wingdings" pitchFamily="2" charset="2"/>
              <a:buNone/>
            </a:pPr>
            <a:r>
              <a:rPr lang="en-US" altLang="en-US" sz="2800" dirty="0"/>
              <a:t>Standardization – maintaining FIPS Codes (state &amp; county)</a:t>
            </a:r>
          </a:p>
        </p:txBody>
      </p:sp>
      <p:sp>
        <p:nvSpPr>
          <p:cNvPr id="6" name="Text Box 68">
            <a:extLst>
              <a:ext uri="{FF2B5EF4-FFF2-40B4-BE49-F238E27FC236}">
                <a16:creationId xmlns:a16="http://schemas.microsoft.com/office/drawing/2014/main" id="{6DAC80A3-FCEE-E14D-8C40-974BAF2A8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528011"/>
            <a:ext cx="3006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Before standardization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067E04-5031-1949-A8D1-98E178C6E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168919"/>
              </p:ext>
            </p:extLst>
          </p:nvPr>
        </p:nvGraphicFramePr>
        <p:xfrm>
          <a:off x="5584823" y="1981200"/>
          <a:ext cx="1806577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6577">
                  <a:extLst>
                    <a:ext uri="{9D8B030D-6E8A-4147-A177-3AD203B41FA5}">
                      <a16:colId xmlns:a16="http://schemas.microsoft.com/office/drawing/2014/main" val="3814055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Tax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12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2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930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5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5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165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47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131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50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pic>
        <p:nvPicPr>
          <p:cNvPr id="4" name="Picture 6" descr="Washington_Co">
            <a:extLst>
              <a:ext uri="{FF2B5EF4-FFF2-40B4-BE49-F238E27FC236}">
                <a16:creationId xmlns:a16="http://schemas.microsoft.com/office/drawing/2014/main" id="{B23B583B-0D02-4447-B39F-D72359DD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488"/>
            <a:ext cx="4343400" cy="53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C51CC6-8C8B-C346-BF5D-ECB049E67A6F}"/>
              </a:ext>
            </a:extLst>
          </p:cNvPr>
          <p:cNvSpPr/>
          <p:nvPr/>
        </p:nvSpPr>
        <p:spPr>
          <a:xfrm>
            <a:off x="533400" y="175260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/>
              <a:t>Paper Maps</a:t>
            </a:r>
          </a:p>
        </p:txBody>
      </p:sp>
    </p:spTree>
    <p:extLst>
      <p:ext uri="{BB962C8B-B14F-4D97-AF65-F5344CB8AC3E}">
        <p14:creationId xmlns:p14="http://schemas.microsoft.com/office/powerpoint/2010/main" val="3925445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1F502D2-EA59-A742-8045-E9612E5C3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267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Paper Maps Edit Instructions:</a:t>
            </a:r>
          </a:p>
          <a:p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  Mark up the map with markers/colored pencils</a:t>
            </a:r>
          </a:p>
          <a:p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  Cross out incorrect boundaries and draw new boundaries in</a:t>
            </a:r>
          </a:p>
          <a:p>
            <a:pPr>
              <a:buFontTx/>
              <a:buChar char="•"/>
            </a:pP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  Double check each tax unit number, correct if needed</a:t>
            </a:r>
          </a:p>
          <a:p>
            <a:pPr>
              <a:buFontTx/>
              <a:buChar char="•"/>
            </a:pPr>
            <a:endParaRPr lang="en-US" altLang="en-US" sz="2400" dirty="0"/>
          </a:p>
          <a:p>
            <a:pPr>
              <a:buFontTx/>
              <a:buChar char="•"/>
            </a:pPr>
            <a:r>
              <a:rPr lang="en-US" altLang="en-US" sz="2400" dirty="0"/>
              <a:t>  Feel free to include additional print outs or documentation!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553E856-5998-3A4C-A094-56989423AE98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2057400"/>
            <a:ext cx="4114800" cy="3486150"/>
            <a:chOff x="1728" y="1359"/>
            <a:chExt cx="2304" cy="1938"/>
          </a:xfrm>
        </p:grpSpPr>
        <p:pic>
          <p:nvPicPr>
            <p:cNvPr id="7" name="Picture 7" descr="editexample">
              <a:extLst>
                <a:ext uri="{FF2B5EF4-FFF2-40B4-BE49-F238E27FC236}">
                  <a16:creationId xmlns:a16="http://schemas.microsoft.com/office/drawing/2014/main" id="{842AF745-756E-B042-A72A-DF7B8F48E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359"/>
              <a:ext cx="2304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ACFEB5F7-E45B-324E-BE03-E7949F619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3006"/>
              <a:ext cx="543" cy="72"/>
            </a:xfrm>
            <a:prstGeom prst="rightArrow">
              <a:avLst>
                <a:gd name="adj1" fmla="val 50000"/>
                <a:gd name="adj2" fmla="val 188542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97FB11B3-E0E9-A848-9CC9-E59F2BF7D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145"/>
              <a:ext cx="17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1200" b="1" dirty="0">
                  <a:cs typeface="Times New Roman" panose="02020603050405020304" pitchFamily="18" charset="0"/>
                </a:rPr>
                <a:t>Tax unit 110 is new area outlined in red.</a:t>
              </a:r>
              <a:endParaRPr lang="en-US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3831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pic>
        <p:nvPicPr>
          <p:cNvPr id="10" name="Picture 8" descr="JF_county">
            <a:extLst>
              <a:ext uri="{FF2B5EF4-FFF2-40B4-BE49-F238E27FC236}">
                <a16:creationId xmlns:a16="http://schemas.microsoft.com/office/drawing/2014/main" id="{E55EE338-5153-A244-B9CD-CDD168C4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257300"/>
            <a:ext cx="76295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F0EB731A-25EA-2D43-8305-B8E20BCAA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711226"/>
            <a:ext cx="2819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/>
              <a:t>County GIS data</a:t>
            </a:r>
          </a:p>
          <a:p>
            <a:r>
              <a:rPr lang="en-US" altLang="en-US" sz="2400" dirty="0"/>
              <a:t>Submitted to DASC</a:t>
            </a:r>
          </a:p>
          <a:p>
            <a:endParaRPr lang="en-US" altLang="en-US" sz="2400" dirty="0"/>
          </a:p>
          <a:p>
            <a:r>
              <a:rPr lang="en-US" altLang="en-US" sz="2400" dirty="0"/>
              <a:t>DASC incorporates GIS data into statewide GIS file and makes any corrections needed along county boundaries</a:t>
            </a:r>
          </a:p>
        </p:txBody>
      </p:sp>
    </p:spTree>
    <p:extLst>
      <p:ext uri="{BB962C8B-B14F-4D97-AF65-F5344CB8AC3E}">
        <p14:creationId xmlns:p14="http://schemas.microsoft.com/office/powerpoint/2010/main" val="192911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F27B6E2-1A27-DA44-ABA9-003F243C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33680"/>
            <a:ext cx="86868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chemeClr val="folHlink"/>
              </a:buClr>
              <a:buSzPct val="90000"/>
            </a:pPr>
            <a:r>
              <a:rPr lang="en-US" altLang="en-US" sz="2400" b="1" dirty="0">
                <a:latin typeface="+mn-lt"/>
              </a:rPr>
              <a:t>2011 – First public data release</a:t>
            </a:r>
            <a:endParaRPr lang="en-US" altLang="en-US" sz="2400" dirty="0">
              <a:latin typeface="+mn-lt"/>
            </a:endParaRP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Updates integrated into Clerk’s annual tax unit Certification process</a:t>
            </a:r>
          </a:p>
          <a:p>
            <a:pPr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Eliminate need for Clerks to submit paper map to KDOR/PVD</a:t>
            </a: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KDOR/PVD Certification document contains a link to DASC website with on-line map viewer</a:t>
            </a: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Clerks certify with KDOR/PVD &amp; with DASC via on-line map viewer</a:t>
            </a: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lvl="1" eaLnBrk="1" hangingPunct="1"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Total of 6 statewide GIS data files were released to the public on the DASC website between March - November</a:t>
            </a:r>
          </a:p>
        </p:txBody>
      </p:sp>
    </p:spTree>
    <p:extLst>
      <p:ext uri="{BB962C8B-B14F-4D97-AF65-F5344CB8AC3E}">
        <p14:creationId xmlns:p14="http://schemas.microsoft.com/office/powerpoint/2010/main" val="204744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F27B6E2-1A27-DA44-ABA9-003F243C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33680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chemeClr val="folHlink"/>
              </a:buClr>
              <a:buSzPct val="90000"/>
            </a:pPr>
            <a:r>
              <a:rPr lang="en-US" altLang="en-US" sz="2400" b="1" dirty="0">
                <a:latin typeface="+mn-lt"/>
              </a:rPr>
              <a:t>Annual Certification Process</a:t>
            </a:r>
          </a:p>
        </p:txBody>
      </p:sp>
      <p:pic>
        <p:nvPicPr>
          <p:cNvPr id="4" name="Picture 1" descr="Screen Shot 2019-09-03 at 2.40.49 PM.png">
            <a:extLst>
              <a:ext uri="{FF2B5EF4-FFF2-40B4-BE49-F238E27FC236}">
                <a16:creationId xmlns:a16="http://schemas.microsoft.com/office/drawing/2014/main" id="{3F8968C4-9C2F-8C4B-8420-E65828C22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95345"/>
            <a:ext cx="5622925" cy="489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DECA07-50E4-1D40-8B25-E7D3C2050394}"/>
              </a:ext>
            </a:extLst>
          </p:cNvPr>
          <p:cNvSpPr txBox="1"/>
          <p:nvPr/>
        </p:nvSpPr>
        <p:spPr>
          <a:xfrm>
            <a:off x="457200" y="2133600"/>
            <a:ext cx="2057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1 -</a:t>
            </a:r>
          </a:p>
          <a:p>
            <a:r>
              <a:rPr lang="en-US" sz="2400" dirty="0"/>
              <a:t>County Clerks submit Certification on KDOR website</a:t>
            </a:r>
          </a:p>
          <a:p>
            <a:endParaRPr lang="en-US" sz="2400" dirty="0"/>
          </a:p>
          <a:p>
            <a:r>
              <a:rPr lang="en-US" sz="2400" dirty="0"/>
              <a:t>Certification starts on Dec 1 annually</a:t>
            </a:r>
          </a:p>
        </p:txBody>
      </p:sp>
    </p:spTree>
    <p:extLst>
      <p:ext uri="{BB962C8B-B14F-4D97-AF65-F5344CB8AC3E}">
        <p14:creationId xmlns:p14="http://schemas.microsoft.com/office/powerpoint/2010/main" val="1620828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F27B6E2-1A27-DA44-ABA9-003F243C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33680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chemeClr val="folHlink"/>
              </a:buClr>
              <a:buSzPct val="90000"/>
            </a:pPr>
            <a:r>
              <a:rPr lang="en-US" altLang="en-US" sz="2400" b="1" dirty="0">
                <a:latin typeface="+mn-lt"/>
              </a:rPr>
              <a:t>Annual Certification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DECA07-50E4-1D40-8B25-E7D3C2050394}"/>
              </a:ext>
            </a:extLst>
          </p:cNvPr>
          <p:cNvSpPr txBox="1"/>
          <p:nvPr/>
        </p:nvSpPr>
        <p:spPr>
          <a:xfrm>
            <a:off x="457200" y="1911387"/>
            <a:ext cx="6629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2 -</a:t>
            </a:r>
          </a:p>
          <a:p>
            <a:r>
              <a:rPr lang="en-US" sz="2400" dirty="0"/>
              <a:t>County Clerks submit Certification on DASC website</a:t>
            </a:r>
          </a:p>
        </p:txBody>
      </p:sp>
      <p:pic>
        <p:nvPicPr>
          <p:cNvPr id="6" name="Picture 1" descr="Screen Shot 2019-09-05 at 9.17.59 AM.png">
            <a:extLst>
              <a:ext uri="{FF2B5EF4-FFF2-40B4-BE49-F238E27FC236}">
                <a16:creationId xmlns:a16="http://schemas.microsoft.com/office/drawing/2014/main" id="{B0D71F93-BD3B-9C43-BE25-63AB68973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9" y="2971800"/>
            <a:ext cx="8831262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182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F27B6E2-1A27-DA44-ABA9-003F243C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33680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chemeClr val="folHlink"/>
              </a:buClr>
              <a:buSzPct val="90000"/>
            </a:pPr>
            <a:r>
              <a:rPr lang="en-US" altLang="en-US" sz="2400" b="1" dirty="0">
                <a:latin typeface="+mn-lt"/>
              </a:rPr>
              <a:t>Annual Certification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CA813-4B12-D044-9E22-B8EB24E79006}"/>
              </a:ext>
            </a:extLst>
          </p:cNvPr>
          <p:cNvSpPr txBox="1"/>
          <p:nvPr/>
        </p:nvSpPr>
        <p:spPr>
          <a:xfrm>
            <a:off x="304799" y="2057400"/>
            <a:ext cx="1828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County Clerks use DASC’s web based application to review tax unit boundaries</a:t>
            </a:r>
          </a:p>
        </p:txBody>
      </p:sp>
      <p:pic>
        <p:nvPicPr>
          <p:cNvPr id="9" name="Picture 1" descr="Screen Shot 2019-09-06 at 10.57.38 AM.png">
            <a:extLst>
              <a:ext uri="{FF2B5EF4-FFF2-40B4-BE49-F238E27FC236}">
                <a16:creationId xmlns:a16="http://schemas.microsoft.com/office/drawing/2014/main" id="{5CCB1D84-B613-E94D-974B-A3B6369A6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93323"/>
            <a:ext cx="6918451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408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F27B6E2-1A27-DA44-ABA9-003F243C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33680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chemeClr val="folHlink"/>
              </a:buClr>
              <a:buSzPct val="90000"/>
            </a:pPr>
            <a:r>
              <a:rPr lang="en-US" altLang="en-US" sz="2400" b="1" dirty="0">
                <a:latin typeface="+mn-lt"/>
              </a:rPr>
              <a:t>Annual Certification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CA813-4B12-D044-9E22-B8EB24E79006}"/>
              </a:ext>
            </a:extLst>
          </p:cNvPr>
          <p:cNvSpPr txBox="1"/>
          <p:nvPr/>
        </p:nvSpPr>
        <p:spPr>
          <a:xfrm>
            <a:off x="152400" y="2057400"/>
            <a:ext cx="2057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Application includes interactive map to review tax unit boundaries</a:t>
            </a:r>
          </a:p>
          <a:p>
            <a:endParaRPr lang="en-US" sz="2400" dirty="0"/>
          </a:p>
          <a:p>
            <a:r>
              <a:rPr lang="en-US" sz="2400" dirty="0"/>
              <a:t>Different base map options for reference, including imagery</a:t>
            </a:r>
          </a:p>
        </p:txBody>
      </p:sp>
      <p:pic>
        <p:nvPicPr>
          <p:cNvPr id="11" name="Picture 2" descr="Screen Shot 2019-09-06 at 10.50.34 AM.png">
            <a:extLst>
              <a:ext uri="{FF2B5EF4-FFF2-40B4-BE49-F238E27FC236}">
                <a16:creationId xmlns:a16="http://schemas.microsoft.com/office/drawing/2014/main" id="{EA6F49A4-F5F0-6345-A24D-4F7959B85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6790088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93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CA813-4B12-D044-9E22-B8EB24E79006}"/>
              </a:ext>
            </a:extLst>
          </p:cNvPr>
          <p:cNvSpPr txBox="1"/>
          <p:nvPr/>
        </p:nvSpPr>
        <p:spPr>
          <a:xfrm>
            <a:off x="425116" y="1828800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review is complete, County Clerks select Changes or No Changes</a:t>
            </a:r>
          </a:p>
        </p:txBody>
      </p:sp>
      <p:pic>
        <p:nvPicPr>
          <p:cNvPr id="6" name="Picture 1" descr="Screen Shot 2019-09-05 at 9.35.42 AM.png">
            <a:extLst>
              <a:ext uri="{FF2B5EF4-FFF2-40B4-BE49-F238E27FC236}">
                <a16:creationId xmlns:a16="http://schemas.microsoft.com/office/drawing/2014/main" id="{9C315288-D277-BE46-B505-170F669A4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87285"/>
            <a:ext cx="5867400" cy="523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7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Data Access &amp; Support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endParaRPr lang="en-US" altLang="en-US" dirty="0"/>
          </a:p>
          <a:p>
            <a:r>
              <a:rPr lang="en-US" altLang="en-US" dirty="0"/>
              <a:t>Established by the Kansas GIS Policy Board in 1991</a:t>
            </a:r>
          </a:p>
          <a:p>
            <a:endParaRPr lang="en-US" altLang="en-US" dirty="0"/>
          </a:p>
          <a:p>
            <a:r>
              <a:rPr lang="en-US" altLang="en-US" dirty="0"/>
              <a:t>Central </a:t>
            </a:r>
            <a:r>
              <a:rPr lang="en-US" dirty="0"/>
              <a:t>archive and distribution center for Kansas GIS databases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Located at the Kansas Geological Survey at the University of Kansas</a:t>
            </a:r>
          </a:p>
          <a:p>
            <a:endParaRPr lang="en-US" altLang="en-US" dirty="0"/>
          </a:p>
          <a:p>
            <a:r>
              <a:rPr lang="en-US" altLang="en-US" dirty="0"/>
              <a:t>Web site – </a:t>
            </a:r>
            <a:r>
              <a:rPr lang="en-US" altLang="en-US" b="1" dirty="0"/>
              <a:t>http://</a:t>
            </a:r>
            <a:r>
              <a:rPr lang="en-US" altLang="en-US" b="1" dirty="0" err="1"/>
              <a:t>www.kansasgis.org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CAA63-6E9A-8347-B647-AC3A9698E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5334000"/>
            <a:ext cx="1320800" cy="6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27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24DAE-BEF8-DE45-8F89-7FBDF3E93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290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16B69A-E543-AB4B-8E60-7C7F7E94CE42}"/>
              </a:ext>
            </a:extLst>
          </p:cNvPr>
          <p:cNvSpPr txBox="1"/>
          <p:nvPr/>
        </p:nvSpPr>
        <p:spPr>
          <a:xfrm>
            <a:off x="304800" y="5867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updates have been integrated into the statewide data, DASC contacts County Clerks that submitted changes to review their boundaries again to verify everything is correct.</a:t>
            </a:r>
          </a:p>
        </p:txBody>
      </p:sp>
    </p:spTree>
    <p:extLst>
      <p:ext uri="{BB962C8B-B14F-4D97-AF65-F5344CB8AC3E}">
        <p14:creationId xmlns:p14="http://schemas.microsoft.com/office/powerpoint/2010/main" val="339196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F5F8180-48E4-AC46-95E5-0B45FCF2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3058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latin typeface="+mn-lt"/>
              </a:rPr>
              <a:t>DASC editing procedure</a:t>
            </a:r>
          </a:p>
          <a:p>
            <a:pPr eaLnBrk="1" hangingPunct="1">
              <a:defRPr/>
            </a:pPr>
            <a:endParaRPr lang="en-US" altLang="en-US" dirty="0">
              <a:latin typeface="+mn-lt"/>
            </a:endParaRPr>
          </a:p>
          <a:p>
            <a:pPr eaLnBrk="1" hangingPunct="1">
              <a:defRPr/>
            </a:pPr>
            <a:r>
              <a:rPr lang="en-US" altLang="en-US" dirty="0">
                <a:latin typeface="+mn-lt"/>
              </a:rPr>
              <a:t>1 - Tax Unit GIS file submission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County removed and replaced with new data</a:t>
            </a:r>
          </a:p>
          <a:p>
            <a:pPr eaLnBrk="1" hangingPunct="1">
              <a:defRPr/>
            </a:pPr>
            <a:endParaRPr lang="en-US" altLang="en-US" dirty="0">
              <a:latin typeface="+mn-lt"/>
            </a:endParaRPr>
          </a:p>
          <a:p>
            <a:pPr eaLnBrk="1" hangingPunct="1">
              <a:defRPr/>
            </a:pPr>
            <a:r>
              <a:rPr lang="en-US" altLang="en-US" dirty="0">
                <a:latin typeface="+mn-lt"/>
              </a:rPr>
              <a:t>2 - Parcel GIS file submission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Heads up digitizing, boundary comparison</a:t>
            </a:r>
          </a:p>
          <a:p>
            <a:pPr eaLnBrk="1" hangingPunct="1">
              <a:defRPr/>
            </a:pPr>
            <a:endParaRPr lang="en-US" altLang="en-US" dirty="0">
              <a:latin typeface="+mn-lt"/>
            </a:endParaRPr>
          </a:p>
          <a:p>
            <a:pPr eaLnBrk="1" hangingPunct="1">
              <a:defRPr/>
            </a:pPr>
            <a:r>
              <a:rPr lang="en-US" altLang="en-US" dirty="0">
                <a:latin typeface="+mn-lt"/>
              </a:rPr>
              <a:t>3 - Paper map submission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Heads up digitizing, PDF review</a:t>
            </a:r>
          </a:p>
          <a:p>
            <a:pPr marL="0" indent="0" eaLnBrk="1" hangingPunct="1">
              <a:defRPr/>
            </a:pPr>
            <a:endParaRPr lang="en-US" altLang="en-US" dirty="0">
              <a:latin typeface="+mn-lt"/>
            </a:endParaRPr>
          </a:p>
          <a:p>
            <a:pPr marL="0" indent="0" eaLnBrk="1" hangingPunct="1">
              <a:defRPr/>
            </a:pPr>
            <a:r>
              <a:rPr lang="en-US" altLang="en-US" dirty="0">
                <a:latin typeface="+mn-lt"/>
              </a:rPr>
              <a:t>Final step, clean up topology errors and confirm no null values.</a:t>
            </a:r>
          </a:p>
        </p:txBody>
      </p:sp>
    </p:spTree>
    <p:extLst>
      <p:ext uri="{BB962C8B-B14F-4D97-AF65-F5344CB8AC3E}">
        <p14:creationId xmlns:p14="http://schemas.microsoft.com/office/powerpoint/2010/main" val="60150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pic>
        <p:nvPicPr>
          <p:cNvPr id="7" name="Picture 4" descr="Screen Shot 2019-09-06 at 11.38.15 AM.png">
            <a:extLst>
              <a:ext uri="{FF2B5EF4-FFF2-40B4-BE49-F238E27FC236}">
                <a16:creationId xmlns:a16="http://schemas.microsoft.com/office/drawing/2014/main" id="{2A0F83A8-4768-D646-B77A-0A6BA729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9916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769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FC5F89F-4C01-D44C-A8B8-68F7F8F8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4780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+mn-lt"/>
              </a:rPr>
              <a:t>Statewide GIS file released annually on DASC website by March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9CB8B-A72D-DC49-86FC-69DF2526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875737"/>
            <a:ext cx="5584970" cy="4441358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09A02D62-5B8F-054C-AD9B-58C7E908C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810" y="6396335"/>
            <a:ext cx="5873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  <a:cs typeface="Arial" panose="020B0604020202020204" pitchFamily="34" charset="0"/>
              </a:rPr>
              <a:t>There have been 6 updates released in 2019</a:t>
            </a:r>
          </a:p>
        </p:txBody>
      </p:sp>
    </p:spTree>
    <p:extLst>
      <p:ext uri="{BB962C8B-B14F-4D97-AF65-F5344CB8AC3E}">
        <p14:creationId xmlns:p14="http://schemas.microsoft.com/office/powerpoint/2010/main" val="2580526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3354014-3972-9741-AF00-16D468FAA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382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+mn-lt"/>
              </a:rPr>
              <a:t>2019 Statistics  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>
                <a:latin typeface="+mn-lt"/>
              </a:rPr>
              <a:t>  All 105 counties submitted a Certification through PVD &amp; DASC</a:t>
            </a:r>
          </a:p>
          <a:p>
            <a:pPr eaLnBrk="1" hangingPunct="1">
              <a:buFontTx/>
              <a:buChar char="•"/>
            </a:pPr>
            <a:endParaRPr lang="en-US" altLang="en-US" sz="2400" dirty="0"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latin typeface="+mn-lt"/>
              </a:rPr>
              <a:t>  Submitted Certifications: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+mn-lt"/>
              </a:rPr>
              <a:t>29 GIS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+mn-lt"/>
              </a:rPr>
              <a:t>5 Paper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+mn-lt"/>
              </a:rPr>
              <a:t>71 No Changes</a:t>
            </a:r>
          </a:p>
          <a:p>
            <a:pPr lvl="3" eaLnBrk="1" hangingPunct="1"/>
            <a:endParaRPr lang="en-US" altLang="en-US" sz="2400" dirty="0"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latin typeface="+mn-lt"/>
              </a:rPr>
              <a:t>  Clerks familiar with DASC web interface</a:t>
            </a:r>
          </a:p>
          <a:p>
            <a:pPr eaLnBrk="1" hangingPunct="1"/>
            <a:endParaRPr lang="en-US" altLang="en-US" sz="2400" dirty="0"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latin typeface="+mn-lt"/>
              </a:rPr>
              <a:t>  Saving county and KDOR/PVD staff time and resources</a:t>
            </a:r>
          </a:p>
          <a:p>
            <a:pPr eaLnBrk="1" hangingPunct="1">
              <a:buFontTx/>
              <a:buChar char="•"/>
            </a:pPr>
            <a:endParaRPr lang="en-US" altLang="en-US" sz="2400" dirty="0"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latin typeface="+mn-lt"/>
              </a:rPr>
              <a:t>  GIS data publicly available for download 24/7</a:t>
            </a:r>
          </a:p>
        </p:txBody>
      </p:sp>
    </p:spTree>
    <p:extLst>
      <p:ext uri="{BB962C8B-B14F-4D97-AF65-F5344CB8AC3E}">
        <p14:creationId xmlns:p14="http://schemas.microsoft.com/office/powerpoint/2010/main" val="3030790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3354014-3972-9741-AF00-16D468FAA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0"/>
            <a:ext cx="81534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+mn-lt"/>
              </a:rPr>
              <a:t>Annual KDOR/PVD County Clerk Training Classes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September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Classes offered in six different locations across the state</a:t>
            </a:r>
          </a:p>
          <a:p>
            <a:pPr eaLnBrk="1" hangingPunct="1"/>
            <a:endParaRPr lang="en-US" altLang="en-US" sz="2400" dirty="0">
              <a:latin typeface="+mn-lt"/>
            </a:endParaRPr>
          </a:p>
          <a:p>
            <a:pPr eaLnBrk="1" hangingPunct="1"/>
            <a:r>
              <a:rPr lang="en-US" altLang="en-US" sz="2400" dirty="0">
                <a:latin typeface="+mn-lt"/>
              </a:rPr>
              <a:t>Annual KDOR/PVD and DASC Quality Assurance (QA)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November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KDOR/PVD tax unit database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Statewide GIS data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Identify any inconsistencies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Communicate with County Clerks if corrections needed</a:t>
            </a:r>
          </a:p>
          <a:p>
            <a:pPr eaLnBrk="1" hangingPunct="1"/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1620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3354014-3972-9741-AF00-16D468FAA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1"/>
            <a:ext cx="8686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+mn-lt"/>
              </a:rPr>
              <a:t>Lessons learned:</a:t>
            </a:r>
          </a:p>
          <a:p>
            <a:pPr eaLnBrk="1" hangingPunct="1"/>
            <a:endParaRPr lang="en-US" altLang="en-US" sz="24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Partnership - GIS submissions process integrated into KDOR/PVD existing certification workflow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Communication - training, presentations, webinars, handouts, </a:t>
            </a:r>
            <a:r>
              <a:rPr lang="en-US" altLang="en-US" sz="2400" dirty="0" err="1">
                <a:latin typeface="+mn-lt"/>
              </a:rPr>
              <a:t>etc</a:t>
            </a:r>
            <a:endParaRPr lang="en-US" altLang="en-US" sz="24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Quality Control - verify tax units are valid and certified with Revenue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Heavy lift at beginning of project - compiling data and introducing new step to Clerks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Maintenance - Educating new Clerks</a:t>
            </a:r>
          </a:p>
        </p:txBody>
      </p:sp>
    </p:spTree>
    <p:extLst>
      <p:ext uri="{BB962C8B-B14F-4D97-AF65-F5344CB8AC3E}">
        <p14:creationId xmlns:p14="http://schemas.microsoft.com/office/powerpoint/2010/main" val="34406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704D9812-31DD-AB46-AEB4-E385B8099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696200" cy="990600"/>
          </a:xfrm>
        </p:spPr>
        <p:txBody>
          <a:bodyPr/>
          <a:lstStyle/>
          <a:p>
            <a:pPr eaLnBrk="1" hangingPunct="1"/>
            <a:r>
              <a:rPr lang="en-US" altLang="en-US" sz="2400"/>
              <a:t>REMAINING STEPS IN THE UNIT VALUE PROCESS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E62DE74-C997-8D4A-BDDC-AF6FCBB7B2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7807325" cy="4267200"/>
          </a:xfrm>
        </p:spPr>
        <p:txBody>
          <a:bodyPr/>
          <a:lstStyle/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400" b="1"/>
              <a:t>	Allocation: The goal of allocation is to assign a reasonable portion of the unit value to the </a:t>
            </a:r>
            <a:r>
              <a:rPr lang="en-US" altLang="en-US" sz="2400" b="1" u="sng"/>
              <a:t>state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None/>
            </a:pPr>
            <a:endParaRPr lang="en-US" altLang="en-US" sz="2400" b="1"/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400" b="1"/>
              <a:t>	Distribution: The goal of distribution is to assign a reasonable portion of the Allocated unit value to each </a:t>
            </a:r>
            <a:r>
              <a:rPr lang="en-US" altLang="en-US" sz="2400" b="1" u="sng"/>
              <a:t>Taxing Unit</a:t>
            </a:r>
            <a:endParaRPr lang="en-US" altLang="en-US" sz="2400" b="1" i="1" u="sng"/>
          </a:p>
          <a:p>
            <a:pPr marL="590550" indent="-590550" eaLnBrk="1" hangingPunct="1">
              <a:lnSpc>
                <a:spcPct val="135000"/>
              </a:lnSpc>
              <a:spcBef>
                <a:spcPct val="1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altLang="en-US" sz="1600" i="1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400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400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45113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9068AD5A-0CF8-5442-98FC-8A03B5C01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0722" name="Picture 3">
            <a:extLst>
              <a:ext uri="{FF2B5EF4-FFF2-40B4-BE49-F238E27FC236}">
                <a16:creationId xmlns:a16="http://schemas.microsoft.com/office/drawing/2014/main" id="{C4C2AA18-1544-EA46-B9F0-62BBC7B00AC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609850"/>
            <a:ext cx="2801937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23037339-FD3A-404E-8500-0DFDA06FAA8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143000"/>
            <a:ext cx="20447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5">
            <a:extLst>
              <a:ext uri="{FF2B5EF4-FFF2-40B4-BE49-F238E27FC236}">
                <a16:creationId xmlns:a16="http://schemas.microsoft.com/office/drawing/2014/main" id="{A60D3C49-C450-2041-8D5C-B6EC9621E18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3197225"/>
            <a:ext cx="2597150" cy="1522413"/>
          </a:xfrm>
          <a:prstGeom prst="rect">
            <a:avLst/>
          </a:prstGeom>
          <a:solidFill>
            <a:srgbClr val="33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6">
            <a:extLst>
              <a:ext uri="{FF2B5EF4-FFF2-40B4-BE49-F238E27FC236}">
                <a16:creationId xmlns:a16="http://schemas.microsoft.com/office/drawing/2014/main" id="{369ABD90-8FE3-AD46-AF14-651A8FC6F74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947863"/>
            <a:ext cx="2801937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7">
            <a:extLst>
              <a:ext uri="{FF2B5EF4-FFF2-40B4-BE49-F238E27FC236}">
                <a16:creationId xmlns:a16="http://schemas.microsoft.com/office/drawing/2014/main" id="{55D7811F-FDEF-C44F-9311-5E5A9D38AA7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678363"/>
            <a:ext cx="3000375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8">
            <a:extLst>
              <a:ext uri="{FF2B5EF4-FFF2-40B4-BE49-F238E27FC236}">
                <a16:creationId xmlns:a16="http://schemas.microsoft.com/office/drawing/2014/main" id="{F79DC9D6-3063-1B44-A555-276EBEEAFE7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665288"/>
            <a:ext cx="2208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9">
            <a:extLst>
              <a:ext uri="{FF2B5EF4-FFF2-40B4-BE49-F238E27FC236}">
                <a16:creationId xmlns:a16="http://schemas.microsoft.com/office/drawing/2014/main" id="{61924AE2-211A-624C-BDBA-F3CA78E3EBF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128963"/>
            <a:ext cx="219233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9" name="Picture 10">
            <a:extLst>
              <a:ext uri="{FF2B5EF4-FFF2-40B4-BE49-F238E27FC236}">
                <a16:creationId xmlns:a16="http://schemas.microsoft.com/office/drawing/2014/main" id="{0D54ACBE-B390-F746-9CE7-0337006202FF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625475"/>
            <a:ext cx="2497137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0" name="Arc 11">
            <a:extLst>
              <a:ext uri="{FF2B5EF4-FFF2-40B4-BE49-F238E27FC236}">
                <a16:creationId xmlns:a16="http://schemas.microsoft.com/office/drawing/2014/main" id="{4C84B4DA-E1C5-D14A-82C7-68FCB693B336}"/>
              </a:ext>
            </a:extLst>
          </p:cNvPr>
          <p:cNvSpPr>
            <a:spLocks/>
          </p:cNvSpPr>
          <p:nvPr/>
        </p:nvSpPr>
        <p:spPr bwMode="auto">
          <a:xfrm>
            <a:off x="4878388" y="4419600"/>
            <a:ext cx="152400" cy="685800"/>
          </a:xfrm>
          <a:custGeom>
            <a:avLst/>
            <a:gdLst>
              <a:gd name="T0" fmla="*/ 2147483646 w 21600"/>
              <a:gd name="T1" fmla="*/ 2147483646 h 21600"/>
              <a:gd name="T2" fmla="*/ 0 w 21600"/>
              <a:gd name="T3" fmla="*/ 0 h 21600"/>
              <a:gd name="T4" fmla="*/ 2147483646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Arc 12">
            <a:extLst>
              <a:ext uri="{FF2B5EF4-FFF2-40B4-BE49-F238E27FC236}">
                <a16:creationId xmlns:a16="http://schemas.microsoft.com/office/drawing/2014/main" id="{F26D16B3-6993-024E-850D-34C4DDFD8ACE}"/>
              </a:ext>
            </a:extLst>
          </p:cNvPr>
          <p:cNvSpPr>
            <a:spLocks/>
          </p:cNvSpPr>
          <p:nvPr/>
        </p:nvSpPr>
        <p:spPr bwMode="auto">
          <a:xfrm>
            <a:off x="4648200" y="2590800"/>
            <a:ext cx="1265238" cy="533400"/>
          </a:xfrm>
          <a:custGeom>
            <a:avLst/>
            <a:gdLst>
              <a:gd name="T0" fmla="*/ 2147483646 w 33944"/>
              <a:gd name="T1" fmla="*/ 2147483646 h 22749"/>
              <a:gd name="T2" fmla="*/ 2147483646 w 33944"/>
              <a:gd name="T3" fmla="*/ 2147483646 h 22749"/>
              <a:gd name="T4" fmla="*/ 2147483646 w 33944"/>
              <a:gd name="T5" fmla="*/ 2147483646 h 227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944" h="22749" fill="none" extrusionOk="0">
                <a:moveTo>
                  <a:pt x="30" y="22749"/>
                </a:moveTo>
                <a:cubicBezTo>
                  <a:pt x="10" y="22366"/>
                  <a:pt x="0" y="2198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013" y="-1"/>
                  <a:pt x="30321" y="1352"/>
                  <a:pt x="33944" y="3874"/>
                </a:cubicBezTo>
              </a:path>
              <a:path w="33944" h="22749" stroke="0" extrusionOk="0">
                <a:moveTo>
                  <a:pt x="30" y="22749"/>
                </a:moveTo>
                <a:cubicBezTo>
                  <a:pt x="10" y="22366"/>
                  <a:pt x="0" y="2198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013" y="-1"/>
                  <a:pt x="30321" y="1352"/>
                  <a:pt x="33944" y="3874"/>
                </a:cubicBezTo>
                <a:lnTo>
                  <a:pt x="21600" y="21600"/>
                </a:lnTo>
                <a:lnTo>
                  <a:pt x="30" y="22749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Arc 13">
            <a:extLst>
              <a:ext uri="{FF2B5EF4-FFF2-40B4-BE49-F238E27FC236}">
                <a16:creationId xmlns:a16="http://schemas.microsoft.com/office/drawing/2014/main" id="{D79A0614-07A4-CF45-A7C6-1EFBCDFE0231}"/>
              </a:ext>
            </a:extLst>
          </p:cNvPr>
          <p:cNvSpPr>
            <a:spLocks/>
          </p:cNvSpPr>
          <p:nvPr/>
        </p:nvSpPr>
        <p:spPr bwMode="auto">
          <a:xfrm>
            <a:off x="1598613" y="2135188"/>
            <a:ext cx="992187" cy="457200"/>
          </a:xfrm>
          <a:custGeom>
            <a:avLst/>
            <a:gdLst>
              <a:gd name="T0" fmla="*/ 0 w 21635"/>
              <a:gd name="T1" fmla="*/ 0 h 21600"/>
              <a:gd name="T2" fmla="*/ 2147483646 w 21635"/>
              <a:gd name="T3" fmla="*/ 2147483646 h 21600"/>
              <a:gd name="T4" fmla="*/ 2147483646 w 21635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35" h="21600" fill="none" extrusionOk="0">
                <a:moveTo>
                  <a:pt x="0" y="0"/>
                </a:moveTo>
                <a:cubicBezTo>
                  <a:pt x="11" y="0"/>
                  <a:pt x="23" y="-1"/>
                  <a:pt x="35" y="0"/>
                </a:cubicBezTo>
                <a:cubicBezTo>
                  <a:pt x="11964" y="0"/>
                  <a:pt x="21635" y="9670"/>
                  <a:pt x="21635" y="21600"/>
                </a:cubicBezTo>
              </a:path>
              <a:path w="21635" h="21600" stroke="0" extrusionOk="0">
                <a:moveTo>
                  <a:pt x="0" y="0"/>
                </a:moveTo>
                <a:cubicBezTo>
                  <a:pt x="11" y="0"/>
                  <a:pt x="23" y="-1"/>
                  <a:pt x="35" y="0"/>
                </a:cubicBezTo>
                <a:cubicBezTo>
                  <a:pt x="11964" y="0"/>
                  <a:pt x="21635" y="9670"/>
                  <a:pt x="21635" y="21600"/>
                </a:cubicBezTo>
                <a:lnTo>
                  <a:pt x="35" y="21600"/>
                </a:ln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Arc 14">
            <a:extLst>
              <a:ext uri="{FF2B5EF4-FFF2-40B4-BE49-F238E27FC236}">
                <a16:creationId xmlns:a16="http://schemas.microsoft.com/office/drawing/2014/main" id="{0C147427-03CA-0747-A50D-5DA5AAA6D3EF}"/>
              </a:ext>
            </a:extLst>
          </p:cNvPr>
          <p:cNvSpPr>
            <a:spLocks/>
          </p:cNvSpPr>
          <p:nvPr/>
        </p:nvSpPr>
        <p:spPr bwMode="auto">
          <a:xfrm>
            <a:off x="2514600" y="2598738"/>
            <a:ext cx="533400" cy="1212850"/>
          </a:xfrm>
          <a:custGeom>
            <a:avLst/>
            <a:gdLst>
              <a:gd name="T0" fmla="*/ 2147483646 w 21600"/>
              <a:gd name="T1" fmla="*/ 0 h 21431"/>
              <a:gd name="T2" fmla="*/ 2147483646 w 21600"/>
              <a:gd name="T3" fmla="*/ 2147483646 h 21431"/>
              <a:gd name="T4" fmla="*/ 0 w 21600"/>
              <a:gd name="T5" fmla="*/ 2147483646 h 214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431" fill="none" extrusionOk="0">
                <a:moveTo>
                  <a:pt x="2699" y="0"/>
                </a:moveTo>
                <a:cubicBezTo>
                  <a:pt x="13499" y="1361"/>
                  <a:pt x="21600" y="10545"/>
                  <a:pt x="21600" y="21431"/>
                </a:cubicBezTo>
              </a:path>
              <a:path w="21600" h="21431" stroke="0" extrusionOk="0">
                <a:moveTo>
                  <a:pt x="2699" y="0"/>
                </a:moveTo>
                <a:cubicBezTo>
                  <a:pt x="13499" y="1361"/>
                  <a:pt x="21600" y="10545"/>
                  <a:pt x="21600" y="21431"/>
                </a:cubicBezTo>
                <a:lnTo>
                  <a:pt x="0" y="21431"/>
                </a:lnTo>
                <a:lnTo>
                  <a:pt x="2699" y="0"/>
                </a:lnTo>
                <a:close/>
              </a:path>
            </a:pathLst>
          </a:custGeom>
          <a:noFill/>
          <a:ln w="508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Arc 15">
            <a:extLst>
              <a:ext uri="{FF2B5EF4-FFF2-40B4-BE49-F238E27FC236}">
                <a16:creationId xmlns:a16="http://schemas.microsoft.com/office/drawing/2014/main" id="{807FB057-D835-E64B-9A71-72F5E0551027}"/>
              </a:ext>
            </a:extLst>
          </p:cNvPr>
          <p:cNvSpPr>
            <a:spLocks/>
          </p:cNvSpPr>
          <p:nvPr/>
        </p:nvSpPr>
        <p:spPr bwMode="auto">
          <a:xfrm>
            <a:off x="3046413" y="3659188"/>
            <a:ext cx="1830387" cy="762000"/>
          </a:xfrm>
          <a:custGeom>
            <a:avLst/>
            <a:gdLst>
              <a:gd name="T0" fmla="*/ 0 w 21619"/>
              <a:gd name="T1" fmla="*/ 0 h 21600"/>
              <a:gd name="T2" fmla="*/ 2147483646 w 21619"/>
              <a:gd name="T3" fmla="*/ 2147483646 h 21600"/>
              <a:gd name="T4" fmla="*/ 2147483646 w 21619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19" h="21600" fill="none" extrusionOk="0">
                <a:moveTo>
                  <a:pt x="0" y="0"/>
                </a:moveTo>
                <a:cubicBezTo>
                  <a:pt x="6" y="0"/>
                  <a:pt x="12" y="-1"/>
                  <a:pt x="19" y="0"/>
                </a:cubicBezTo>
                <a:cubicBezTo>
                  <a:pt x="11948" y="0"/>
                  <a:pt x="21619" y="9670"/>
                  <a:pt x="21619" y="21600"/>
                </a:cubicBezTo>
              </a:path>
              <a:path w="21619" h="21600" stroke="0" extrusionOk="0">
                <a:moveTo>
                  <a:pt x="0" y="0"/>
                </a:moveTo>
                <a:cubicBezTo>
                  <a:pt x="6" y="0"/>
                  <a:pt x="12" y="-1"/>
                  <a:pt x="19" y="0"/>
                </a:cubicBezTo>
                <a:cubicBezTo>
                  <a:pt x="11948" y="0"/>
                  <a:pt x="21619" y="9670"/>
                  <a:pt x="21619" y="21600"/>
                </a:cubicBezTo>
                <a:lnTo>
                  <a:pt x="19" y="21600"/>
                </a:lnTo>
                <a:lnTo>
                  <a:pt x="0" y="0"/>
                </a:lnTo>
                <a:close/>
              </a:path>
            </a:pathLst>
          </a:custGeom>
          <a:noFill/>
          <a:ln w="762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16">
            <a:extLst>
              <a:ext uri="{FF2B5EF4-FFF2-40B4-BE49-F238E27FC236}">
                <a16:creationId xmlns:a16="http://schemas.microsoft.com/office/drawing/2014/main" id="{0F93D975-1DF2-7D4E-818F-57E9A21BE4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3657600"/>
            <a:ext cx="1752600" cy="1524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17">
            <a:extLst>
              <a:ext uri="{FF2B5EF4-FFF2-40B4-BE49-F238E27FC236}">
                <a16:creationId xmlns:a16="http://schemas.microsoft.com/office/drawing/2014/main" id="{6B75D1D1-F590-0346-92A7-A2F5B3BF7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590800"/>
            <a:ext cx="2209800" cy="2286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Line 18">
            <a:extLst>
              <a:ext uri="{FF2B5EF4-FFF2-40B4-BE49-F238E27FC236}">
                <a16:creationId xmlns:a16="http://schemas.microsoft.com/office/drawing/2014/main" id="{9062E579-0516-064E-AA7B-0A0FA759AB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1752600"/>
            <a:ext cx="76200" cy="5334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Arc 19">
            <a:extLst>
              <a:ext uri="{FF2B5EF4-FFF2-40B4-BE49-F238E27FC236}">
                <a16:creationId xmlns:a16="http://schemas.microsoft.com/office/drawing/2014/main" id="{9ACD93B2-746C-8542-A00D-F2BAE39EA5D9}"/>
              </a:ext>
            </a:extLst>
          </p:cNvPr>
          <p:cNvSpPr>
            <a:spLocks/>
          </p:cNvSpPr>
          <p:nvPr/>
        </p:nvSpPr>
        <p:spPr bwMode="auto">
          <a:xfrm rot="-10560000">
            <a:off x="1982788" y="3735388"/>
            <a:ext cx="609600" cy="6858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92"/>
                  <a:pt x="9636" y="30"/>
                  <a:pt x="21544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92"/>
                  <a:pt x="9636" y="30"/>
                  <a:pt x="21544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20">
            <a:extLst>
              <a:ext uri="{FF2B5EF4-FFF2-40B4-BE49-F238E27FC236}">
                <a16:creationId xmlns:a16="http://schemas.microsoft.com/office/drawing/2014/main" id="{D21204BE-843E-F748-849B-9960C8D805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2514600"/>
            <a:ext cx="685800" cy="1524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Line 21">
            <a:extLst>
              <a:ext uri="{FF2B5EF4-FFF2-40B4-BE49-F238E27FC236}">
                <a16:creationId xmlns:a16="http://schemas.microsoft.com/office/drawing/2014/main" id="{E7DEABC1-486D-9142-B9F6-7459DBB243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3657600"/>
            <a:ext cx="1295400" cy="3810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Arc 22">
            <a:extLst>
              <a:ext uri="{FF2B5EF4-FFF2-40B4-BE49-F238E27FC236}">
                <a16:creationId xmlns:a16="http://schemas.microsoft.com/office/drawing/2014/main" id="{DFB9CA30-60EC-864D-ACDE-6243812AD5CA}"/>
              </a:ext>
            </a:extLst>
          </p:cNvPr>
          <p:cNvSpPr>
            <a:spLocks/>
          </p:cNvSpPr>
          <p:nvPr/>
        </p:nvSpPr>
        <p:spPr bwMode="auto">
          <a:xfrm>
            <a:off x="4040188" y="4040188"/>
            <a:ext cx="533400" cy="3810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600"/>
                </a:moveTo>
                <a:cubicBezTo>
                  <a:pt x="0" y="9695"/>
                  <a:pt x="9631" y="35"/>
                  <a:pt x="21536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95"/>
                  <a:pt x="9631" y="35"/>
                  <a:pt x="21536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2" name="Line 23">
            <a:extLst>
              <a:ext uri="{FF2B5EF4-FFF2-40B4-BE49-F238E27FC236}">
                <a16:creationId xmlns:a16="http://schemas.microsoft.com/office/drawing/2014/main" id="{C2D3066D-45B2-5644-B0C6-650E665E79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4450" y="4264025"/>
            <a:ext cx="215900" cy="635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Line 24">
            <a:extLst>
              <a:ext uri="{FF2B5EF4-FFF2-40B4-BE49-F238E27FC236}">
                <a16:creationId xmlns:a16="http://schemas.microsoft.com/office/drawing/2014/main" id="{C7BD0BA7-0471-8C41-9D69-DB4AF1618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6863" y="4351338"/>
            <a:ext cx="168275" cy="136525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4" name="Line 25">
            <a:extLst>
              <a:ext uri="{FF2B5EF4-FFF2-40B4-BE49-F238E27FC236}">
                <a16:creationId xmlns:a16="http://schemas.microsoft.com/office/drawing/2014/main" id="{9DABAEF6-A48F-0A47-B05F-1F5225F80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063" y="4884738"/>
            <a:ext cx="168275" cy="136525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5" name="Line 26">
            <a:extLst>
              <a:ext uri="{FF2B5EF4-FFF2-40B4-BE49-F238E27FC236}">
                <a16:creationId xmlns:a16="http://schemas.microsoft.com/office/drawing/2014/main" id="{2DEE0B77-BDCE-BB45-9F1C-D8243CD6C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50" y="4949825"/>
            <a:ext cx="215900" cy="635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6" name="Line 27">
            <a:extLst>
              <a:ext uri="{FF2B5EF4-FFF2-40B4-BE49-F238E27FC236}">
                <a16:creationId xmlns:a16="http://schemas.microsoft.com/office/drawing/2014/main" id="{03146176-7E8A-684A-AD27-546CED1D9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657600"/>
            <a:ext cx="1524000" cy="1524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Line 28">
            <a:extLst>
              <a:ext uri="{FF2B5EF4-FFF2-40B4-BE49-F238E27FC236}">
                <a16:creationId xmlns:a16="http://schemas.microsoft.com/office/drawing/2014/main" id="{D4B51D1E-C178-7749-8501-EF87CB38DE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67200" y="1524000"/>
            <a:ext cx="533400" cy="12954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Line 29">
            <a:extLst>
              <a:ext uri="{FF2B5EF4-FFF2-40B4-BE49-F238E27FC236}">
                <a16:creationId xmlns:a16="http://schemas.microsoft.com/office/drawing/2014/main" id="{E55BA9D1-ED51-8F40-B221-5F2C79250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124200"/>
            <a:ext cx="1295400" cy="5334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9" name="Arc 30">
            <a:extLst>
              <a:ext uri="{FF2B5EF4-FFF2-40B4-BE49-F238E27FC236}">
                <a16:creationId xmlns:a16="http://schemas.microsoft.com/office/drawing/2014/main" id="{E8860316-8290-BC4C-B434-776283AD1688}"/>
              </a:ext>
            </a:extLst>
          </p:cNvPr>
          <p:cNvSpPr>
            <a:spLocks/>
          </p:cNvSpPr>
          <p:nvPr/>
        </p:nvSpPr>
        <p:spPr bwMode="auto">
          <a:xfrm>
            <a:off x="2971800" y="3811588"/>
            <a:ext cx="1905000" cy="762000"/>
          </a:xfrm>
          <a:custGeom>
            <a:avLst/>
            <a:gdLst>
              <a:gd name="T0" fmla="*/ 2147483646 w 21600"/>
              <a:gd name="T1" fmla="*/ 0 h 21590"/>
              <a:gd name="T2" fmla="*/ 2147483646 w 21600"/>
              <a:gd name="T3" fmla="*/ 2147483646 h 21590"/>
              <a:gd name="T4" fmla="*/ 0 w 21600"/>
              <a:gd name="T5" fmla="*/ 2147483646 h 215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90" fill="none" extrusionOk="0">
                <a:moveTo>
                  <a:pt x="648" y="-1"/>
                </a:moveTo>
                <a:cubicBezTo>
                  <a:pt x="12319" y="350"/>
                  <a:pt x="21600" y="9912"/>
                  <a:pt x="21600" y="21590"/>
                </a:cubicBezTo>
              </a:path>
              <a:path w="21600" h="21590" stroke="0" extrusionOk="0">
                <a:moveTo>
                  <a:pt x="648" y="-1"/>
                </a:moveTo>
                <a:cubicBezTo>
                  <a:pt x="12319" y="350"/>
                  <a:pt x="21600" y="9912"/>
                  <a:pt x="21600" y="21590"/>
                </a:cubicBezTo>
                <a:lnTo>
                  <a:pt x="0" y="21590"/>
                </a:lnTo>
                <a:lnTo>
                  <a:pt x="648" y="-1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0" name="Line 31">
            <a:extLst>
              <a:ext uri="{FF2B5EF4-FFF2-40B4-BE49-F238E27FC236}">
                <a16:creationId xmlns:a16="http://schemas.microsoft.com/office/drawing/2014/main" id="{1B38A83B-6432-414B-8C5C-BA22C177A6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5325" y="4257675"/>
            <a:ext cx="133350" cy="17145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Rectangle 32">
            <a:extLst>
              <a:ext uri="{FF2B5EF4-FFF2-40B4-BE49-F238E27FC236}">
                <a16:creationId xmlns:a16="http://schemas.microsoft.com/office/drawing/2014/main" id="{C3D61F10-97B8-784C-8E13-A29235D38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2350" y="539750"/>
            <a:ext cx="2120900" cy="8255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0752" name="Rectangle 33">
            <a:extLst>
              <a:ext uri="{FF2B5EF4-FFF2-40B4-BE49-F238E27FC236}">
                <a16:creationId xmlns:a16="http://schemas.microsoft.com/office/drawing/2014/main" id="{D2A66543-01F3-9C4B-9D12-97839F5DE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33400"/>
            <a:ext cx="21336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Unit Value 4,500,000,000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grpSp>
        <p:nvGrpSpPr>
          <p:cNvPr id="81955" name="Group 35">
            <a:extLst>
              <a:ext uri="{FF2B5EF4-FFF2-40B4-BE49-F238E27FC236}">
                <a16:creationId xmlns:a16="http://schemas.microsoft.com/office/drawing/2014/main" id="{F3566D31-2A44-7440-B456-18F52861B201}"/>
              </a:ext>
            </a:extLst>
          </p:cNvPr>
          <p:cNvGrpSpPr>
            <a:grpSpLocks/>
          </p:cNvGrpSpPr>
          <p:nvPr/>
        </p:nvGrpSpPr>
        <p:grpSpPr bwMode="auto">
          <a:xfrm rot="5201607">
            <a:off x="4762500" y="38100"/>
            <a:ext cx="1143000" cy="1981200"/>
            <a:chOff x="2504" y="1113"/>
            <a:chExt cx="928" cy="1760"/>
          </a:xfrm>
        </p:grpSpPr>
        <p:sp>
          <p:nvSpPr>
            <p:cNvPr id="30754" name="Freeform 36">
              <a:extLst>
                <a:ext uri="{FF2B5EF4-FFF2-40B4-BE49-F238E27FC236}">
                  <a16:creationId xmlns:a16="http://schemas.microsoft.com/office/drawing/2014/main" id="{E2DE1EFA-68C0-6643-8909-B4B5F554A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1768"/>
              <a:ext cx="926" cy="1105"/>
            </a:xfrm>
            <a:custGeom>
              <a:avLst/>
              <a:gdLst>
                <a:gd name="T0" fmla="*/ 0 w 1854"/>
                <a:gd name="T1" fmla="*/ 1 h 2210"/>
                <a:gd name="T2" fmla="*/ 0 w 1854"/>
                <a:gd name="T3" fmla="*/ 1 h 2210"/>
                <a:gd name="T4" fmla="*/ 0 w 1854"/>
                <a:gd name="T5" fmla="*/ 1 h 2210"/>
                <a:gd name="T6" fmla="*/ 0 w 1854"/>
                <a:gd name="T7" fmla="*/ 1 h 2210"/>
                <a:gd name="T8" fmla="*/ 0 w 1854"/>
                <a:gd name="T9" fmla="*/ 1 h 2210"/>
                <a:gd name="T10" fmla="*/ 0 w 1854"/>
                <a:gd name="T11" fmla="*/ 1 h 2210"/>
                <a:gd name="T12" fmla="*/ 0 w 1854"/>
                <a:gd name="T13" fmla="*/ 1 h 2210"/>
                <a:gd name="T14" fmla="*/ 0 w 1854"/>
                <a:gd name="T15" fmla="*/ 1 h 2210"/>
                <a:gd name="T16" fmla="*/ 0 w 1854"/>
                <a:gd name="T17" fmla="*/ 1 h 2210"/>
                <a:gd name="T18" fmla="*/ 0 w 1854"/>
                <a:gd name="T19" fmla="*/ 1 h 2210"/>
                <a:gd name="T20" fmla="*/ 0 w 1854"/>
                <a:gd name="T21" fmla="*/ 1 h 2210"/>
                <a:gd name="T22" fmla="*/ 0 w 1854"/>
                <a:gd name="T23" fmla="*/ 1 h 2210"/>
                <a:gd name="T24" fmla="*/ 0 w 1854"/>
                <a:gd name="T25" fmla="*/ 1 h 2210"/>
                <a:gd name="T26" fmla="*/ 0 w 1854"/>
                <a:gd name="T27" fmla="*/ 1 h 2210"/>
                <a:gd name="T28" fmla="*/ 0 w 1854"/>
                <a:gd name="T29" fmla="*/ 1 h 2210"/>
                <a:gd name="T30" fmla="*/ 0 w 1854"/>
                <a:gd name="T31" fmla="*/ 1 h 2210"/>
                <a:gd name="T32" fmla="*/ 0 w 1854"/>
                <a:gd name="T33" fmla="*/ 1 h 2210"/>
                <a:gd name="T34" fmla="*/ 0 w 1854"/>
                <a:gd name="T35" fmla="*/ 1 h 2210"/>
                <a:gd name="T36" fmla="*/ 0 w 1854"/>
                <a:gd name="T37" fmla="*/ 1 h 2210"/>
                <a:gd name="T38" fmla="*/ 0 w 1854"/>
                <a:gd name="T39" fmla="*/ 1 h 2210"/>
                <a:gd name="T40" fmla="*/ 0 w 1854"/>
                <a:gd name="T41" fmla="*/ 1 h 2210"/>
                <a:gd name="T42" fmla="*/ 0 w 1854"/>
                <a:gd name="T43" fmla="*/ 1 h 2210"/>
                <a:gd name="T44" fmla="*/ 0 w 1854"/>
                <a:gd name="T45" fmla="*/ 1 h 2210"/>
                <a:gd name="T46" fmla="*/ 0 w 1854"/>
                <a:gd name="T47" fmla="*/ 1 h 2210"/>
                <a:gd name="T48" fmla="*/ 0 w 1854"/>
                <a:gd name="T49" fmla="*/ 1 h 2210"/>
                <a:gd name="T50" fmla="*/ 0 w 1854"/>
                <a:gd name="T51" fmla="*/ 1 h 2210"/>
                <a:gd name="T52" fmla="*/ 0 w 1854"/>
                <a:gd name="T53" fmla="*/ 0 h 2210"/>
                <a:gd name="T54" fmla="*/ 0 w 1854"/>
                <a:gd name="T55" fmla="*/ 1 h 2210"/>
                <a:gd name="T56" fmla="*/ 0 w 1854"/>
                <a:gd name="T57" fmla="*/ 1 h 2210"/>
                <a:gd name="T58" fmla="*/ 0 w 1854"/>
                <a:gd name="T59" fmla="*/ 1 h 2210"/>
                <a:gd name="T60" fmla="*/ 0 w 1854"/>
                <a:gd name="T61" fmla="*/ 1 h 2210"/>
                <a:gd name="T62" fmla="*/ 0 w 1854"/>
                <a:gd name="T63" fmla="*/ 1 h 2210"/>
                <a:gd name="T64" fmla="*/ 0 w 1854"/>
                <a:gd name="T65" fmla="*/ 1 h 2210"/>
                <a:gd name="T66" fmla="*/ 0 w 1854"/>
                <a:gd name="T67" fmla="*/ 1 h 2210"/>
                <a:gd name="T68" fmla="*/ 0 w 1854"/>
                <a:gd name="T69" fmla="*/ 1 h 2210"/>
                <a:gd name="T70" fmla="*/ 0 w 1854"/>
                <a:gd name="T71" fmla="*/ 1 h 2210"/>
                <a:gd name="T72" fmla="*/ 0 w 1854"/>
                <a:gd name="T73" fmla="*/ 1 h 2210"/>
                <a:gd name="T74" fmla="*/ 0 w 1854"/>
                <a:gd name="T75" fmla="*/ 1 h 2210"/>
                <a:gd name="T76" fmla="*/ 0 w 1854"/>
                <a:gd name="T77" fmla="*/ 1 h 2210"/>
                <a:gd name="T78" fmla="*/ 0 w 1854"/>
                <a:gd name="T79" fmla="*/ 1 h 2210"/>
                <a:gd name="T80" fmla="*/ 0 w 1854"/>
                <a:gd name="T81" fmla="*/ 1 h 2210"/>
                <a:gd name="T82" fmla="*/ 0 w 1854"/>
                <a:gd name="T83" fmla="*/ 1 h 2210"/>
                <a:gd name="T84" fmla="*/ 0 w 1854"/>
                <a:gd name="T85" fmla="*/ 1 h 2210"/>
                <a:gd name="T86" fmla="*/ 0 w 1854"/>
                <a:gd name="T87" fmla="*/ 1 h 2210"/>
                <a:gd name="T88" fmla="*/ 0 w 1854"/>
                <a:gd name="T89" fmla="*/ 1 h 2210"/>
                <a:gd name="T90" fmla="*/ 0 w 1854"/>
                <a:gd name="T91" fmla="*/ 1 h 221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54" h="2210">
                  <a:moveTo>
                    <a:pt x="1443" y="2210"/>
                  </a:moveTo>
                  <a:lnTo>
                    <a:pt x="1479" y="1912"/>
                  </a:lnTo>
                  <a:lnTo>
                    <a:pt x="1581" y="1752"/>
                  </a:lnTo>
                  <a:lnTo>
                    <a:pt x="1685" y="1612"/>
                  </a:lnTo>
                  <a:lnTo>
                    <a:pt x="1783" y="1435"/>
                  </a:lnTo>
                  <a:lnTo>
                    <a:pt x="1833" y="1286"/>
                  </a:lnTo>
                  <a:lnTo>
                    <a:pt x="1854" y="1106"/>
                  </a:lnTo>
                  <a:lnTo>
                    <a:pt x="1812" y="910"/>
                  </a:lnTo>
                  <a:lnTo>
                    <a:pt x="1748" y="752"/>
                  </a:lnTo>
                  <a:lnTo>
                    <a:pt x="1758" y="610"/>
                  </a:lnTo>
                  <a:lnTo>
                    <a:pt x="1732" y="482"/>
                  </a:lnTo>
                  <a:lnTo>
                    <a:pt x="1696" y="409"/>
                  </a:lnTo>
                  <a:lnTo>
                    <a:pt x="1646" y="348"/>
                  </a:lnTo>
                  <a:lnTo>
                    <a:pt x="1627" y="307"/>
                  </a:lnTo>
                  <a:lnTo>
                    <a:pt x="1555" y="265"/>
                  </a:lnTo>
                  <a:lnTo>
                    <a:pt x="1497" y="256"/>
                  </a:lnTo>
                  <a:lnTo>
                    <a:pt x="1451" y="279"/>
                  </a:lnTo>
                  <a:lnTo>
                    <a:pt x="1398" y="419"/>
                  </a:lnTo>
                  <a:lnTo>
                    <a:pt x="1299" y="624"/>
                  </a:lnTo>
                  <a:lnTo>
                    <a:pt x="1445" y="272"/>
                  </a:lnTo>
                  <a:lnTo>
                    <a:pt x="1471" y="229"/>
                  </a:lnTo>
                  <a:lnTo>
                    <a:pt x="1438" y="151"/>
                  </a:lnTo>
                  <a:lnTo>
                    <a:pt x="1384" y="123"/>
                  </a:lnTo>
                  <a:lnTo>
                    <a:pt x="1313" y="93"/>
                  </a:lnTo>
                  <a:lnTo>
                    <a:pt x="1216" y="59"/>
                  </a:lnTo>
                  <a:lnTo>
                    <a:pt x="1191" y="38"/>
                  </a:lnTo>
                  <a:lnTo>
                    <a:pt x="1146" y="0"/>
                  </a:lnTo>
                  <a:lnTo>
                    <a:pt x="878" y="59"/>
                  </a:lnTo>
                  <a:lnTo>
                    <a:pt x="522" y="255"/>
                  </a:lnTo>
                  <a:lnTo>
                    <a:pt x="496" y="307"/>
                  </a:lnTo>
                  <a:lnTo>
                    <a:pt x="415" y="390"/>
                  </a:lnTo>
                  <a:lnTo>
                    <a:pt x="318" y="456"/>
                  </a:lnTo>
                  <a:lnTo>
                    <a:pt x="233" y="490"/>
                  </a:lnTo>
                  <a:lnTo>
                    <a:pt x="155" y="568"/>
                  </a:lnTo>
                  <a:lnTo>
                    <a:pt x="103" y="702"/>
                  </a:lnTo>
                  <a:lnTo>
                    <a:pt x="32" y="879"/>
                  </a:lnTo>
                  <a:lnTo>
                    <a:pt x="0" y="978"/>
                  </a:lnTo>
                  <a:lnTo>
                    <a:pt x="32" y="1134"/>
                  </a:lnTo>
                  <a:lnTo>
                    <a:pt x="84" y="1297"/>
                  </a:lnTo>
                  <a:lnTo>
                    <a:pt x="167" y="1503"/>
                  </a:lnTo>
                  <a:lnTo>
                    <a:pt x="214" y="1673"/>
                  </a:lnTo>
                  <a:lnTo>
                    <a:pt x="330" y="1829"/>
                  </a:lnTo>
                  <a:lnTo>
                    <a:pt x="389" y="1856"/>
                  </a:lnTo>
                  <a:lnTo>
                    <a:pt x="422" y="1943"/>
                  </a:lnTo>
                  <a:lnTo>
                    <a:pt x="427" y="2207"/>
                  </a:lnTo>
                  <a:lnTo>
                    <a:pt x="1443" y="2210"/>
                  </a:lnTo>
                  <a:close/>
                </a:path>
              </a:pathLst>
            </a:custGeom>
            <a:solidFill>
              <a:srgbClr val="FF9F9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5" name="Freeform 37">
              <a:extLst>
                <a:ext uri="{FF2B5EF4-FFF2-40B4-BE49-F238E27FC236}">
                  <a16:creationId xmlns:a16="http://schemas.microsoft.com/office/drawing/2014/main" id="{9F9327C2-4AD8-2B48-A496-8F3298F83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113"/>
              <a:ext cx="406" cy="207"/>
            </a:xfrm>
            <a:custGeom>
              <a:avLst/>
              <a:gdLst>
                <a:gd name="T0" fmla="*/ 0 w 811"/>
                <a:gd name="T1" fmla="*/ 0 h 414"/>
                <a:gd name="T2" fmla="*/ 1 w 811"/>
                <a:gd name="T3" fmla="*/ 1 h 414"/>
                <a:gd name="T4" fmla="*/ 1 w 811"/>
                <a:gd name="T5" fmla="*/ 1 h 414"/>
                <a:gd name="T6" fmla="*/ 1 w 811"/>
                <a:gd name="T7" fmla="*/ 1 h 4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1" h="414">
                  <a:moveTo>
                    <a:pt x="0" y="0"/>
                  </a:moveTo>
                  <a:lnTo>
                    <a:pt x="353" y="246"/>
                  </a:lnTo>
                  <a:lnTo>
                    <a:pt x="671" y="371"/>
                  </a:lnTo>
                  <a:lnTo>
                    <a:pt x="811" y="414"/>
                  </a:lnTo>
                </a:path>
              </a:pathLst>
            </a:custGeom>
            <a:noFill/>
            <a:ln w="1117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6" name="Freeform 38">
              <a:extLst>
                <a:ext uri="{FF2B5EF4-FFF2-40B4-BE49-F238E27FC236}">
                  <a16:creationId xmlns:a16="http://schemas.microsoft.com/office/drawing/2014/main" id="{60E1B9D9-1811-1342-AAFA-7CF4E9AE1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" y="2056"/>
              <a:ext cx="453" cy="483"/>
            </a:xfrm>
            <a:custGeom>
              <a:avLst/>
              <a:gdLst>
                <a:gd name="T0" fmla="*/ 0 w 905"/>
                <a:gd name="T1" fmla="*/ 0 h 968"/>
                <a:gd name="T2" fmla="*/ 1 w 905"/>
                <a:gd name="T3" fmla="*/ 0 h 968"/>
                <a:gd name="T4" fmla="*/ 1 w 905"/>
                <a:gd name="T5" fmla="*/ 0 h 968"/>
                <a:gd name="T6" fmla="*/ 1 w 905"/>
                <a:gd name="T7" fmla="*/ 0 h 968"/>
                <a:gd name="T8" fmla="*/ 1 w 905"/>
                <a:gd name="T9" fmla="*/ 0 h 968"/>
                <a:gd name="T10" fmla="*/ 1 w 905"/>
                <a:gd name="T11" fmla="*/ 0 h 968"/>
                <a:gd name="T12" fmla="*/ 1 w 905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5" h="968">
                  <a:moveTo>
                    <a:pt x="0" y="0"/>
                  </a:moveTo>
                  <a:lnTo>
                    <a:pt x="507" y="271"/>
                  </a:lnTo>
                  <a:lnTo>
                    <a:pt x="622" y="370"/>
                  </a:lnTo>
                  <a:lnTo>
                    <a:pt x="768" y="543"/>
                  </a:lnTo>
                  <a:lnTo>
                    <a:pt x="830" y="683"/>
                  </a:lnTo>
                  <a:lnTo>
                    <a:pt x="863" y="805"/>
                  </a:lnTo>
                  <a:lnTo>
                    <a:pt x="905" y="968"/>
                  </a:lnTo>
                </a:path>
              </a:pathLst>
            </a:custGeom>
            <a:noFill/>
            <a:ln w="1117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7" name="Freeform 39">
              <a:extLst>
                <a:ext uri="{FF2B5EF4-FFF2-40B4-BE49-F238E27FC236}">
                  <a16:creationId xmlns:a16="http://schemas.microsoft.com/office/drawing/2014/main" id="{B13855CE-A971-604B-8373-1B8A4E115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1790"/>
              <a:ext cx="298" cy="469"/>
            </a:xfrm>
            <a:custGeom>
              <a:avLst/>
              <a:gdLst>
                <a:gd name="T0" fmla="*/ 1 w 594"/>
                <a:gd name="T1" fmla="*/ 1 h 938"/>
                <a:gd name="T2" fmla="*/ 1 w 594"/>
                <a:gd name="T3" fmla="*/ 1 h 938"/>
                <a:gd name="T4" fmla="*/ 1 w 594"/>
                <a:gd name="T5" fmla="*/ 1 h 938"/>
                <a:gd name="T6" fmla="*/ 1 w 594"/>
                <a:gd name="T7" fmla="*/ 1 h 938"/>
                <a:gd name="T8" fmla="*/ 1 w 594"/>
                <a:gd name="T9" fmla="*/ 0 h 938"/>
                <a:gd name="T10" fmla="*/ 1 w 594"/>
                <a:gd name="T11" fmla="*/ 1 h 938"/>
                <a:gd name="T12" fmla="*/ 1 w 594"/>
                <a:gd name="T13" fmla="*/ 1 h 938"/>
                <a:gd name="T14" fmla="*/ 1 w 594"/>
                <a:gd name="T15" fmla="*/ 1 h 938"/>
                <a:gd name="T16" fmla="*/ 1 w 594"/>
                <a:gd name="T17" fmla="*/ 1 h 938"/>
                <a:gd name="T18" fmla="*/ 1 w 594"/>
                <a:gd name="T19" fmla="*/ 1 h 938"/>
                <a:gd name="T20" fmla="*/ 1 w 594"/>
                <a:gd name="T21" fmla="*/ 1 h 938"/>
                <a:gd name="T22" fmla="*/ 0 w 594"/>
                <a:gd name="T23" fmla="*/ 1 h 938"/>
                <a:gd name="T24" fmla="*/ 1 w 594"/>
                <a:gd name="T25" fmla="*/ 1 h 938"/>
                <a:gd name="T26" fmla="*/ 1 w 594"/>
                <a:gd name="T27" fmla="*/ 1 h 938"/>
                <a:gd name="T28" fmla="*/ 1 w 594"/>
                <a:gd name="T29" fmla="*/ 1 h 938"/>
                <a:gd name="T30" fmla="*/ 1 w 594"/>
                <a:gd name="T31" fmla="*/ 1 h 938"/>
                <a:gd name="T32" fmla="*/ 1 w 594"/>
                <a:gd name="T33" fmla="*/ 1 h 938"/>
                <a:gd name="T34" fmla="*/ 1 w 594"/>
                <a:gd name="T35" fmla="*/ 1 h 938"/>
                <a:gd name="T36" fmla="*/ 1 w 594"/>
                <a:gd name="T37" fmla="*/ 1 h 938"/>
                <a:gd name="T38" fmla="*/ 1 w 594"/>
                <a:gd name="T39" fmla="*/ 1 h 938"/>
                <a:gd name="T40" fmla="*/ 1 w 594"/>
                <a:gd name="T41" fmla="*/ 1 h 938"/>
                <a:gd name="T42" fmla="*/ 1 w 594"/>
                <a:gd name="T43" fmla="*/ 1 h 938"/>
                <a:gd name="T44" fmla="*/ 1 w 594"/>
                <a:gd name="T45" fmla="*/ 1 h 938"/>
                <a:gd name="T46" fmla="*/ 1 w 594"/>
                <a:gd name="T47" fmla="*/ 1 h 9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4" h="938">
                  <a:moveTo>
                    <a:pt x="589" y="210"/>
                  </a:moveTo>
                  <a:lnTo>
                    <a:pt x="594" y="148"/>
                  </a:lnTo>
                  <a:lnTo>
                    <a:pt x="554" y="64"/>
                  </a:lnTo>
                  <a:lnTo>
                    <a:pt x="494" y="23"/>
                  </a:lnTo>
                  <a:lnTo>
                    <a:pt x="436" y="0"/>
                  </a:lnTo>
                  <a:lnTo>
                    <a:pt x="374" y="2"/>
                  </a:lnTo>
                  <a:lnTo>
                    <a:pt x="317" y="16"/>
                  </a:lnTo>
                  <a:lnTo>
                    <a:pt x="272" y="44"/>
                  </a:lnTo>
                  <a:lnTo>
                    <a:pt x="185" y="252"/>
                  </a:lnTo>
                  <a:lnTo>
                    <a:pt x="124" y="449"/>
                  </a:lnTo>
                  <a:lnTo>
                    <a:pt x="67" y="605"/>
                  </a:lnTo>
                  <a:lnTo>
                    <a:pt x="0" y="772"/>
                  </a:lnTo>
                  <a:lnTo>
                    <a:pt x="24" y="876"/>
                  </a:lnTo>
                  <a:lnTo>
                    <a:pt x="57" y="910"/>
                  </a:lnTo>
                  <a:lnTo>
                    <a:pt x="109" y="938"/>
                  </a:lnTo>
                  <a:lnTo>
                    <a:pt x="166" y="931"/>
                  </a:lnTo>
                  <a:lnTo>
                    <a:pt x="223" y="907"/>
                  </a:lnTo>
                  <a:lnTo>
                    <a:pt x="280" y="813"/>
                  </a:lnTo>
                  <a:lnTo>
                    <a:pt x="303" y="683"/>
                  </a:lnTo>
                  <a:lnTo>
                    <a:pt x="353" y="600"/>
                  </a:lnTo>
                  <a:lnTo>
                    <a:pt x="398" y="501"/>
                  </a:lnTo>
                  <a:lnTo>
                    <a:pt x="475" y="402"/>
                  </a:lnTo>
                  <a:lnTo>
                    <a:pt x="547" y="276"/>
                  </a:lnTo>
                  <a:lnTo>
                    <a:pt x="589" y="210"/>
                  </a:lnTo>
                  <a:close/>
                </a:path>
              </a:pathLst>
            </a:custGeom>
            <a:solidFill>
              <a:srgbClr val="FF9F9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8" name="Freeform 40">
              <a:extLst>
                <a:ext uri="{FF2B5EF4-FFF2-40B4-BE49-F238E27FC236}">
                  <a16:creationId xmlns:a16="http://schemas.microsoft.com/office/drawing/2014/main" id="{EB22B306-1E75-AD4A-A48C-84CCC1EA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" y="2128"/>
              <a:ext cx="86" cy="111"/>
            </a:xfrm>
            <a:custGeom>
              <a:avLst/>
              <a:gdLst>
                <a:gd name="T0" fmla="*/ 1 w 171"/>
                <a:gd name="T1" fmla="*/ 0 h 224"/>
                <a:gd name="T2" fmla="*/ 1 w 171"/>
                <a:gd name="T3" fmla="*/ 0 h 224"/>
                <a:gd name="T4" fmla="*/ 1 w 171"/>
                <a:gd name="T5" fmla="*/ 0 h 224"/>
                <a:gd name="T6" fmla="*/ 1 w 171"/>
                <a:gd name="T7" fmla="*/ 0 h 224"/>
                <a:gd name="T8" fmla="*/ 1 w 171"/>
                <a:gd name="T9" fmla="*/ 0 h 224"/>
                <a:gd name="T10" fmla="*/ 1 w 171"/>
                <a:gd name="T11" fmla="*/ 0 h 224"/>
                <a:gd name="T12" fmla="*/ 1 w 171"/>
                <a:gd name="T13" fmla="*/ 0 h 224"/>
                <a:gd name="T14" fmla="*/ 1 w 171"/>
                <a:gd name="T15" fmla="*/ 0 h 224"/>
                <a:gd name="T16" fmla="*/ 1 w 171"/>
                <a:gd name="T17" fmla="*/ 0 h 224"/>
                <a:gd name="T18" fmla="*/ 1 w 171"/>
                <a:gd name="T19" fmla="*/ 0 h 224"/>
                <a:gd name="T20" fmla="*/ 0 w 171"/>
                <a:gd name="T21" fmla="*/ 0 h 224"/>
                <a:gd name="T22" fmla="*/ 1 w 171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1" h="224">
                  <a:moveTo>
                    <a:pt x="24" y="28"/>
                  </a:moveTo>
                  <a:lnTo>
                    <a:pt x="57" y="0"/>
                  </a:lnTo>
                  <a:lnTo>
                    <a:pt x="116" y="7"/>
                  </a:lnTo>
                  <a:lnTo>
                    <a:pt x="171" y="33"/>
                  </a:lnTo>
                  <a:lnTo>
                    <a:pt x="171" y="116"/>
                  </a:lnTo>
                  <a:lnTo>
                    <a:pt x="163" y="162"/>
                  </a:lnTo>
                  <a:lnTo>
                    <a:pt x="138" y="210"/>
                  </a:lnTo>
                  <a:lnTo>
                    <a:pt x="81" y="224"/>
                  </a:lnTo>
                  <a:lnTo>
                    <a:pt x="52" y="220"/>
                  </a:lnTo>
                  <a:lnTo>
                    <a:pt x="19" y="188"/>
                  </a:lnTo>
                  <a:lnTo>
                    <a:pt x="0" y="148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BFB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9" name="Freeform 41">
              <a:extLst>
                <a:ext uri="{FF2B5EF4-FFF2-40B4-BE49-F238E27FC236}">
                  <a16:creationId xmlns:a16="http://schemas.microsoft.com/office/drawing/2014/main" id="{F0BDB60F-B6D7-FA4D-964E-7344107A8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" y="1113"/>
              <a:ext cx="219" cy="820"/>
            </a:xfrm>
            <a:custGeom>
              <a:avLst/>
              <a:gdLst>
                <a:gd name="T0" fmla="*/ 1 w 437"/>
                <a:gd name="T1" fmla="*/ 0 h 1642"/>
                <a:gd name="T2" fmla="*/ 1 w 437"/>
                <a:gd name="T3" fmla="*/ 0 h 1642"/>
                <a:gd name="T4" fmla="*/ 1 w 437"/>
                <a:gd name="T5" fmla="*/ 0 h 1642"/>
                <a:gd name="T6" fmla="*/ 1 w 437"/>
                <a:gd name="T7" fmla="*/ 0 h 1642"/>
                <a:gd name="T8" fmla="*/ 1 w 437"/>
                <a:gd name="T9" fmla="*/ 0 h 1642"/>
                <a:gd name="T10" fmla="*/ 1 w 437"/>
                <a:gd name="T11" fmla="*/ 0 h 1642"/>
                <a:gd name="T12" fmla="*/ 1 w 437"/>
                <a:gd name="T13" fmla="*/ 0 h 1642"/>
                <a:gd name="T14" fmla="*/ 1 w 437"/>
                <a:gd name="T15" fmla="*/ 0 h 1642"/>
                <a:gd name="T16" fmla="*/ 1 w 437"/>
                <a:gd name="T17" fmla="*/ 0 h 1642"/>
                <a:gd name="T18" fmla="*/ 1 w 437"/>
                <a:gd name="T19" fmla="*/ 0 h 1642"/>
                <a:gd name="T20" fmla="*/ 1 w 437"/>
                <a:gd name="T21" fmla="*/ 0 h 1642"/>
                <a:gd name="T22" fmla="*/ 1 w 437"/>
                <a:gd name="T23" fmla="*/ 0 h 1642"/>
                <a:gd name="T24" fmla="*/ 1 w 437"/>
                <a:gd name="T25" fmla="*/ 0 h 1642"/>
                <a:gd name="T26" fmla="*/ 1 w 437"/>
                <a:gd name="T27" fmla="*/ 0 h 1642"/>
                <a:gd name="T28" fmla="*/ 1 w 437"/>
                <a:gd name="T29" fmla="*/ 0 h 1642"/>
                <a:gd name="T30" fmla="*/ 1 w 437"/>
                <a:gd name="T31" fmla="*/ 0 h 1642"/>
                <a:gd name="T32" fmla="*/ 1 w 437"/>
                <a:gd name="T33" fmla="*/ 0 h 1642"/>
                <a:gd name="T34" fmla="*/ 1 w 437"/>
                <a:gd name="T35" fmla="*/ 0 h 1642"/>
                <a:gd name="T36" fmla="*/ 1 w 437"/>
                <a:gd name="T37" fmla="*/ 0 h 1642"/>
                <a:gd name="T38" fmla="*/ 1 w 437"/>
                <a:gd name="T39" fmla="*/ 0 h 1642"/>
                <a:gd name="T40" fmla="*/ 1 w 437"/>
                <a:gd name="T41" fmla="*/ 0 h 1642"/>
                <a:gd name="T42" fmla="*/ 1 w 437"/>
                <a:gd name="T43" fmla="*/ 0 h 1642"/>
                <a:gd name="T44" fmla="*/ 1 w 437"/>
                <a:gd name="T45" fmla="*/ 0 h 1642"/>
                <a:gd name="T46" fmla="*/ 1 w 437"/>
                <a:gd name="T47" fmla="*/ 0 h 1642"/>
                <a:gd name="T48" fmla="*/ 1 w 437"/>
                <a:gd name="T49" fmla="*/ 0 h 1642"/>
                <a:gd name="T50" fmla="*/ 1 w 437"/>
                <a:gd name="T51" fmla="*/ 0 h 1642"/>
                <a:gd name="T52" fmla="*/ 1 w 437"/>
                <a:gd name="T53" fmla="*/ 0 h 1642"/>
                <a:gd name="T54" fmla="*/ 1 w 437"/>
                <a:gd name="T55" fmla="*/ 0 h 1642"/>
                <a:gd name="T56" fmla="*/ 0 w 437"/>
                <a:gd name="T57" fmla="*/ 0 h 1642"/>
                <a:gd name="T58" fmla="*/ 1 w 437"/>
                <a:gd name="T59" fmla="*/ 0 h 1642"/>
                <a:gd name="T60" fmla="*/ 1 w 437"/>
                <a:gd name="T61" fmla="*/ 0 h 164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37" h="1642">
                  <a:moveTo>
                    <a:pt x="428" y="1514"/>
                  </a:moveTo>
                  <a:lnTo>
                    <a:pt x="435" y="1427"/>
                  </a:lnTo>
                  <a:lnTo>
                    <a:pt x="437" y="1233"/>
                  </a:lnTo>
                  <a:lnTo>
                    <a:pt x="423" y="1042"/>
                  </a:lnTo>
                  <a:lnTo>
                    <a:pt x="415" y="957"/>
                  </a:lnTo>
                  <a:lnTo>
                    <a:pt x="409" y="895"/>
                  </a:lnTo>
                  <a:lnTo>
                    <a:pt x="409" y="761"/>
                  </a:lnTo>
                  <a:lnTo>
                    <a:pt x="416" y="612"/>
                  </a:lnTo>
                  <a:lnTo>
                    <a:pt x="415" y="501"/>
                  </a:lnTo>
                  <a:lnTo>
                    <a:pt x="411" y="416"/>
                  </a:lnTo>
                  <a:lnTo>
                    <a:pt x="396" y="252"/>
                  </a:lnTo>
                  <a:lnTo>
                    <a:pt x="382" y="134"/>
                  </a:lnTo>
                  <a:lnTo>
                    <a:pt x="356" y="37"/>
                  </a:lnTo>
                  <a:lnTo>
                    <a:pt x="323" y="6"/>
                  </a:lnTo>
                  <a:lnTo>
                    <a:pt x="281" y="2"/>
                  </a:lnTo>
                  <a:lnTo>
                    <a:pt x="236" y="0"/>
                  </a:lnTo>
                  <a:lnTo>
                    <a:pt x="182" y="23"/>
                  </a:lnTo>
                  <a:lnTo>
                    <a:pt x="139" y="106"/>
                  </a:lnTo>
                  <a:lnTo>
                    <a:pt x="129" y="241"/>
                  </a:lnTo>
                  <a:lnTo>
                    <a:pt x="123" y="399"/>
                  </a:lnTo>
                  <a:lnTo>
                    <a:pt x="115" y="501"/>
                  </a:lnTo>
                  <a:lnTo>
                    <a:pt x="101" y="607"/>
                  </a:lnTo>
                  <a:lnTo>
                    <a:pt x="103" y="732"/>
                  </a:lnTo>
                  <a:lnTo>
                    <a:pt x="97" y="874"/>
                  </a:lnTo>
                  <a:lnTo>
                    <a:pt x="77" y="982"/>
                  </a:lnTo>
                  <a:lnTo>
                    <a:pt x="56" y="1153"/>
                  </a:lnTo>
                  <a:lnTo>
                    <a:pt x="30" y="1333"/>
                  </a:lnTo>
                  <a:lnTo>
                    <a:pt x="5" y="1486"/>
                  </a:lnTo>
                  <a:lnTo>
                    <a:pt x="0" y="1642"/>
                  </a:lnTo>
                  <a:lnTo>
                    <a:pt x="401" y="1635"/>
                  </a:lnTo>
                  <a:lnTo>
                    <a:pt x="428" y="1514"/>
                  </a:lnTo>
                  <a:close/>
                </a:path>
              </a:pathLst>
            </a:custGeom>
            <a:solidFill>
              <a:srgbClr val="FF9F9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0" name="Freeform 42">
              <a:extLst>
                <a:ext uri="{FF2B5EF4-FFF2-40B4-BE49-F238E27FC236}">
                  <a16:creationId xmlns:a16="http://schemas.microsoft.com/office/drawing/2014/main" id="{05FBFCF3-2443-DB41-99E1-802FE4461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" y="2136"/>
              <a:ext cx="166" cy="21"/>
            </a:xfrm>
            <a:custGeom>
              <a:avLst/>
              <a:gdLst>
                <a:gd name="T0" fmla="*/ 0 w 333"/>
                <a:gd name="T1" fmla="*/ 1 h 41"/>
                <a:gd name="T2" fmla="*/ 0 w 333"/>
                <a:gd name="T3" fmla="*/ 1 h 41"/>
                <a:gd name="T4" fmla="*/ 0 w 333"/>
                <a:gd name="T5" fmla="*/ 1 h 41"/>
                <a:gd name="T6" fmla="*/ 0 w 333"/>
                <a:gd name="T7" fmla="*/ 1 h 41"/>
                <a:gd name="T8" fmla="*/ 0 w 333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3" h="41">
                  <a:moveTo>
                    <a:pt x="333" y="20"/>
                  </a:moveTo>
                  <a:lnTo>
                    <a:pt x="234" y="36"/>
                  </a:lnTo>
                  <a:lnTo>
                    <a:pt x="156" y="41"/>
                  </a:lnTo>
                  <a:lnTo>
                    <a:pt x="52" y="20"/>
                  </a:lnTo>
                  <a:lnTo>
                    <a:pt x="0" y="0"/>
                  </a:lnTo>
                </a:path>
              </a:pathLst>
            </a:custGeom>
            <a:noFill/>
            <a:ln w="1117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61" name="Freeform 43">
              <a:extLst>
                <a:ext uri="{FF2B5EF4-FFF2-40B4-BE49-F238E27FC236}">
                  <a16:creationId xmlns:a16="http://schemas.microsoft.com/office/drawing/2014/main" id="{5641BD46-4A79-D64C-80BB-AD810DA4F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2707"/>
              <a:ext cx="136" cy="10"/>
            </a:xfrm>
            <a:custGeom>
              <a:avLst/>
              <a:gdLst>
                <a:gd name="T0" fmla="*/ 0 w 273"/>
                <a:gd name="T1" fmla="*/ 0 h 21"/>
                <a:gd name="T2" fmla="*/ 0 w 273"/>
                <a:gd name="T3" fmla="*/ 0 h 21"/>
                <a:gd name="T4" fmla="*/ 0 w 273"/>
                <a:gd name="T5" fmla="*/ 0 h 21"/>
                <a:gd name="T6" fmla="*/ 0 w 273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3" h="21">
                  <a:moveTo>
                    <a:pt x="0" y="0"/>
                  </a:moveTo>
                  <a:lnTo>
                    <a:pt x="106" y="21"/>
                  </a:lnTo>
                  <a:lnTo>
                    <a:pt x="221" y="21"/>
                  </a:lnTo>
                  <a:lnTo>
                    <a:pt x="273" y="11"/>
                  </a:lnTo>
                </a:path>
              </a:pathLst>
            </a:custGeom>
            <a:noFill/>
            <a:ln w="1117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62" name="Freeform 44">
              <a:extLst>
                <a:ext uri="{FF2B5EF4-FFF2-40B4-BE49-F238E27FC236}">
                  <a16:creationId xmlns:a16="http://schemas.microsoft.com/office/drawing/2014/main" id="{86E782CF-1F83-114E-88FC-25AA92236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" y="1894"/>
              <a:ext cx="279" cy="378"/>
            </a:xfrm>
            <a:custGeom>
              <a:avLst/>
              <a:gdLst>
                <a:gd name="T0" fmla="*/ 0 w 559"/>
                <a:gd name="T1" fmla="*/ 1 h 754"/>
                <a:gd name="T2" fmla="*/ 0 w 559"/>
                <a:gd name="T3" fmla="*/ 1 h 754"/>
                <a:gd name="T4" fmla="*/ 0 w 559"/>
                <a:gd name="T5" fmla="*/ 1 h 754"/>
                <a:gd name="T6" fmla="*/ 0 w 559"/>
                <a:gd name="T7" fmla="*/ 1 h 754"/>
                <a:gd name="T8" fmla="*/ 0 w 559"/>
                <a:gd name="T9" fmla="*/ 1 h 754"/>
                <a:gd name="T10" fmla="*/ 0 w 559"/>
                <a:gd name="T11" fmla="*/ 1 h 754"/>
                <a:gd name="T12" fmla="*/ 0 w 559"/>
                <a:gd name="T13" fmla="*/ 1 h 754"/>
                <a:gd name="T14" fmla="*/ 0 w 559"/>
                <a:gd name="T15" fmla="*/ 1 h 754"/>
                <a:gd name="T16" fmla="*/ 0 w 559"/>
                <a:gd name="T17" fmla="*/ 1 h 754"/>
                <a:gd name="T18" fmla="*/ 0 w 559"/>
                <a:gd name="T19" fmla="*/ 1 h 754"/>
                <a:gd name="T20" fmla="*/ 0 w 559"/>
                <a:gd name="T21" fmla="*/ 1 h 754"/>
                <a:gd name="T22" fmla="*/ 0 w 559"/>
                <a:gd name="T23" fmla="*/ 1 h 754"/>
                <a:gd name="T24" fmla="*/ 0 w 559"/>
                <a:gd name="T25" fmla="*/ 1 h 754"/>
                <a:gd name="T26" fmla="*/ 0 w 559"/>
                <a:gd name="T27" fmla="*/ 1 h 754"/>
                <a:gd name="T28" fmla="*/ 0 w 559"/>
                <a:gd name="T29" fmla="*/ 1 h 754"/>
                <a:gd name="T30" fmla="*/ 0 w 559"/>
                <a:gd name="T31" fmla="*/ 1 h 754"/>
                <a:gd name="T32" fmla="*/ 0 w 559"/>
                <a:gd name="T33" fmla="*/ 1 h 754"/>
                <a:gd name="T34" fmla="*/ 0 w 559"/>
                <a:gd name="T35" fmla="*/ 1 h 754"/>
                <a:gd name="T36" fmla="*/ 0 w 559"/>
                <a:gd name="T37" fmla="*/ 1 h 754"/>
                <a:gd name="T38" fmla="*/ 0 w 559"/>
                <a:gd name="T39" fmla="*/ 0 h 754"/>
                <a:gd name="T40" fmla="*/ 0 w 559"/>
                <a:gd name="T41" fmla="*/ 1 h 754"/>
                <a:gd name="T42" fmla="*/ 0 w 559"/>
                <a:gd name="T43" fmla="*/ 1 h 754"/>
                <a:gd name="T44" fmla="*/ 0 w 559"/>
                <a:gd name="T45" fmla="*/ 1 h 754"/>
                <a:gd name="T46" fmla="*/ 0 w 559"/>
                <a:gd name="T47" fmla="*/ 1 h 7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59" h="754">
                  <a:moveTo>
                    <a:pt x="559" y="146"/>
                  </a:moveTo>
                  <a:lnTo>
                    <a:pt x="546" y="239"/>
                  </a:lnTo>
                  <a:lnTo>
                    <a:pt x="500" y="322"/>
                  </a:lnTo>
                  <a:lnTo>
                    <a:pt x="416" y="400"/>
                  </a:lnTo>
                  <a:lnTo>
                    <a:pt x="361" y="419"/>
                  </a:lnTo>
                  <a:lnTo>
                    <a:pt x="316" y="442"/>
                  </a:lnTo>
                  <a:lnTo>
                    <a:pt x="288" y="518"/>
                  </a:lnTo>
                  <a:lnTo>
                    <a:pt x="246" y="624"/>
                  </a:lnTo>
                  <a:lnTo>
                    <a:pt x="200" y="723"/>
                  </a:lnTo>
                  <a:lnTo>
                    <a:pt x="146" y="754"/>
                  </a:lnTo>
                  <a:lnTo>
                    <a:pt x="70" y="754"/>
                  </a:lnTo>
                  <a:lnTo>
                    <a:pt x="21" y="732"/>
                  </a:lnTo>
                  <a:lnTo>
                    <a:pt x="0" y="671"/>
                  </a:lnTo>
                  <a:lnTo>
                    <a:pt x="5" y="603"/>
                  </a:lnTo>
                  <a:lnTo>
                    <a:pt x="30" y="478"/>
                  </a:lnTo>
                  <a:lnTo>
                    <a:pt x="78" y="378"/>
                  </a:lnTo>
                  <a:lnTo>
                    <a:pt x="135" y="291"/>
                  </a:lnTo>
                  <a:lnTo>
                    <a:pt x="241" y="104"/>
                  </a:lnTo>
                  <a:lnTo>
                    <a:pt x="312" y="21"/>
                  </a:lnTo>
                  <a:lnTo>
                    <a:pt x="406" y="0"/>
                  </a:lnTo>
                  <a:lnTo>
                    <a:pt x="460" y="14"/>
                  </a:lnTo>
                  <a:lnTo>
                    <a:pt x="500" y="42"/>
                  </a:lnTo>
                  <a:lnTo>
                    <a:pt x="538" y="92"/>
                  </a:lnTo>
                  <a:lnTo>
                    <a:pt x="559" y="146"/>
                  </a:lnTo>
                  <a:close/>
                </a:path>
              </a:pathLst>
            </a:custGeom>
            <a:solidFill>
              <a:srgbClr val="FF9F9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3" name="Freeform 45">
              <a:extLst>
                <a:ext uri="{FF2B5EF4-FFF2-40B4-BE49-F238E27FC236}">
                  <a16:creationId xmlns:a16="http://schemas.microsoft.com/office/drawing/2014/main" id="{4BF9268F-5757-0643-8011-97B568F08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2175"/>
              <a:ext cx="74" cy="86"/>
            </a:xfrm>
            <a:custGeom>
              <a:avLst/>
              <a:gdLst>
                <a:gd name="T0" fmla="*/ 1 w 148"/>
                <a:gd name="T1" fmla="*/ 0 h 171"/>
                <a:gd name="T2" fmla="*/ 1 w 148"/>
                <a:gd name="T3" fmla="*/ 0 h 171"/>
                <a:gd name="T4" fmla="*/ 1 w 148"/>
                <a:gd name="T5" fmla="*/ 1 h 171"/>
                <a:gd name="T6" fmla="*/ 1 w 148"/>
                <a:gd name="T7" fmla="*/ 1 h 171"/>
                <a:gd name="T8" fmla="*/ 1 w 148"/>
                <a:gd name="T9" fmla="*/ 1 h 171"/>
                <a:gd name="T10" fmla="*/ 1 w 148"/>
                <a:gd name="T11" fmla="*/ 1 h 171"/>
                <a:gd name="T12" fmla="*/ 1 w 148"/>
                <a:gd name="T13" fmla="*/ 1 h 171"/>
                <a:gd name="T14" fmla="*/ 1 w 148"/>
                <a:gd name="T15" fmla="*/ 1 h 171"/>
                <a:gd name="T16" fmla="*/ 0 w 148"/>
                <a:gd name="T17" fmla="*/ 1 h 171"/>
                <a:gd name="T18" fmla="*/ 1 w 148"/>
                <a:gd name="T19" fmla="*/ 1 h 171"/>
                <a:gd name="T20" fmla="*/ 1 w 148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8" h="171">
                  <a:moveTo>
                    <a:pt x="26" y="0"/>
                  </a:moveTo>
                  <a:lnTo>
                    <a:pt x="85" y="0"/>
                  </a:lnTo>
                  <a:lnTo>
                    <a:pt x="144" y="20"/>
                  </a:lnTo>
                  <a:lnTo>
                    <a:pt x="148" y="88"/>
                  </a:lnTo>
                  <a:lnTo>
                    <a:pt x="130" y="138"/>
                  </a:lnTo>
                  <a:lnTo>
                    <a:pt x="73" y="171"/>
                  </a:lnTo>
                  <a:lnTo>
                    <a:pt x="31" y="154"/>
                  </a:lnTo>
                  <a:lnTo>
                    <a:pt x="16" y="124"/>
                  </a:lnTo>
                  <a:lnTo>
                    <a:pt x="0" y="81"/>
                  </a:lnTo>
                  <a:lnTo>
                    <a:pt x="5" y="2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BFB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4" name="Freeform 46">
              <a:extLst>
                <a:ext uri="{FF2B5EF4-FFF2-40B4-BE49-F238E27FC236}">
                  <a16:creationId xmlns:a16="http://schemas.microsoft.com/office/drawing/2014/main" id="{A55A6D4C-D100-5A4E-9B69-731D7260A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" y="1754"/>
              <a:ext cx="239" cy="471"/>
            </a:xfrm>
            <a:custGeom>
              <a:avLst/>
              <a:gdLst>
                <a:gd name="T0" fmla="*/ 0 w 479"/>
                <a:gd name="T1" fmla="*/ 1 h 941"/>
                <a:gd name="T2" fmla="*/ 0 w 479"/>
                <a:gd name="T3" fmla="*/ 1 h 941"/>
                <a:gd name="T4" fmla="*/ 0 w 479"/>
                <a:gd name="T5" fmla="*/ 1 h 941"/>
                <a:gd name="T6" fmla="*/ 0 w 479"/>
                <a:gd name="T7" fmla="*/ 1 h 941"/>
                <a:gd name="T8" fmla="*/ 0 w 479"/>
                <a:gd name="T9" fmla="*/ 0 h 941"/>
                <a:gd name="T10" fmla="*/ 0 w 479"/>
                <a:gd name="T11" fmla="*/ 1 h 941"/>
                <a:gd name="T12" fmla="*/ 0 w 479"/>
                <a:gd name="T13" fmla="*/ 1 h 941"/>
                <a:gd name="T14" fmla="*/ 0 w 479"/>
                <a:gd name="T15" fmla="*/ 1 h 941"/>
                <a:gd name="T16" fmla="*/ 0 w 479"/>
                <a:gd name="T17" fmla="*/ 1 h 941"/>
                <a:gd name="T18" fmla="*/ 0 w 479"/>
                <a:gd name="T19" fmla="*/ 1 h 941"/>
                <a:gd name="T20" fmla="*/ 0 w 479"/>
                <a:gd name="T21" fmla="*/ 1 h 941"/>
                <a:gd name="T22" fmla="*/ 0 w 479"/>
                <a:gd name="T23" fmla="*/ 1 h 941"/>
                <a:gd name="T24" fmla="*/ 0 w 479"/>
                <a:gd name="T25" fmla="*/ 1 h 941"/>
                <a:gd name="T26" fmla="*/ 0 w 479"/>
                <a:gd name="T27" fmla="*/ 1 h 941"/>
                <a:gd name="T28" fmla="*/ 0 w 479"/>
                <a:gd name="T29" fmla="*/ 1 h 941"/>
                <a:gd name="T30" fmla="*/ 0 w 479"/>
                <a:gd name="T31" fmla="*/ 1 h 941"/>
                <a:gd name="T32" fmla="*/ 0 w 479"/>
                <a:gd name="T33" fmla="*/ 1 h 941"/>
                <a:gd name="T34" fmla="*/ 0 w 479"/>
                <a:gd name="T35" fmla="*/ 1 h 941"/>
                <a:gd name="T36" fmla="*/ 0 w 479"/>
                <a:gd name="T37" fmla="*/ 1 h 941"/>
                <a:gd name="T38" fmla="*/ 0 w 479"/>
                <a:gd name="T39" fmla="*/ 1 h 941"/>
                <a:gd name="T40" fmla="*/ 0 w 479"/>
                <a:gd name="T41" fmla="*/ 1 h 9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79" h="941">
                  <a:moveTo>
                    <a:pt x="479" y="135"/>
                  </a:moveTo>
                  <a:lnTo>
                    <a:pt x="458" y="71"/>
                  </a:lnTo>
                  <a:lnTo>
                    <a:pt x="423" y="26"/>
                  </a:lnTo>
                  <a:lnTo>
                    <a:pt x="370" y="11"/>
                  </a:lnTo>
                  <a:lnTo>
                    <a:pt x="302" y="0"/>
                  </a:lnTo>
                  <a:lnTo>
                    <a:pt x="208" y="31"/>
                  </a:lnTo>
                  <a:lnTo>
                    <a:pt x="139" y="73"/>
                  </a:lnTo>
                  <a:lnTo>
                    <a:pt x="80" y="177"/>
                  </a:lnTo>
                  <a:lnTo>
                    <a:pt x="45" y="416"/>
                  </a:lnTo>
                  <a:lnTo>
                    <a:pt x="6" y="593"/>
                  </a:lnTo>
                  <a:lnTo>
                    <a:pt x="0" y="770"/>
                  </a:lnTo>
                  <a:lnTo>
                    <a:pt x="12" y="853"/>
                  </a:lnTo>
                  <a:lnTo>
                    <a:pt x="51" y="915"/>
                  </a:lnTo>
                  <a:lnTo>
                    <a:pt x="137" y="941"/>
                  </a:lnTo>
                  <a:lnTo>
                    <a:pt x="219" y="905"/>
                  </a:lnTo>
                  <a:lnTo>
                    <a:pt x="262" y="811"/>
                  </a:lnTo>
                  <a:lnTo>
                    <a:pt x="292" y="655"/>
                  </a:lnTo>
                  <a:lnTo>
                    <a:pt x="333" y="513"/>
                  </a:lnTo>
                  <a:lnTo>
                    <a:pt x="403" y="380"/>
                  </a:lnTo>
                  <a:lnTo>
                    <a:pt x="453" y="232"/>
                  </a:lnTo>
                  <a:lnTo>
                    <a:pt x="479" y="135"/>
                  </a:lnTo>
                  <a:close/>
                </a:path>
              </a:pathLst>
            </a:custGeom>
            <a:solidFill>
              <a:srgbClr val="FF9F9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5" name="Freeform 47">
              <a:extLst>
                <a:ext uri="{FF2B5EF4-FFF2-40B4-BE49-F238E27FC236}">
                  <a16:creationId xmlns:a16="http://schemas.microsoft.com/office/drawing/2014/main" id="{6DEB3953-31C2-3D48-8FCB-E0AA4F55A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2087"/>
              <a:ext cx="99" cy="114"/>
            </a:xfrm>
            <a:custGeom>
              <a:avLst/>
              <a:gdLst>
                <a:gd name="T0" fmla="*/ 0 w 200"/>
                <a:gd name="T1" fmla="*/ 0 h 229"/>
                <a:gd name="T2" fmla="*/ 0 w 200"/>
                <a:gd name="T3" fmla="*/ 0 h 229"/>
                <a:gd name="T4" fmla="*/ 0 w 200"/>
                <a:gd name="T5" fmla="*/ 0 h 229"/>
                <a:gd name="T6" fmla="*/ 0 w 200"/>
                <a:gd name="T7" fmla="*/ 0 h 229"/>
                <a:gd name="T8" fmla="*/ 0 w 200"/>
                <a:gd name="T9" fmla="*/ 0 h 229"/>
                <a:gd name="T10" fmla="*/ 0 w 200"/>
                <a:gd name="T11" fmla="*/ 0 h 229"/>
                <a:gd name="T12" fmla="*/ 0 w 200"/>
                <a:gd name="T13" fmla="*/ 0 h 229"/>
                <a:gd name="T14" fmla="*/ 0 w 200"/>
                <a:gd name="T15" fmla="*/ 0 h 229"/>
                <a:gd name="T16" fmla="*/ 0 w 200"/>
                <a:gd name="T17" fmla="*/ 0 h 229"/>
                <a:gd name="T18" fmla="*/ 0 w 200"/>
                <a:gd name="T19" fmla="*/ 0 h 229"/>
                <a:gd name="T20" fmla="*/ 0 w 200"/>
                <a:gd name="T21" fmla="*/ 0 h 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0" h="229">
                  <a:moveTo>
                    <a:pt x="198" y="36"/>
                  </a:moveTo>
                  <a:lnTo>
                    <a:pt x="200" y="121"/>
                  </a:lnTo>
                  <a:lnTo>
                    <a:pt x="170" y="206"/>
                  </a:lnTo>
                  <a:lnTo>
                    <a:pt x="118" y="229"/>
                  </a:lnTo>
                  <a:lnTo>
                    <a:pt x="40" y="206"/>
                  </a:lnTo>
                  <a:lnTo>
                    <a:pt x="16" y="168"/>
                  </a:lnTo>
                  <a:lnTo>
                    <a:pt x="4" y="123"/>
                  </a:lnTo>
                  <a:lnTo>
                    <a:pt x="0" y="59"/>
                  </a:lnTo>
                  <a:lnTo>
                    <a:pt x="33" y="15"/>
                  </a:lnTo>
                  <a:lnTo>
                    <a:pt x="139" y="0"/>
                  </a:lnTo>
                  <a:lnTo>
                    <a:pt x="198" y="36"/>
                  </a:lnTo>
                  <a:close/>
                </a:path>
              </a:pathLst>
            </a:custGeom>
            <a:solidFill>
              <a:srgbClr val="FFBFB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6" name="Freeform 48">
              <a:extLst>
                <a:ext uri="{FF2B5EF4-FFF2-40B4-BE49-F238E27FC236}">
                  <a16:creationId xmlns:a16="http://schemas.microsoft.com/office/drawing/2014/main" id="{9863B5A7-2708-324F-8568-3427006B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1785"/>
              <a:ext cx="435" cy="708"/>
            </a:xfrm>
            <a:custGeom>
              <a:avLst/>
              <a:gdLst>
                <a:gd name="T0" fmla="*/ 1 w 870"/>
                <a:gd name="T1" fmla="*/ 1 h 1416"/>
                <a:gd name="T2" fmla="*/ 1 w 870"/>
                <a:gd name="T3" fmla="*/ 1 h 1416"/>
                <a:gd name="T4" fmla="*/ 1 w 870"/>
                <a:gd name="T5" fmla="*/ 1 h 1416"/>
                <a:gd name="T6" fmla="*/ 1 w 870"/>
                <a:gd name="T7" fmla="*/ 1 h 1416"/>
                <a:gd name="T8" fmla="*/ 1 w 870"/>
                <a:gd name="T9" fmla="*/ 0 h 1416"/>
                <a:gd name="T10" fmla="*/ 1 w 870"/>
                <a:gd name="T11" fmla="*/ 1 h 1416"/>
                <a:gd name="T12" fmla="*/ 1 w 870"/>
                <a:gd name="T13" fmla="*/ 1 h 1416"/>
                <a:gd name="T14" fmla="*/ 1 w 870"/>
                <a:gd name="T15" fmla="*/ 1 h 1416"/>
                <a:gd name="T16" fmla="*/ 1 w 870"/>
                <a:gd name="T17" fmla="*/ 1 h 1416"/>
                <a:gd name="T18" fmla="*/ 1 w 870"/>
                <a:gd name="T19" fmla="*/ 1 h 1416"/>
                <a:gd name="T20" fmla="*/ 1 w 870"/>
                <a:gd name="T21" fmla="*/ 1 h 1416"/>
                <a:gd name="T22" fmla="*/ 1 w 870"/>
                <a:gd name="T23" fmla="*/ 1 h 1416"/>
                <a:gd name="T24" fmla="*/ 1 w 870"/>
                <a:gd name="T25" fmla="*/ 1 h 1416"/>
                <a:gd name="T26" fmla="*/ 1 w 870"/>
                <a:gd name="T27" fmla="*/ 1 h 1416"/>
                <a:gd name="T28" fmla="*/ 1 w 870"/>
                <a:gd name="T29" fmla="*/ 1 h 1416"/>
                <a:gd name="T30" fmla="*/ 1 w 870"/>
                <a:gd name="T31" fmla="*/ 1 h 1416"/>
                <a:gd name="T32" fmla="*/ 1 w 870"/>
                <a:gd name="T33" fmla="*/ 1 h 1416"/>
                <a:gd name="T34" fmla="*/ 1 w 870"/>
                <a:gd name="T35" fmla="*/ 1 h 1416"/>
                <a:gd name="T36" fmla="*/ 1 w 870"/>
                <a:gd name="T37" fmla="*/ 1 h 1416"/>
                <a:gd name="T38" fmla="*/ 1 w 870"/>
                <a:gd name="T39" fmla="*/ 1 h 1416"/>
                <a:gd name="T40" fmla="*/ 1 w 870"/>
                <a:gd name="T41" fmla="*/ 1 h 1416"/>
                <a:gd name="T42" fmla="*/ 1 w 870"/>
                <a:gd name="T43" fmla="*/ 1 h 1416"/>
                <a:gd name="T44" fmla="*/ 1 w 870"/>
                <a:gd name="T45" fmla="*/ 1 h 1416"/>
                <a:gd name="T46" fmla="*/ 1 w 870"/>
                <a:gd name="T47" fmla="*/ 1 h 1416"/>
                <a:gd name="T48" fmla="*/ 1 w 870"/>
                <a:gd name="T49" fmla="*/ 1 h 1416"/>
                <a:gd name="T50" fmla="*/ 1 w 870"/>
                <a:gd name="T51" fmla="*/ 1 h 1416"/>
                <a:gd name="T52" fmla="*/ 1 w 870"/>
                <a:gd name="T53" fmla="*/ 1 h 1416"/>
                <a:gd name="T54" fmla="*/ 1 w 870"/>
                <a:gd name="T55" fmla="*/ 1 h 1416"/>
                <a:gd name="T56" fmla="*/ 0 w 870"/>
                <a:gd name="T57" fmla="*/ 1 h 1416"/>
                <a:gd name="T58" fmla="*/ 1 w 870"/>
                <a:gd name="T59" fmla="*/ 1 h 1416"/>
                <a:gd name="T60" fmla="*/ 1 w 870"/>
                <a:gd name="T61" fmla="*/ 1 h 1416"/>
                <a:gd name="T62" fmla="*/ 1 w 870"/>
                <a:gd name="T63" fmla="*/ 1 h 1416"/>
                <a:gd name="T64" fmla="*/ 1 w 870"/>
                <a:gd name="T65" fmla="*/ 1 h 1416"/>
                <a:gd name="T66" fmla="*/ 1 w 870"/>
                <a:gd name="T67" fmla="*/ 1 h 1416"/>
                <a:gd name="T68" fmla="*/ 1 w 870"/>
                <a:gd name="T69" fmla="*/ 1 h 14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70" h="1416">
                  <a:moveTo>
                    <a:pt x="364" y="176"/>
                  </a:moveTo>
                  <a:lnTo>
                    <a:pt x="491" y="145"/>
                  </a:lnTo>
                  <a:lnTo>
                    <a:pt x="574" y="93"/>
                  </a:lnTo>
                  <a:lnTo>
                    <a:pt x="678" y="31"/>
                  </a:lnTo>
                  <a:lnTo>
                    <a:pt x="792" y="0"/>
                  </a:lnTo>
                  <a:lnTo>
                    <a:pt x="834" y="15"/>
                  </a:lnTo>
                  <a:lnTo>
                    <a:pt x="865" y="50"/>
                  </a:lnTo>
                  <a:lnTo>
                    <a:pt x="870" y="107"/>
                  </a:lnTo>
                  <a:lnTo>
                    <a:pt x="855" y="176"/>
                  </a:lnTo>
                  <a:lnTo>
                    <a:pt x="839" y="237"/>
                  </a:lnTo>
                  <a:lnTo>
                    <a:pt x="792" y="312"/>
                  </a:lnTo>
                  <a:lnTo>
                    <a:pt x="683" y="416"/>
                  </a:lnTo>
                  <a:lnTo>
                    <a:pt x="605" y="468"/>
                  </a:lnTo>
                  <a:lnTo>
                    <a:pt x="543" y="499"/>
                  </a:lnTo>
                  <a:lnTo>
                    <a:pt x="553" y="613"/>
                  </a:lnTo>
                  <a:lnTo>
                    <a:pt x="563" y="717"/>
                  </a:lnTo>
                  <a:lnTo>
                    <a:pt x="553" y="873"/>
                  </a:lnTo>
                  <a:lnTo>
                    <a:pt x="532" y="967"/>
                  </a:lnTo>
                  <a:lnTo>
                    <a:pt x="522" y="1060"/>
                  </a:lnTo>
                  <a:lnTo>
                    <a:pt x="475" y="1158"/>
                  </a:lnTo>
                  <a:lnTo>
                    <a:pt x="432" y="1227"/>
                  </a:lnTo>
                  <a:lnTo>
                    <a:pt x="354" y="1293"/>
                  </a:lnTo>
                  <a:lnTo>
                    <a:pt x="281" y="1353"/>
                  </a:lnTo>
                  <a:lnTo>
                    <a:pt x="203" y="1393"/>
                  </a:lnTo>
                  <a:lnTo>
                    <a:pt x="146" y="1416"/>
                  </a:lnTo>
                  <a:lnTo>
                    <a:pt x="93" y="1301"/>
                  </a:lnTo>
                  <a:lnTo>
                    <a:pt x="62" y="1185"/>
                  </a:lnTo>
                  <a:lnTo>
                    <a:pt x="10" y="1008"/>
                  </a:lnTo>
                  <a:lnTo>
                    <a:pt x="0" y="925"/>
                  </a:lnTo>
                  <a:lnTo>
                    <a:pt x="41" y="790"/>
                  </a:lnTo>
                  <a:lnTo>
                    <a:pt x="83" y="603"/>
                  </a:lnTo>
                  <a:lnTo>
                    <a:pt x="135" y="364"/>
                  </a:lnTo>
                  <a:lnTo>
                    <a:pt x="187" y="249"/>
                  </a:lnTo>
                  <a:lnTo>
                    <a:pt x="281" y="197"/>
                  </a:lnTo>
                  <a:lnTo>
                    <a:pt x="364" y="176"/>
                  </a:lnTo>
                  <a:close/>
                </a:path>
              </a:pathLst>
            </a:custGeom>
            <a:solidFill>
              <a:srgbClr val="FF9F9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7" name="Freeform 49">
              <a:extLst>
                <a:ext uri="{FF2B5EF4-FFF2-40B4-BE49-F238E27FC236}">
                  <a16:creationId xmlns:a16="http://schemas.microsoft.com/office/drawing/2014/main" id="{70AB4F38-5AB8-0146-A808-C799DAC3D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1788"/>
              <a:ext cx="158" cy="112"/>
            </a:xfrm>
            <a:custGeom>
              <a:avLst/>
              <a:gdLst>
                <a:gd name="T0" fmla="*/ 0 w 317"/>
                <a:gd name="T1" fmla="*/ 1 h 223"/>
                <a:gd name="T2" fmla="*/ 0 w 317"/>
                <a:gd name="T3" fmla="*/ 1 h 223"/>
                <a:gd name="T4" fmla="*/ 0 w 317"/>
                <a:gd name="T5" fmla="*/ 1 h 223"/>
                <a:gd name="T6" fmla="*/ 0 w 317"/>
                <a:gd name="T7" fmla="*/ 1 h 223"/>
                <a:gd name="T8" fmla="*/ 0 w 317"/>
                <a:gd name="T9" fmla="*/ 1 h 223"/>
                <a:gd name="T10" fmla="*/ 0 w 317"/>
                <a:gd name="T11" fmla="*/ 1 h 223"/>
                <a:gd name="T12" fmla="*/ 0 w 317"/>
                <a:gd name="T13" fmla="*/ 1 h 223"/>
                <a:gd name="T14" fmla="*/ 0 w 317"/>
                <a:gd name="T15" fmla="*/ 0 h 223"/>
                <a:gd name="T16" fmla="*/ 0 w 317"/>
                <a:gd name="T17" fmla="*/ 1 h 223"/>
                <a:gd name="T18" fmla="*/ 0 w 317"/>
                <a:gd name="T19" fmla="*/ 1 h 223"/>
                <a:gd name="T20" fmla="*/ 0 w 317"/>
                <a:gd name="T21" fmla="*/ 1 h 223"/>
                <a:gd name="T22" fmla="*/ 0 w 317"/>
                <a:gd name="T23" fmla="*/ 1 h 2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17" h="223">
                  <a:moveTo>
                    <a:pt x="0" y="125"/>
                  </a:moveTo>
                  <a:lnTo>
                    <a:pt x="41" y="203"/>
                  </a:lnTo>
                  <a:lnTo>
                    <a:pt x="83" y="223"/>
                  </a:lnTo>
                  <a:lnTo>
                    <a:pt x="182" y="197"/>
                  </a:lnTo>
                  <a:lnTo>
                    <a:pt x="275" y="156"/>
                  </a:lnTo>
                  <a:lnTo>
                    <a:pt x="312" y="125"/>
                  </a:lnTo>
                  <a:lnTo>
                    <a:pt x="317" y="47"/>
                  </a:lnTo>
                  <a:lnTo>
                    <a:pt x="286" y="0"/>
                  </a:lnTo>
                  <a:lnTo>
                    <a:pt x="213" y="5"/>
                  </a:lnTo>
                  <a:lnTo>
                    <a:pt x="156" y="29"/>
                  </a:lnTo>
                  <a:lnTo>
                    <a:pt x="93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BFBF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8" name="Freeform 50">
              <a:extLst>
                <a:ext uri="{FF2B5EF4-FFF2-40B4-BE49-F238E27FC236}">
                  <a16:creationId xmlns:a16="http://schemas.microsoft.com/office/drawing/2014/main" id="{9E44C102-8300-7747-9171-30767A4E6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2086"/>
              <a:ext cx="5" cy="31"/>
            </a:xfrm>
            <a:custGeom>
              <a:avLst/>
              <a:gdLst>
                <a:gd name="T0" fmla="*/ 0 w 11"/>
                <a:gd name="T1" fmla="*/ 1 h 62"/>
                <a:gd name="T2" fmla="*/ 0 w 11"/>
                <a:gd name="T3" fmla="*/ 1 h 62"/>
                <a:gd name="T4" fmla="*/ 0 w 1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62">
                  <a:moveTo>
                    <a:pt x="11" y="62"/>
                  </a:moveTo>
                  <a:lnTo>
                    <a:pt x="11" y="26"/>
                  </a:lnTo>
                  <a:lnTo>
                    <a:pt x="0" y="0"/>
                  </a:lnTo>
                </a:path>
              </a:pathLst>
            </a:custGeom>
            <a:noFill/>
            <a:ln w="1117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79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613EE6E-8DB6-1240-9CD4-056BC267B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6BF12978-0845-4E49-8DE8-24A32354F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05400"/>
            <a:ext cx="2743200" cy="15240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5CE8C004-91FA-D34B-9F48-32A536329AE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947863"/>
            <a:ext cx="2801937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5">
            <a:extLst>
              <a:ext uri="{FF2B5EF4-FFF2-40B4-BE49-F238E27FC236}">
                <a16:creationId xmlns:a16="http://schemas.microsoft.com/office/drawing/2014/main" id="{58AFB451-78B5-0648-A90E-4A154E89E8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1665288"/>
            <a:ext cx="2208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Arc 6">
            <a:extLst>
              <a:ext uri="{FF2B5EF4-FFF2-40B4-BE49-F238E27FC236}">
                <a16:creationId xmlns:a16="http://schemas.microsoft.com/office/drawing/2014/main" id="{B8EDF012-CE39-B34F-8A83-9C2E84E952E6}"/>
              </a:ext>
            </a:extLst>
          </p:cNvPr>
          <p:cNvSpPr>
            <a:spLocks/>
          </p:cNvSpPr>
          <p:nvPr/>
        </p:nvSpPr>
        <p:spPr bwMode="auto">
          <a:xfrm>
            <a:off x="4878388" y="4419600"/>
            <a:ext cx="152400" cy="296863"/>
          </a:xfrm>
          <a:custGeom>
            <a:avLst/>
            <a:gdLst>
              <a:gd name="T0" fmla="*/ 2147483646 w 21600"/>
              <a:gd name="T1" fmla="*/ 2147483646 h 9350"/>
              <a:gd name="T2" fmla="*/ 0 w 21600"/>
              <a:gd name="T3" fmla="*/ 0 h 9350"/>
              <a:gd name="T4" fmla="*/ 2147483646 w 21600"/>
              <a:gd name="T5" fmla="*/ 0 h 93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9350" fill="none" extrusionOk="0">
                <a:moveTo>
                  <a:pt x="2128" y="9350"/>
                </a:moveTo>
                <a:cubicBezTo>
                  <a:pt x="727" y="6432"/>
                  <a:pt x="0" y="3236"/>
                  <a:pt x="0" y="0"/>
                </a:cubicBezTo>
              </a:path>
              <a:path w="21600" h="9350" stroke="0" extrusionOk="0">
                <a:moveTo>
                  <a:pt x="2128" y="9350"/>
                </a:moveTo>
                <a:cubicBezTo>
                  <a:pt x="727" y="6432"/>
                  <a:pt x="0" y="3236"/>
                  <a:pt x="0" y="0"/>
                </a:cubicBezTo>
                <a:lnTo>
                  <a:pt x="21600" y="0"/>
                </a:lnTo>
                <a:lnTo>
                  <a:pt x="2128" y="9350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Arc 7">
            <a:extLst>
              <a:ext uri="{FF2B5EF4-FFF2-40B4-BE49-F238E27FC236}">
                <a16:creationId xmlns:a16="http://schemas.microsoft.com/office/drawing/2014/main" id="{1FF00AC2-988A-0B41-86C8-00958763CFFE}"/>
              </a:ext>
            </a:extLst>
          </p:cNvPr>
          <p:cNvSpPr>
            <a:spLocks/>
          </p:cNvSpPr>
          <p:nvPr/>
        </p:nvSpPr>
        <p:spPr bwMode="auto">
          <a:xfrm>
            <a:off x="4648200" y="2590800"/>
            <a:ext cx="1265238" cy="533400"/>
          </a:xfrm>
          <a:custGeom>
            <a:avLst/>
            <a:gdLst>
              <a:gd name="T0" fmla="*/ 2147483646 w 33944"/>
              <a:gd name="T1" fmla="*/ 2147483646 h 22749"/>
              <a:gd name="T2" fmla="*/ 2147483646 w 33944"/>
              <a:gd name="T3" fmla="*/ 2147483646 h 22749"/>
              <a:gd name="T4" fmla="*/ 2147483646 w 33944"/>
              <a:gd name="T5" fmla="*/ 2147483646 h 227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944" h="22749" fill="none" extrusionOk="0">
                <a:moveTo>
                  <a:pt x="30" y="22749"/>
                </a:moveTo>
                <a:cubicBezTo>
                  <a:pt x="10" y="22366"/>
                  <a:pt x="0" y="2198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013" y="-1"/>
                  <a:pt x="30321" y="1352"/>
                  <a:pt x="33944" y="3874"/>
                </a:cubicBezTo>
              </a:path>
              <a:path w="33944" h="22749" stroke="0" extrusionOk="0">
                <a:moveTo>
                  <a:pt x="30" y="22749"/>
                </a:moveTo>
                <a:cubicBezTo>
                  <a:pt x="10" y="22366"/>
                  <a:pt x="0" y="2198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013" y="-1"/>
                  <a:pt x="30321" y="1352"/>
                  <a:pt x="33944" y="3874"/>
                </a:cubicBezTo>
                <a:lnTo>
                  <a:pt x="21600" y="21600"/>
                </a:lnTo>
                <a:lnTo>
                  <a:pt x="30" y="22749"/>
                </a:lnTo>
                <a:close/>
              </a:path>
            </a:pathLst>
          </a:custGeom>
          <a:noFill/>
          <a:ln w="25400" cap="rnd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Line 8">
            <a:extLst>
              <a:ext uri="{FF2B5EF4-FFF2-40B4-BE49-F238E27FC236}">
                <a16:creationId xmlns:a16="http://schemas.microsoft.com/office/drawing/2014/main" id="{F13372BB-B11D-D045-82F2-BF1A3734A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667000"/>
            <a:ext cx="1676400" cy="1524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Line 9">
            <a:extLst>
              <a:ext uri="{FF2B5EF4-FFF2-40B4-BE49-F238E27FC236}">
                <a16:creationId xmlns:a16="http://schemas.microsoft.com/office/drawing/2014/main" id="{82562F93-F4C3-7A4D-A7E3-1E503A5A41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2514600"/>
            <a:ext cx="685800" cy="1524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10">
            <a:extLst>
              <a:ext uri="{FF2B5EF4-FFF2-40B4-BE49-F238E27FC236}">
                <a16:creationId xmlns:a16="http://schemas.microsoft.com/office/drawing/2014/main" id="{1FA31300-0BAF-D14C-A5DE-CC97C13E39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5800" y="2057400"/>
            <a:ext cx="304800" cy="762000"/>
          </a:xfrm>
          <a:prstGeom prst="line">
            <a:avLst/>
          </a:prstGeom>
          <a:noFill/>
          <a:ln w="254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4" name="Group 11">
            <a:extLst>
              <a:ext uri="{FF2B5EF4-FFF2-40B4-BE49-F238E27FC236}">
                <a16:creationId xmlns:a16="http://schemas.microsoft.com/office/drawing/2014/main" id="{A55C57EA-9200-D843-A9D9-AB46EB13D534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200400"/>
            <a:ext cx="3275013" cy="1595438"/>
            <a:chOff x="1872" y="2016"/>
            <a:chExt cx="2063" cy="1005"/>
          </a:xfrm>
        </p:grpSpPr>
        <p:pic>
          <p:nvPicPr>
            <p:cNvPr id="31818" name="Picture 12">
              <a:extLst>
                <a:ext uri="{FF2B5EF4-FFF2-40B4-BE49-F238E27FC236}">
                  <a16:creationId xmlns:a16="http://schemas.microsoft.com/office/drawing/2014/main" id="{5B43DF7E-3318-D64A-A5F9-08B95672E41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" y="2062"/>
              <a:ext cx="1636" cy="959"/>
            </a:xfrm>
            <a:prstGeom prst="rect">
              <a:avLst/>
            </a:prstGeom>
            <a:solidFill>
              <a:srgbClr val="3366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819" name="Group 13">
              <a:extLst>
                <a:ext uri="{FF2B5EF4-FFF2-40B4-BE49-F238E27FC236}">
                  <a16:creationId xmlns:a16="http://schemas.microsoft.com/office/drawing/2014/main" id="{5BE97F4B-ABD1-5B4E-9B35-DCB7B1CCF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2016"/>
              <a:ext cx="2016" cy="913"/>
              <a:chOff x="1872" y="2016"/>
              <a:chExt cx="2016" cy="913"/>
            </a:xfrm>
          </p:grpSpPr>
          <p:sp>
            <p:nvSpPr>
              <p:cNvPr id="31820" name="Arc 14">
                <a:extLst>
                  <a:ext uri="{FF2B5EF4-FFF2-40B4-BE49-F238E27FC236}">
                    <a16:creationId xmlns:a16="http://schemas.microsoft.com/office/drawing/2014/main" id="{BC7ACC4D-090B-5543-9512-03666F850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2593"/>
                <a:ext cx="336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95"/>
                      <a:pt x="9631" y="35"/>
                      <a:pt x="21536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95"/>
                      <a:pt x="9631" y="35"/>
                      <a:pt x="21536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1" name="Line 15">
                <a:extLst>
                  <a:ext uri="{FF2B5EF4-FFF2-40B4-BE49-F238E27FC236}">
                    <a16:creationId xmlns:a16="http://schemas.microsoft.com/office/drawing/2014/main" id="{9397F46B-D692-8947-9B8E-E730DB648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" y="2734"/>
                <a:ext cx="136" cy="4"/>
              </a:xfrm>
              <a:prstGeom prst="line">
                <a:avLst/>
              </a:prstGeom>
              <a:noFill/>
              <a:ln w="254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2" name="Line 16">
                <a:extLst>
                  <a:ext uri="{FF2B5EF4-FFF2-40B4-BE49-F238E27FC236}">
                    <a16:creationId xmlns:a16="http://schemas.microsoft.com/office/drawing/2014/main" id="{A07C132C-F567-734E-AC5E-04AB14279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" y="2789"/>
                <a:ext cx="106" cy="86"/>
              </a:xfrm>
              <a:prstGeom prst="line">
                <a:avLst/>
              </a:prstGeom>
              <a:noFill/>
              <a:ln w="254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823" name="Group 17">
                <a:extLst>
                  <a:ext uri="{FF2B5EF4-FFF2-40B4-BE49-F238E27FC236}">
                    <a16:creationId xmlns:a16="http://schemas.microsoft.com/office/drawing/2014/main" id="{3ADBB90F-925F-214F-B3A7-2B956A36E8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72" y="2016"/>
                <a:ext cx="2016" cy="913"/>
                <a:chOff x="1872" y="2016"/>
                <a:chExt cx="2016" cy="913"/>
              </a:xfrm>
            </p:grpSpPr>
            <p:grpSp>
              <p:nvGrpSpPr>
                <p:cNvPr id="31825" name="Group 18">
                  <a:extLst>
                    <a:ext uri="{FF2B5EF4-FFF2-40B4-BE49-F238E27FC236}">
                      <a16:creationId xmlns:a16="http://schemas.microsoft.com/office/drawing/2014/main" id="{D0EEA60A-C780-B141-B87E-B38B3C53E5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0" y="2016"/>
                  <a:ext cx="1968" cy="817"/>
                  <a:chOff x="1920" y="2016"/>
                  <a:chExt cx="1968" cy="817"/>
                </a:xfrm>
              </p:grpSpPr>
              <p:sp>
                <p:nvSpPr>
                  <p:cNvPr id="31827" name="Arc 19">
                    <a:extLst>
                      <a:ext uri="{FF2B5EF4-FFF2-40B4-BE49-F238E27FC236}">
                        <a16:creationId xmlns:a16="http://schemas.microsoft.com/office/drawing/2014/main" id="{84E5B858-1E5E-3743-B0FC-E886550065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2386"/>
                    <a:ext cx="1152" cy="447"/>
                  </a:xfrm>
                  <a:custGeom>
                    <a:avLst/>
                    <a:gdLst>
                      <a:gd name="T0" fmla="*/ 0 w 21600"/>
                      <a:gd name="T1" fmla="*/ 0 h 20107"/>
                      <a:gd name="T2" fmla="*/ 0 w 21600"/>
                      <a:gd name="T3" fmla="*/ 0 h 20107"/>
                      <a:gd name="T4" fmla="*/ 0 w 21600"/>
                      <a:gd name="T5" fmla="*/ 0 h 2010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0107" fill="none" extrusionOk="0">
                        <a:moveTo>
                          <a:pt x="7891" y="-1"/>
                        </a:moveTo>
                        <a:cubicBezTo>
                          <a:pt x="16160" y="3245"/>
                          <a:pt x="21600" y="11223"/>
                          <a:pt x="21600" y="20107"/>
                        </a:cubicBezTo>
                      </a:path>
                      <a:path w="21600" h="20107" stroke="0" extrusionOk="0">
                        <a:moveTo>
                          <a:pt x="7891" y="-1"/>
                        </a:moveTo>
                        <a:cubicBezTo>
                          <a:pt x="16160" y="3245"/>
                          <a:pt x="21600" y="11223"/>
                          <a:pt x="21600" y="20107"/>
                        </a:cubicBezTo>
                        <a:lnTo>
                          <a:pt x="0" y="20107"/>
                        </a:lnTo>
                        <a:lnTo>
                          <a:pt x="7891" y="-1"/>
                        </a:lnTo>
                        <a:close/>
                      </a:path>
                    </a:pathLst>
                  </a:custGeom>
                  <a:noFill/>
                  <a:ln w="76200" cap="rnd">
                    <a:solidFill>
                      <a:srgbClr val="FF0066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828" name="Group 20">
                    <a:extLst>
                      <a:ext uri="{FF2B5EF4-FFF2-40B4-BE49-F238E27FC236}">
                        <a16:creationId xmlns:a16="http://schemas.microsoft.com/office/drawing/2014/main" id="{7A361638-6420-B84C-AFF1-48871C7B99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80" y="2016"/>
                    <a:ext cx="1008" cy="576"/>
                    <a:chOff x="2880" y="2016"/>
                    <a:chExt cx="1008" cy="576"/>
                  </a:xfrm>
                </p:grpSpPr>
                <p:sp>
                  <p:nvSpPr>
                    <p:cNvPr id="31829" name="Line 21">
                      <a:extLst>
                        <a:ext uri="{FF2B5EF4-FFF2-40B4-BE49-F238E27FC236}">
                          <a16:creationId xmlns:a16="http://schemas.microsoft.com/office/drawing/2014/main" id="{2AF66BB2-D952-924D-9375-3B3BDF38B7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0" y="2352"/>
                      <a:ext cx="816" cy="240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0066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830" name="Group 22">
                      <a:extLst>
                        <a:ext uri="{FF2B5EF4-FFF2-40B4-BE49-F238E27FC236}">
                          <a16:creationId xmlns:a16="http://schemas.microsoft.com/office/drawing/2014/main" id="{C3E7219E-35F6-6345-92FB-CC8B361659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8" y="2016"/>
                      <a:ext cx="960" cy="336"/>
                      <a:chOff x="2928" y="2016"/>
                      <a:chExt cx="960" cy="336"/>
                    </a:xfrm>
                  </p:grpSpPr>
                  <p:sp>
                    <p:nvSpPr>
                      <p:cNvPr id="31831" name="Line 23">
                        <a:extLst>
                          <a:ext uri="{FF2B5EF4-FFF2-40B4-BE49-F238E27FC236}">
                            <a16:creationId xmlns:a16="http://schemas.microsoft.com/office/drawing/2014/main" id="{23979297-4D10-C941-A8E1-4881D4C2454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96" y="2352"/>
                        <a:ext cx="192" cy="0"/>
                      </a:xfrm>
                      <a:prstGeom prst="line">
                        <a:avLst/>
                      </a:prstGeom>
                      <a:noFill/>
                      <a:ln w="76200">
                        <a:solidFill>
                          <a:srgbClr val="FF0066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32" name="Line 24">
                        <a:extLst>
                          <a:ext uri="{FF2B5EF4-FFF2-40B4-BE49-F238E27FC236}">
                            <a16:creationId xmlns:a16="http://schemas.microsoft.com/office/drawing/2014/main" id="{FC9E6BF7-416E-2347-A594-E37021132C4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8" y="2016"/>
                        <a:ext cx="816" cy="336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FF0066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1826" name="Arc 25">
                  <a:extLst>
                    <a:ext uri="{FF2B5EF4-FFF2-40B4-BE49-F238E27FC236}">
                      <a16:creationId xmlns:a16="http://schemas.microsoft.com/office/drawing/2014/main" id="{57F69F83-BD0E-394D-A9ED-02ABA70C9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2" y="2486"/>
                  <a:ext cx="1200" cy="443"/>
                </a:xfrm>
                <a:custGeom>
                  <a:avLst/>
                  <a:gdLst>
                    <a:gd name="T0" fmla="*/ 0 w 21600"/>
                    <a:gd name="T1" fmla="*/ 0 h 19948"/>
                    <a:gd name="T2" fmla="*/ 0 w 21600"/>
                    <a:gd name="T3" fmla="*/ 0 h 19948"/>
                    <a:gd name="T4" fmla="*/ 0 w 21600"/>
                    <a:gd name="T5" fmla="*/ 0 h 1994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19948" fill="none" extrusionOk="0">
                      <a:moveTo>
                        <a:pt x="8284" y="0"/>
                      </a:moveTo>
                      <a:cubicBezTo>
                        <a:pt x="16346" y="3348"/>
                        <a:pt x="21600" y="11219"/>
                        <a:pt x="21600" y="19948"/>
                      </a:cubicBezTo>
                    </a:path>
                    <a:path w="21600" h="19948" stroke="0" extrusionOk="0">
                      <a:moveTo>
                        <a:pt x="8284" y="0"/>
                      </a:moveTo>
                      <a:cubicBezTo>
                        <a:pt x="16346" y="3348"/>
                        <a:pt x="21600" y="11219"/>
                        <a:pt x="21600" y="19948"/>
                      </a:cubicBezTo>
                      <a:lnTo>
                        <a:pt x="0" y="19948"/>
                      </a:lnTo>
                      <a:lnTo>
                        <a:pt x="8284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24" name="Line 26">
                <a:extLst>
                  <a:ext uri="{FF2B5EF4-FFF2-40B4-BE49-F238E27FC236}">
                    <a16:creationId xmlns:a16="http://schemas.microsoft.com/office/drawing/2014/main" id="{752D7506-7330-034C-9F9A-DFB1C7BC8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38" y="2730"/>
                <a:ext cx="84" cy="108"/>
              </a:xfrm>
              <a:prstGeom prst="line">
                <a:avLst/>
              </a:prstGeom>
              <a:noFill/>
              <a:ln w="254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55" name="Rectangle 27">
            <a:extLst>
              <a:ext uri="{FF2B5EF4-FFF2-40B4-BE49-F238E27FC236}">
                <a16:creationId xmlns:a16="http://schemas.microsoft.com/office/drawing/2014/main" id="{DE36A98B-7646-B149-AF99-9E618C044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387350"/>
            <a:ext cx="8293100" cy="9779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31756" name="Group 28">
            <a:extLst>
              <a:ext uri="{FF2B5EF4-FFF2-40B4-BE49-F238E27FC236}">
                <a16:creationId xmlns:a16="http://schemas.microsoft.com/office/drawing/2014/main" id="{6C00CC69-7C8F-9841-B932-CD3DA06CC748}"/>
              </a:ext>
            </a:extLst>
          </p:cNvPr>
          <p:cNvGrpSpPr>
            <a:grpSpLocks/>
          </p:cNvGrpSpPr>
          <p:nvPr/>
        </p:nvGrpSpPr>
        <p:grpSpPr bwMode="auto">
          <a:xfrm>
            <a:off x="3014663" y="473075"/>
            <a:ext cx="2497137" cy="1635125"/>
            <a:chOff x="1899" y="298"/>
            <a:chExt cx="1573" cy="1030"/>
          </a:xfrm>
        </p:grpSpPr>
        <p:pic>
          <p:nvPicPr>
            <p:cNvPr id="31816" name="Picture 29">
              <a:extLst>
                <a:ext uri="{FF2B5EF4-FFF2-40B4-BE49-F238E27FC236}">
                  <a16:creationId xmlns:a16="http://schemas.microsoft.com/office/drawing/2014/main" id="{B15E99B5-FE52-D141-B183-12F2ED272BD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" y="298"/>
              <a:ext cx="1573" cy="1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817" name="Line 30">
              <a:extLst>
                <a:ext uri="{FF2B5EF4-FFF2-40B4-BE49-F238E27FC236}">
                  <a16:creationId xmlns:a16="http://schemas.microsoft.com/office/drawing/2014/main" id="{EE1336D5-6101-0742-B61F-AEC70F8EC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912"/>
              <a:ext cx="96" cy="288"/>
            </a:xfrm>
            <a:prstGeom prst="line">
              <a:avLst/>
            </a:prstGeom>
            <a:noFill/>
            <a:ln w="2540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57" name="Group 31">
            <a:extLst>
              <a:ext uri="{FF2B5EF4-FFF2-40B4-BE49-F238E27FC236}">
                <a16:creationId xmlns:a16="http://schemas.microsoft.com/office/drawing/2014/main" id="{666307C7-855D-4F42-A77D-B91BC702917A}"/>
              </a:ext>
            </a:extLst>
          </p:cNvPr>
          <p:cNvGrpSpPr>
            <a:grpSpLocks/>
          </p:cNvGrpSpPr>
          <p:nvPr/>
        </p:nvGrpSpPr>
        <p:grpSpPr bwMode="auto">
          <a:xfrm>
            <a:off x="958850" y="990600"/>
            <a:ext cx="2044700" cy="2668588"/>
            <a:chOff x="604" y="624"/>
            <a:chExt cx="1288" cy="1681"/>
          </a:xfrm>
        </p:grpSpPr>
        <p:pic>
          <p:nvPicPr>
            <p:cNvPr id="31809" name="Picture 32">
              <a:extLst>
                <a:ext uri="{FF2B5EF4-FFF2-40B4-BE49-F238E27FC236}">
                  <a16:creationId xmlns:a16="http://schemas.microsoft.com/office/drawing/2014/main" id="{AA0EDC4E-DF77-8E46-AA0F-B1348568592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" y="624"/>
              <a:ext cx="1288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810" name="Group 33">
              <a:extLst>
                <a:ext uri="{FF2B5EF4-FFF2-40B4-BE49-F238E27FC236}">
                  <a16:creationId xmlns:a16="http://schemas.microsoft.com/office/drawing/2014/main" id="{8E61DDA6-8E9E-D54E-AB81-5DDD2B080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" y="1008"/>
              <a:ext cx="961" cy="1297"/>
              <a:chOff x="911" y="1008"/>
              <a:chExt cx="961" cy="1297"/>
            </a:xfrm>
          </p:grpSpPr>
          <p:grpSp>
            <p:nvGrpSpPr>
              <p:cNvPr id="31811" name="Group 34">
                <a:extLst>
                  <a:ext uri="{FF2B5EF4-FFF2-40B4-BE49-F238E27FC236}">
                    <a16:creationId xmlns:a16="http://schemas.microsoft.com/office/drawing/2014/main" id="{40270882-AEC5-3B42-A764-97E154E9CC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1" y="1008"/>
                <a:ext cx="625" cy="529"/>
                <a:chOff x="911" y="1008"/>
                <a:chExt cx="625" cy="529"/>
              </a:xfrm>
            </p:grpSpPr>
            <p:sp>
              <p:nvSpPr>
                <p:cNvPr id="31814" name="Arc 35">
                  <a:extLst>
                    <a:ext uri="{FF2B5EF4-FFF2-40B4-BE49-F238E27FC236}">
                      <a16:creationId xmlns:a16="http://schemas.microsoft.com/office/drawing/2014/main" id="{3379DBA7-0E04-7A45-BC53-28D689721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1" y="1249"/>
                  <a:ext cx="625" cy="288"/>
                </a:xfrm>
                <a:custGeom>
                  <a:avLst/>
                  <a:gdLst>
                    <a:gd name="T0" fmla="*/ 0 w 21635"/>
                    <a:gd name="T1" fmla="*/ 0 h 21600"/>
                    <a:gd name="T2" fmla="*/ 0 w 21635"/>
                    <a:gd name="T3" fmla="*/ 0 h 21600"/>
                    <a:gd name="T4" fmla="*/ 0 w 2163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35" h="21600" fill="none" extrusionOk="0">
                      <a:moveTo>
                        <a:pt x="0" y="0"/>
                      </a:moveTo>
                      <a:cubicBezTo>
                        <a:pt x="11" y="0"/>
                        <a:pt x="23" y="-1"/>
                        <a:pt x="35" y="0"/>
                      </a:cubicBezTo>
                      <a:cubicBezTo>
                        <a:pt x="11964" y="0"/>
                        <a:pt x="21635" y="9670"/>
                        <a:pt x="21635" y="21600"/>
                      </a:cubicBezTo>
                    </a:path>
                    <a:path w="21635" h="21600" stroke="0" extrusionOk="0">
                      <a:moveTo>
                        <a:pt x="0" y="0"/>
                      </a:moveTo>
                      <a:cubicBezTo>
                        <a:pt x="11" y="0"/>
                        <a:pt x="23" y="-1"/>
                        <a:pt x="35" y="0"/>
                      </a:cubicBezTo>
                      <a:cubicBezTo>
                        <a:pt x="11964" y="0"/>
                        <a:pt x="21635" y="9670"/>
                        <a:pt x="21635" y="21600"/>
                      </a:cubicBezTo>
                      <a:lnTo>
                        <a:pt x="3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15" name="Line 36">
                  <a:extLst>
                    <a:ext uri="{FF2B5EF4-FFF2-40B4-BE49-F238E27FC236}">
                      <a16:creationId xmlns:a16="http://schemas.microsoft.com/office/drawing/2014/main" id="{B68070CB-DB7F-C34A-876A-EE15A5DCD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96" y="1008"/>
                  <a:ext cx="48" cy="336"/>
                </a:xfrm>
                <a:prstGeom prst="line">
                  <a:avLst/>
                </a:prstGeom>
                <a:noFill/>
                <a:ln w="25400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12" name="Line 37">
                <a:extLst>
                  <a:ext uri="{FF2B5EF4-FFF2-40B4-BE49-F238E27FC236}">
                    <a16:creationId xmlns:a16="http://schemas.microsoft.com/office/drawing/2014/main" id="{CF09616C-832F-FF49-BF41-7F1FF75E0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1584"/>
                <a:ext cx="288" cy="0"/>
              </a:xfrm>
              <a:prstGeom prst="line">
                <a:avLst/>
              </a:prstGeom>
              <a:noFill/>
              <a:ln w="254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3" name="Arc 38">
                <a:extLst>
                  <a:ext uri="{FF2B5EF4-FFF2-40B4-BE49-F238E27FC236}">
                    <a16:creationId xmlns:a16="http://schemas.microsoft.com/office/drawing/2014/main" id="{D646E39F-A5A3-D140-9317-06CC57F2C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541"/>
                <a:ext cx="176" cy="764"/>
              </a:xfrm>
              <a:custGeom>
                <a:avLst/>
                <a:gdLst>
                  <a:gd name="T0" fmla="*/ 0 w 11313"/>
                  <a:gd name="T1" fmla="*/ 0 h 21431"/>
                  <a:gd name="T2" fmla="*/ 0 w 11313"/>
                  <a:gd name="T3" fmla="*/ 0 h 21431"/>
                  <a:gd name="T4" fmla="*/ 0 w 11313"/>
                  <a:gd name="T5" fmla="*/ 0 h 214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313" h="21431" fill="none" extrusionOk="0">
                    <a:moveTo>
                      <a:pt x="2699" y="0"/>
                    </a:moveTo>
                    <a:cubicBezTo>
                      <a:pt x="5754" y="385"/>
                      <a:pt x="8690" y="1418"/>
                      <a:pt x="11313" y="3030"/>
                    </a:cubicBezTo>
                  </a:path>
                  <a:path w="11313" h="21431" stroke="0" extrusionOk="0">
                    <a:moveTo>
                      <a:pt x="2699" y="0"/>
                    </a:moveTo>
                    <a:cubicBezTo>
                      <a:pt x="5754" y="385"/>
                      <a:pt x="8690" y="1418"/>
                      <a:pt x="11313" y="3030"/>
                    </a:cubicBezTo>
                    <a:lnTo>
                      <a:pt x="0" y="21431"/>
                    </a:lnTo>
                    <a:lnTo>
                      <a:pt x="2699" y="0"/>
                    </a:lnTo>
                    <a:close/>
                  </a:path>
                </a:pathLst>
              </a:custGeom>
              <a:noFill/>
              <a:ln w="50800" cap="rnd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758" name="Group 39">
            <a:extLst>
              <a:ext uri="{FF2B5EF4-FFF2-40B4-BE49-F238E27FC236}">
                <a16:creationId xmlns:a16="http://schemas.microsoft.com/office/drawing/2014/main" id="{7B5DB40B-DABA-C24F-89AE-E61CFCC0C403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762250"/>
            <a:ext cx="2801937" cy="2085975"/>
            <a:chOff x="507" y="1740"/>
            <a:chExt cx="1765" cy="1314"/>
          </a:xfrm>
        </p:grpSpPr>
        <p:pic>
          <p:nvPicPr>
            <p:cNvPr id="31799" name="Picture 40">
              <a:extLst>
                <a:ext uri="{FF2B5EF4-FFF2-40B4-BE49-F238E27FC236}">
                  <a16:creationId xmlns:a16="http://schemas.microsoft.com/office/drawing/2014/main" id="{F75B984F-4EB1-2A4B-AE0E-17B3F773FC5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" y="1740"/>
              <a:ext cx="1765" cy="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800" name="Group 41">
              <a:extLst>
                <a:ext uri="{FF2B5EF4-FFF2-40B4-BE49-F238E27FC236}">
                  <a16:creationId xmlns:a16="http://schemas.microsoft.com/office/drawing/2014/main" id="{5FD32D82-1C7D-B741-A32E-FAA9FCD8DB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1853"/>
              <a:ext cx="1569" cy="1124"/>
              <a:chOff x="672" y="1853"/>
              <a:chExt cx="1569" cy="1124"/>
            </a:xfrm>
          </p:grpSpPr>
          <p:grpSp>
            <p:nvGrpSpPr>
              <p:cNvPr id="31801" name="Group 42">
                <a:extLst>
                  <a:ext uri="{FF2B5EF4-FFF2-40B4-BE49-F238E27FC236}">
                    <a16:creationId xmlns:a16="http://schemas.microsoft.com/office/drawing/2014/main" id="{7D32355D-8C2B-4D48-BF07-276EA89E3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1853"/>
                <a:ext cx="1569" cy="1028"/>
                <a:chOff x="672" y="1853"/>
                <a:chExt cx="1569" cy="1028"/>
              </a:xfrm>
            </p:grpSpPr>
            <p:grpSp>
              <p:nvGrpSpPr>
                <p:cNvPr id="31803" name="Group 43">
                  <a:extLst>
                    <a:ext uri="{FF2B5EF4-FFF2-40B4-BE49-F238E27FC236}">
                      <a16:creationId xmlns:a16="http://schemas.microsoft.com/office/drawing/2014/main" id="{8D330D95-7938-264C-B8BF-9514EEDC19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1853"/>
                  <a:ext cx="1152" cy="1028"/>
                  <a:chOff x="672" y="1853"/>
                  <a:chExt cx="1152" cy="1028"/>
                </a:xfrm>
              </p:grpSpPr>
              <p:grpSp>
                <p:nvGrpSpPr>
                  <p:cNvPr id="31805" name="Group 44">
                    <a:extLst>
                      <a:ext uri="{FF2B5EF4-FFF2-40B4-BE49-F238E27FC236}">
                        <a16:creationId xmlns:a16="http://schemas.microsoft.com/office/drawing/2014/main" id="{E71CEA06-0C83-C74B-A0DA-AC6953865B6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2" y="1853"/>
                    <a:ext cx="1152" cy="644"/>
                    <a:chOff x="672" y="1853"/>
                    <a:chExt cx="1152" cy="644"/>
                  </a:xfrm>
                </p:grpSpPr>
                <p:sp>
                  <p:nvSpPr>
                    <p:cNvPr id="31807" name="Arc 45">
                      <a:extLst>
                        <a:ext uri="{FF2B5EF4-FFF2-40B4-BE49-F238E27FC236}">
                          <a16:creationId xmlns:a16="http://schemas.microsoft.com/office/drawing/2014/main" id="{10505AD1-16D6-8C4D-BD28-4FFEF24AD3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8" y="1853"/>
                      <a:ext cx="336" cy="644"/>
                    </a:xfrm>
                    <a:custGeom>
                      <a:avLst/>
                      <a:gdLst>
                        <a:gd name="T0" fmla="*/ 0 w 21600"/>
                        <a:gd name="T1" fmla="*/ 0 h 18071"/>
                        <a:gd name="T2" fmla="*/ 0 w 21600"/>
                        <a:gd name="T3" fmla="*/ 0 h 18071"/>
                        <a:gd name="T4" fmla="*/ 0 w 21600"/>
                        <a:gd name="T5" fmla="*/ 0 h 18071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1600" h="18071" fill="none" extrusionOk="0">
                          <a:moveTo>
                            <a:pt x="11832" y="-1"/>
                          </a:moveTo>
                          <a:cubicBezTo>
                            <a:pt x="17927" y="3990"/>
                            <a:pt x="21600" y="10785"/>
                            <a:pt x="21600" y="18071"/>
                          </a:cubicBezTo>
                        </a:path>
                        <a:path w="21600" h="18071" stroke="0" extrusionOk="0">
                          <a:moveTo>
                            <a:pt x="11832" y="-1"/>
                          </a:moveTo>
                          <a:cubicBezTo>
                            <a:pt x="17927" y="3990"/>
                            <a:pt x="21600" y="10785"/>
                            <a:pt x="21600" y="18071"/>
                          </a:cubicBezTo>
                          <a:lnTo>
                            <a:pt x="0" y="18071"/>
                          </a:lnTo>
                          <a:lnTo>
                            <a:pt x="11832" y="-1"/>
                          </a:lnTo>
                          <a:close/>
                        </a:path>
                      </a:pathLst>
                    </a:custGeom>
                    <a:noFill/>
                    <a:ln w="50800" cap="rnd">
                      <a:solidFill>
                        <a:srgbClr val="FF0066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08" name="Line 46">
                      <a:extLst>
                        <a:ext uri="{FF2B5EF4-FFF2-40B4-BE49-F238E27FC236}">
                          <a16:creationId xmlns:a16="http://schemas.microsoft.com/office/drawing/2014/main" id="{6E75C602-0B75-E34F-BEC1-B6443EF5EDE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2" y="2400"/>
                      <a:ext cx="1104" cy="9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66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806" name="Arc 47">
                    <a:extLst>
                      <a:ext uri="{FF2B5EF4-FFF2-40B4-BE49-F238E27FC236}">
                        <a16:creationId xmlns:a16="http://schemas.microsoft.com/office/drawing/2014/main" id="{BDEC70BD-8C99-AD4D-B136-0889BB25F7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10560000">
                    <a:off x="1153" y="2449"/>
                    <a:ext cx="384" cy="43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21600"/>
                        </a:moveTo>
                        <a:cubicBezTo>
                          <a:pt x="0" y="9692"/>
                          <a:pt x="9636" y="30"/>
                          <a:pt x="21544" y="0"/>
                        </a:cubicBezTo>
                      </a:path>
                      <a:path w="21600" h="21600" stroke="0" extrusionOk="0">
                        <a:moveTo>
                          <a:pt x="0" y="21600"/>
                        </a:moveTo>
                        <a:cubicBezTo>
                          <a:pt x="0" y="9692"/>
                          <a:pt x="9636" y="30"/>
                          <a:pt x="21544" y="0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FF0066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804" name="Arc 48">
                  <a:extLst>
                    <a:ext uri="{FF2B5EF4-FFF2-40B4-BE49-F238E27FC236}">
                      <a16:creationId xmlns:a16="http://schemas.microsoft.com/office/drawing/2014/main" id="{4185A0E9-F622-D344-AD4F-C67A77737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2401"/>
                  <a:ext cx="418" cy="480"/>
                </a:xfrm>
                <a:custGeom>
                  <a:avLst/>
                  <a:gdLst>
                    <a:gd name="T0" fmla="*/ 0 w 7829"/>
                    <a:gd name="T1" fmla="*/ 0 h 21600"/>
                    <a:gd name="T2" fmla="*/ 0 w 7829"/>
                    <a:gd name="T3" fmla="*/ 0 h 21600"/>
                    <a:gd name="T4" fmla="*/ 0 w 782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829" h="21600" fill="none" extrusionOk="0">
                      <a:moveTo>
                        <a:pt x="0" y="0"/>
                      </a:moveTo>
                      <a:cubicBezTo>
                        <a:pt x="6" y="0"/>
                        <a:pt x="12" y="-1"/>
                        <a:pt x="19" y="0"/>
                      </a:cubicBezTo>
                      <a:cubicBezTo>
                        <a:pt x="2690" y="0"/>
                        <a:pt x="5338" y="495"/>
                        <a:pt x="7829" y="1461"/>
                      </a:cubicBezTo>
                    </a:path>
                    <a:path w="7829" h="21600" stroke="0" extrusionOk="0">
                      <a:moveTo>
                        <a:pt x="0" y="0"/>
                      </a:moveTo>
                      <a:cubicBezTo>
                        <a:pt x="6" y="0"/>
                        <a:pt x="12" y="-1"/>
                        <a:pt x="19" y="0"/>
                      </a:cubicBezTo>
                      <a:cubicBezTo>
                        <a:pt x="2690" y="0"/>
                        <a:pt x="5338" y="495"/>
                        <a:pt x="7829" y="1461"/>
                      </a:cubicBezTo>
                      <a:lnTo>
                        <a:pt x="19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76200" cap="rnd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02" name="Arc 49">
                <a:extLst>
                  <a:ext uri="{FF2B5EF4-FFF2-40B4-BE49-F238E27FC236}">
                    <a16:creationId xmlns:a16="http://schemas.microsoft.com/office/drawing/2014/main" id="{04ACB7D8-77DF-BC4A-B562-F81E492BB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497"/>
                <a:ext cx="454" cy="480"/>
              </a:xfrm>
              <a:custGeom>
                <a:avLst/>
                <a:gdLst>
                  <a:gd name="T0" fmla="*/ 0 w 8177"/>
                  <a:gd name="T1" fmla="*/ 0 h 21590"/>
                  <a:gd name="T2" fmla="*/ 0 w 8177"/>
                  <a:gd name="T3" fmla="*/ 0 h 21590"/>
                  <a:gd name="T4" fmla="*/ 0 w 8177"/>
                  <a:gd name="T5" fmla="*/ 0 h 215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77" h="21590" fill="none" extrusionOk="0">
                    <a:moveTo>
                      <a:pt x="648" y="-1"/>
                    </a:moveTo>
                    <a:cubicBezTo>
                      <a:pt x="3233" y="77"/>
                      <a:pt x="5783" y="618"/>
                      <a:pt x="8176" y="1597"/>
                    </a:cubicBezTo>
                  </a:path>
                  <a:path w="8177" h="21590" stroke="0" extrusionOk="0">
                    <a:moveTo>
                      <a:pt x="648" y="-1"/>
                    </a:moveTo>
                    <a:cubicBezTo>
                      <a:pt x="3233" y="77"/>
                      <a:pt x="5783" y="618"/>
                      <a:pt x="8176" y="1597"/>
                    </a:cubicBezTo>
                    <a:lnTo>
                      <a:pt x="0" y="21590"/>
                    </a:lnTo>
                    <a:lnTo>
                      <a:pt x="648" y="-1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759" name="Group 50">
            <a:extLst>
              <a:ext uri="{FF2B5EF4-FFF2-40B4-BE49-F238E27FC236}">
                <a16:creationId xmlns:a16="http://schemas.microsoft.com/office/drawing/2014/main" id="{E8ABEC02-AAA2-A448-B7D3-B7F542E02766}"/>
              </a:ext>
            </a:extLst>
          </p:cNvPr>
          <p:cNvGrpSpPr>
            <a:grpSpLocks/>
          </p:cNvGrpSpPr>
          <p:nvPr/>
        </p:nvGrpSpPr>
        <p:grpSpPr bwMode="auto">
          <a:xfrm>
            <a:off x="3371850" y="4648200"/>
            <a:ext cx="3000375" cy="1712913"/>
            <a:chOff x="2124" y="2928"/>
            <a:chExt cx="1890" cy="1079"/>
          </a:xfrm>
        </p:grpSpPr>
        <p:pic>
          <p:nvPicPr>
            <p:cNvPr id="31793" name="Picture 51">
              <a:extLst>
                <a:ext uri="{FF2B5EF4-FFF2-40B4-BE49-F238E27FC236}">
                  <a16:creationId xmlns:a16="http://schemas.microsoft.com/office/drawing/2014/main" id="{EF1C8E5A-0750-6B4B-8F72-8C149393A49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" y="3091"/>
              <a:ext cx="1890" cy="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794" name="Group 52">
              <a:extLst>
                <a:ext uri="{FF2B5EF4-FFF2-40B4-BE49-F238E27FC236}">
                  <a16:creationId xmlns:a16="http://schemas.microsoft.com/office/drawing/2014/main" id="{5AA6EA95-5A86-E342-A2B6-3E02D6767C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6" y="2928"/>
              <a:ext cx="265" cy="432"/>
              <a:chOff x="2956" y="2928"/>
              <a:chExt cx="265" cy="432"/>
            </a:xfrm>
          </p:grpSpPr>
          <p:sp>
            <p:nvSpPr>
              <p:cNvPr id="31795" name="Line 53">
                <a:extLst>
                  <a:ext uri="{FF2B5EF4-FFF2-40B4-BE49-F238E27FC236}">
                    <a16:creationId xmlns:a16="http://schemas.microsoft.com/office/drawing/2014/main" id="{476C4953-AFA4-6C48-979C-125A84DEBE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5" y="3221"/>
                <a:ext cx="106" cy="86"/>
              </a:xfrm>
              <a:prstGeom prst="line">
                <a:avLst/>
              </a:prstGeom>
              <a:noFill/>
              <a:ln w="254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796" name="Group 54">
                <a:extLst>
                  <a:ext uri="{FF2B5EF4-FFF2-40B4-BE49-F238E27FC236}">
                    <a16:creationId xmlns:a16="http://schemas.microsoft.com/office/drawing/2014/main" id="{CEB97E3C-D460-C24C-8452-40FCB484F0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6" y="2928"/>
                <a:ext cx="213" cy="432"/>
                <a:chOff x="2956" y="2928"/>
                <a:chExt cx="213" cy="432"/>
              </a:xfrm>
            </p:grpSpPr>
            <p:sp>
              <p:nvSpPr>
                <p:cNvPr id="31797" name="Line 55">
                  <a:extLst>
                    <a:ext uri="{FF2B5EF4-FFF2-40B4-BE49-F238E27FC236}">
                      <a16:creationId xmlns:a16="http://schemas.microsoft.com/office/drawing/2014/main" id="{56D35587-8CE2-9D4C-800C-5D76CCF062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6" y="3262"/>
                  <a:ext cx="136" cy="4"/>
                </a:xfrm>
                <a:prstGeom prst="line">
                  <a:avLst/>
                </a:prstGeom>
                <a:noFill/>
                <a:ln w="25400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8" name="Arc 56">
                  <a:extLst>
                    <a:ext uri="{FF2B5EF4-FFF2-40B4-BE49-F238E27FC236}">
                      <a16:creationId xmlns:a16="http://schemas.microsoft.com/office/drawing/2014/main" id="{33292021-7878-3C41-89A0-80A98138D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2" y="2928"/>
                  <a:ext cx="87" cy="432"/>
                </a:xfrm>
                <a:custGeom>
                  <a:avLst/>
                  <a:gdLst>
                    <a:gd name="T0" fmla="*/ 0 w 19549"/>
                    <a:gd name="T1" fmla="*/ 0 h 21600"/>
                    <a:gd name="T2" fmla="*/ 0 w 19549"/>
                    <a:gd name="T3" fmla="*/ 0 h 21600"/>
                    <a:gd name="T4" fmla="*/ 0 w 1954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549" h="21600" fill="none" extrusionOk="0">
                      <a:moveTo>
                        <a:pt x="19549" y="21600"/>
                      </a:moveTo>
                      <a:cubicBezTo>
                        <a:pt x="11178" y="21600"/>
                        <a:pt x="3561" y="16763"/>
                        <a:pt x="0" y="9187"/>
                      </a:cubicBezTo>
                    </a:path>
                    <a:path w="19549" h="21600" stroke="0" extrusionOk="0">
                      <a:moveTo>
                        <a:pt x="19549" y="21600"/>
                      </a:moveTo>
                      <a:cubicBezTo>
                        <a:pt x="11178" y="21600"/>
                        <a:pt x="3561" y="16763"/>
                        <a:pt x="0" y="9187"/>
                      </a:cubicBezTo>
                      <a:lnTo>
                        <a:pt x="19549" y="0"/>
                      </a:lnTo>
                      <a:lnTo>
                        <a:pt x="19549" y="2160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760" name="Group 57">
            <a:extLst>
              <a:ext uri="{FF2B5EF4-FFF2-40B4-BE49-F238E27FC236}">
                <a16:creationId xmlns:a16="http://schemas.microsoft.com/office/drawing/2014/main" id="{93BEB1FD-D046-494F-B220-BFD40407FE36}"/>
              </a:ext>
            </a:extLst>
          </p:cNvPr>
          <p:cNvGrpSpPr>
            <a:grpSpLocks/>
          </p:cNvGrpSpPr>
          <p:nvPr/>
        </p:nvGrpSpPr>
        <p:grpSpPr bwMode="auto">
          <a:xfrm>
            <a:off x="6138863" y="3281363"/>
            <a:ext cx="2192337" cy="1811337"/>
            <a:chOff x="3867" y="2067"/>
            <a:chExt cx="1381" cy="1141"/>
          </a:xfrm>
        </p:grpSpPr>
        <p:pic>
          <p:nvPicPr>
            <p:cNvPr id="31791" name="Picture 58">
              <a:extLst>
                <a:ext uri="{FF2B5EF4-FFF2-40B4-BE49-F238E27FC236}">
                  <a16:creationId xmlns:a16="http://schemas.microsoft.com/office/drawing/2014/main" id="{EFAEA0DF-386B-6C40-A60D-5BC23737530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" y="2067"/>
              <a:ext cx="1381" cy="1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92" name="Line 59">
              <a:extLst>
                <a:ext uri="{FF2B5EF4-FFF2-40B4-BE49-F238E27FC236}">
                  <a16:creationId xmlns:a16="http://schemas.microsoft.com/office/drawing/2014/main" id="{F688F024-6B69-4846-B584-94E11C331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2400"/>
              <a:ext cx="864" cy="48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61" name="Rectangle 60">
            <a:extLst>
              <a:ext uri="{FF2B5EF4-FFF2-40B4-BE49-F238E27FC236}">
                <a16:creationId xmlns:a16="http://schemas.microsoft.com/office/drawing/2014/main" id="{90DDE205-90ED-2547-ACA3-2E64B3E73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Allocation</a:t>
            </a:r>
          </a:p>
        </p:txBody>
      </p:sp>
      <p:sp>
        <p:nvSpPr>
          <p:cNvPr id="31762" name="Rectangle 61">
            <a:extLst>
              <a:ext uri="{FF2B5EF4-FFF2-40B4-BE49-F238E27FC236}">
                <a16:creationId xmlns:a16="http://schemas.microsoft.com/office/drawing/2014/main" id="{1B9865FA-3426-6543-A6BC-BB97560EF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5125"/>
            <a:ext cx="314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>
                <a:latin typeface="Times New Roman" panose="02020603050405020304" pitchFamily="18" charset="0"/>
              </a:rPr>
              <a:t>Unit Value</a:t>
            </a:r>
            <a:endParaRPr lang="en-US" altLang="en-US" sz="2400" b="1">
              <a:latin typeface="Times New Roman" panose="02020603050405020304" pitchFamily="18" charset="0"/>
            </a:endParaRPr>
          </a:p>
          <a:p>
            <a:pPr lvl="2"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</a:rPr>
              <a:t>States</a:t>
            </a:r>
          </a:p>
        </p:txBody>
      </p:sp>
      <p:sp>
        <p:nvSpPr>
          <p:cNvPr id="31763" name="Freeform 62">
            <a:extLst>
              <a:ext uri="{FF2B5EF4-FFF2-40B4-BE49-F238E27FC236}">
                <a16:creationId xmlns:a16="http://schemas.microsoft.com/office/drawing/2014/main" id="{643E37CA-D5F1-0C4F-9FF5-0CA739168CE2}"/>
              </a:ext>
            </a:extLst>
          </p:cNvPr>
          <p:cNvSpPr>
            <a:spLocks/>
          </p:cNvSpPr>
          <p:nvPr/>
        </p:nvSpPr>
        <p:spPr bwMode="auto">
          <a:xfrm>
            <a:off x="6000750" y="3232150"/>
            <a:ext cx="309563" cy="503238"/>
          </a:xfrm>
          <a:custGeom>
            <a:avLst/>
            <a:gdLst>
              <a:gd name="T0" fmla="*/ 2147483646 w 195"/>
              <a:gd name="T1" fmla="*/ 2147483646 h 317"/>
              <a:gd name="T2" fmla="*/ 2147483646 w 195"/>
              <a:gd name="T3" fmla="*/ 2147483646 h 317"/>
              <a:gd name="T4" fmla="*/ 2147483646 w 195"/>
              <a:gd name="T5" fmla="*/ 2147483646 h 317"/>
              <a:gd name="T6" fmla="*/ 2147483646 w 195"/>
              <a:gd name="T7" fmla="*/ 2147483646 h 317"/>
              <a:gd name="T8" fmla="*/ 2147483646 w 195"/>
              <a:gd name="T9" fmla="*/ 2147483646 h 317"/>
              <a:gd name="T10" fmla="*/ 2147483646 w 195"/>
              <a:gd name="T11" fmla="*/ 2147483646 h 317"/>
              <a:gd name="T12" fmla="*/ 2147483646 w 195"/>
              <a:gd name="T13" fmla="*/ 2147483646 h 317"/>
              <a:gd name="T14" fmla="*/ 2147483646 w 195"/>
              <a:gd name="T15" fmla="*/ 2147483646 h 317"/>
              <a:gd name="T16" fmla="*/ 2147483646 w 195"/>
              <a:gd name="T17" fmla="*/ 2147483646 h 317"/>
              <a:gd name="T18" fmla="*/ 2147483646 w 195"/>
              <a:gd name="T19" fmla="*/ 2147483646 h 317"/>
              <a:gd name="T20" fmla="*/ 2147483646 w 195"/>
              <a:gd name="T21" fmla="*/ 2147483646 h 317"/>
              <a:gd name="T22" fmla="*/ 2147483646 w 195"/>
              <a:gd name="T23" fmla="*/ 2147483646 h 317"/>
              <a:gd name="T24" fmla="*/ 0 w 195"/>
              <a:gd name="T25" fmla="*/ 2147483646 h 317"/>
              <a:gd name="T26" fmla="*/ 2147483646 w 195"/>
              <a:gd name="T27" fmla="*/ 2147483646 h 317"/>
              <a:gd name="T28" fmla="*/ 2147483646 w 195"/>
              <a:gd name="T29" fmla="*/ 2147483646 h 317"/>
              <a:gd name="T30" fmla="*/ 2147483646 w 195"/>
              <a:gd name="T31" fmla="*/ 0 h 317"/>
              <a:gd name="T32" fmla="*/ 2147483646 w 195"/>
              <a:gd name="T33" fmla="*/ 0 h 317"/>
              <a:gd name="T34" fmla="*/ 2147483646 w 195"/>
              <a:gd name="T35" fmla="*/ 2147483646 h 317"/>
              <a:gd name="T36" fmla="*/ 2147483646 w 195"/>
              <a:gd name="T37" fmla="*/ 2147483646 h 317"/>
              <a:gd name="T38" fmla="*/ 2147483646 w 195"/>
              <a:gd name="T39" fmla="*/ 2147483646 h 317"/>
              <a:gd name="T40" fmla="*/ 2147483646 w 195"/>
              <a:gd name="T41" fmla="*/ 2147483646 h 317"/>
              <a:gd name="T42" fmla="*/ 2147483646 w 195"/>
              <a:gd name="T43" fmla="*/ 2147483646 h 317"/>
              <a:gd name="T44" fmla="*/ 2147483646 w 195"/>
              <a:gd name="T45" fmla="*/ 2147483646 h 317"/>
              <a:gd name="T46" fmla="*/ 2147483646 w 195"/>
              <a:gd name="T47" fmla="*/ 2147483646 h 317"/>
              <a:gd name="T48" fmla="*/ 2147483646 w 195"/>
              <a:gd name="T49" fmla="*/ 2147483646 h 317"/>
              <a:gd name="T50" fmla="*/ 2147483646 w 195"/>
              <a:gd name="T51" fmla="*/ 2147483646 h 317"/>
              <a:gd name="T52" fmla="*/ 2147483646 w 195"/>
              <a:gd name="T53" fmla="*/ 2147483646 h 317"/>
              <a:gd name="T54" fmla="*/ 2147483646 w 195"/>
              <a:gd name="T55" fmla="*/ 2147483646 h 317"/>
              <a:gd name="T56" fmla="*/ 2147483646 w 195"/>
              <a:gd name="T57" fmla="*/ 2147483646 h 317"/>
              <a:gd name="T58" fmla="*/ 2147483646 w 195"/>
              <a:gd name="T59" fmla="*/ 2147483646 h 317"/>
              <a:gd name="T60" fmla="*/ 2147483646 w 195"/>
              <a:gd name="T61" fmla="*/ 2147483646 h 317"/>
              <a:gd name="T62" fmla="*/ 2147483646 w 195"/>
              <a:gd name="T63" fmla="*/ 2147483646 h 3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95" h="317">
                <a:moveTo>
                  <a:pt x="156" y="316"/>
                </a:moveTo>
                <a:lnTo>
                  <a:pt x="115" y="292"/>
                </a:lnTo>
                <a:lnTo>
                  <a:pt x="88" y="283"/>
                </a:lnTo>
                <a:lnTo>
                  <a:pt x="71" y="256"/>
                </a:lnTo>
                <a:lnTo>
                  <a:pt x="53" y="230"/>
                </a:lnTo>
                <a:lnTo>
                  <a:pt x="27" y="221"/>
                </a:lnTo>
                <a:lnTo>
                  <a:pt x="9" y="195"/>
                </a:lnTo>
                <a:lnTo>
                  <a:pt x="27" y="168"/>
                </a:lnTo>
                <a:lnTo>
                  <a:pt x="35" y="142"/>
                </a:lnTo>
                <a:lnTo>
                  <a:pt x="44" y="115"/>
                </a:lnTo>
                <a:lnTo>
                  <a:pt x="35" y="89"/>
                </a:lnTo>
                <a:lnTo>
                  <a:pt x="9" y="71"/>
                </a:lnTo>
                <a:lnTo>
                  <a:pt x="0" y="45"/>
                </a:lnTo>
                <a:lnTo>
                  <a:pt x="18" y="18"/>
                </a:lnTo>
                <a:lnTo>
                  <a:pt x="44" y="9"/>
                </a:lnTo>
                <a:lnTo>
                  <a:pt x="71" y="0"/>
                </a:lnTo>
                <a:lnTo>
                  <a:pt x="97" y="0"/>
                </a:lnTo>
                <a:lnTo>
                  <a:pt x="124" y="9"/>
                </a:lnTo>
                <a:lnTo>
                  <a:pt x="150" y="27"/>
                </a:lnTo>
                <a:lnTo>
                  <a:pt x="159" y="53"/>
                </a:lnTo>
                <a:lnTo>
                  <a:pt x="133" y="80"/>
                </a:lnTo>
                <a:lnTo>
                  <a:pt x="106" y="80"/>
                </a:lnTo>
                <a:lnTo>
                  <a:pt x="106" y="106"/>
                </a:lnTo>
                <a:lnTo>
                  <a:pt x="115" y="133"/>
                </a:lnTo>
                <a:lnTo>
                  <a:pt x="124" y="159"/>
                </a:lnTo>
                <a:lnTo>
                  <a:pt x="141" y="186"/>
                </a:lnTo>
                <a:lnTo>
                  <a:pt x="141" y="212"/>
                </a:lnTo>
                <a:lnTo>
                  <a:pt x="168" y="230"/>
                </a:lnTo>
                <a:lnTo>
                  <a:pt x="168" y="256"/>
                </a:lnTo>
                <a:lnTo>
                  <a:pt x="156" y="316"/>
                </a:lnTo>
                <a:lnTo>
                  <a:pt x="194" y="283"/>
                </a:lnTo>
                <a:lnTo>
                  <a:pt x="156" y="316"/>
                </a:lnTo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63">
            <a:extLst>
              <a:ext uri="{FF2B5EF4-FFF2-40B4-BE49-F238E27FC236}">
                <a16:creationId xmlns:a16="http://schemas.microsoft.com/office/drawing/2014/main" id="{BE7CCE3B-44C1-2340-91B7-4B0C8281A9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3276600"/>
            <a:ext cx="1219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Rectangle 64">
            <a:extLst>
              <a:ext uri="{FF2B5EF4-FFF2-40B4-BE49-F238E27FC236}">
                <a16:creationId xmlns:a16="http://schemas.microsoft.com/office/drawing/2014/main" id="{50864E26-A21C-7E42-8CF0-F1780A28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257800"/>
            <a:ext cx="26670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</a:rPr>
              <a:t>Unit Value 4,500,000,000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grpSp>
        <p:nvGrpSpPr>
          <p:cNvPr id="83009" name="Group 65">
            <a:extLst>
              <a:ext uri="{FF2B5EF4-FFF2-40B4-BE49-F238E27FC236}">
                <a16:creationId xmlns:a16="http://schemas.microsoft.com/office/drawing/2014/main" id="{C29647CE-0F8E-D04D-90E7-D5CAEB2334FB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962400"/>
            <a:ext cx="762000" cy="762000"/>
            <a:chOff x="2159" y="1511"/>
            <a:chExt cx="1427" cy="1264"/>
          </a:xfrm>
        </p:grpSpPr>
        <p:sp>
          <p:nvSpPr>
            <p:cNvPr id="31789" name="Freeform 66">
              <a:extLst>
                <a:ext uri="{FF2B5EF4-FFF2-40B4-BE49-F238E27FC236}">
                  <a16:creationId xmlns:a16="http://schemas.microsoft.com/office/drawing/2014/main" id="{1F1DFFE5-6522-9C48-A045-F86BAEDF2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0" name="Freeform 67">
              <a:extLst>
                <a:ext uri="{FF2B5EF4-FFF2-40B4-BE49-F238E27FC236}">
                  <a16:creationId xmlns:a16="http://schemas.microsoft.com/office/drawing/2014/main" id="{BF116741-D031-204F-9A41-12734583F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012" name="Group 68">
            <a:extLst>
              <a:ext uri="{FF2B5EF4-FFF2-40B4-BE49-F238E27FC236}">
                <a16:creationId xmlns:a16="http://schemas.microsoft.com/office/drawing/2014/main" id="{AD180FBD-F596-BF46-AE66-090F419016E9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304800" cy="304800"/>
            <a:chOff x="2159" y="1511"/>
            <a:chExt cx="1427" cy="1264"/>
          </a:xfrm>
        </p:grpSpPr>
        <p:sp>
          <p:nvSpPr>
            <p:cNvPr id="31787" name="Freeform 69">
              <a:extLst>
                <a:ext uri="{FF2B5EF4-FFF2-40B4-BE49-F238E27FC236}">
                  <a16:creationId xmlns:a16="http://schemas.microsoft.com/office/drawing/2014/main" id="{50D1DBD2-BA1B-3D4E-9C12-D90B46681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Freeform 70">
              <a:extLst>
                <a:ext uri="{FF2B5EF4-FFF2-40B4-BE49-F238E27FC236}">
                  <a16:creationId xmlns:a16="http://schemas.microsoft.com/office/drawing/2014/main" id="{13B3DDE4-9BC5-7149-AF84-FAA0C16FC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015" name="Group 71">
            <a:extLst>
              <a:ext uri="{FF2B5EF4-FFF2-40B4-BE49-F238E27FC236}">
                <a16:creationId xmlns:a16="http://schemas.microsoft.com/office/drawing/2014/main" id="{CB4569C3-D536-684A-B038-521B58526513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4191000"/>
            <a:ext cx="609600" cy="457200"/>
            <a:chOff x="2159" y="1511"/>
            <a:chExt cx="1427" cy="1264"/>
          </a:xfrm>
        </p:grpSpPr>
        <p:sp>
          <p:nvSpPr>
            <p:cNvPr id="31785" name="Freeform 72">
              <a:extLst>
                <a:ext uri="{FF2B5EF4-FFF2-40B4-BE49-F238E27FC236}">
                  <a16:creationId xmlns:a16="http://schemas.microsoft.com/office/drawing/2014/main" id="{32AF7F0D-2238-E743-9AD2-C41F6FFDD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6" name="Freeform 73">
              <a:extLst>
                <a:ext uri="{FF2B5EF4-FFF2-40B4-BE49-F238E27FC236}">
                  <a16:creationId xmlns:a16="http://schemas.microsoft.com/office/drawing/2014/main" id="{3BBE1FCA-5AB6-0141-B59B-78EC4DF2C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018" name="Group 74">
            <a:extLst>
              <a:ext uri="{FF2B5EF4-FFF2-40B4-BE49-F238E27FC236}">
                <a16:creationId xmlns:a16="http://schemas.microsoft.com/office/drawing/2014/main" id="{4704898A-D823-DF42-97A3-7AE2AE9F08F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084513"/>
            <a:ext cx="609600" cy="649287"/>
            <a:chOff x="2159" y="1511"/>
            <a:chExt cx="1427" cy="1264"/>
          </a:xfrm>
        </p:grpSpPr>
        <p:sp>
          <p:nvSpPr>
            <p:cNvPr id="31783" name="Freeform 75">
              <a:extLst>
                <a:ext uri="{FF2B5EF4-FFF2-40B4-BE49-F238E27FC236}">
                  <a16:creationId xmlns:a16="http://schemas.microsoft.com/office/drawing/2014/main" id="{01CB99DC-7294-7646-976A-B2E0ABC68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Freeform 76">
              <a:extLst>
                <a:ext uri="{FF2B5EF4-FFF2-40B4-BE49-F238E27FC236}">
                  <a16:creationId xmlns:a16="http://schemas.microsoft.com/office/drawing/2014/main" id="{0755E5B0-1DCE-2242-A026-33569E195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021" name="Group 77">
            <a:extLst>
              <a:ext uri="{FF2B5EF4-FFF2-40B4-BE49-F238E27FC236}">
                <a16:creationId xmlns:a16="http://schemas.microsoft.com/office/drawing/2014/main" id="{22C4D372-D67D-A04E-88E2-7D0BB20AB7A0}"/>
              </a:ext>
            </a:extLst>
          </p:cNvPr>
          <p:cNvGrpSpPr>
            <a:grpSpLocks/>
          </p:cNvGrpSpPr>
          <p:nvPr/>
        </p:nvGrpSpPr>
        <p:grpSpPr bwMode="auto">
          <a:xfrm>
            <a:off x="5256213" y="5334000"/>
            <a:ext cx="382587" cy="381000"/>
            <a:chOff x="2159" y="1511"/>
            <a:chExt cx="1427" cy="1264"/>
          </a:xfrm>
        </p:grpSpPr>
        <p:sp>
          <p:nvSpPr>
            <p:cNvPr id="31781" name="Freeform 78">
              <a:extLst>
                <a:ext uri="{FF2B5EF4-FFF2-40B4-BE49-F238E27FC236}">
                  <a16:creationId xmlns:a16="http://schemas.microsoft.com/office/drawing/2014/main" id="{B49B37CC-5428-5941-856E-02EBE9345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Freeform 79">
              <a:extLst>
                <a:ext uri="{FF2B5EF4-FFF2-40B4-BE49-F238E27FC236}">
                  <a16:creationId xmlns:a16="http://schemas.microsoft.com/office/drawing/2014/main" id="{F49E9AB7-D4A7-3047-A3C7-CA0E4FDA3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024" name="Group 80">
            <a:extLst>
              <a:ext uri="{FF2B5EF4-FFF2-40B4-BE49-F238E27FC236}">
                <a16:creationId xmlns:a16="http://schemas.microsoft.com/office/drawing/2014/main" id="{F4970326-B847-2847-A903-B910053F97FC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2209800"/>
            <a:ext cx="457200" cy="344488"/>
            <a:chOff x="2159" y="1511"/>
            <a:chExt cx="1427" cy="1264"/>
          </a:xfrm>
        </p:grpSpPr>
        <p:sp>
          <p:nvSpPr>
            <p:cNvPr id="31779" name="Freeform 81">
              <a:extLst>
                <a:ext uri="{FF2B5EF4-FFF2-40B4-BE49-F238E27FC236}">
                  <a16:creationId xmlns:a16="http://schemas.microsoft.com/office/drawing/2014/main" id="{5B7239C0-3267-204A-BEAA-BE0BC6A45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Freeform 82">
              <a:extLst>
                <a:ext uri="{FF2B5EF4-FFF2-40B4-BE49-F238E27FC236}">
                  <a16:creationId xmlns:a16="http://schemas.microsoft.com/office/drawing/2014/main" id="{095A42BD-2472-CD4C-855E-00677C749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027" name="Group 83">
            <a:extLst>
              <a:ext uri="{FF2B5EF4-FFF2-40B4-BE49-F238E27FC236}">
                <a16:creationId xmlns:a16="http://schemas.microsoft.com/office/drawing/2014/main" id="{44FC3C5F-796D-8345-91A4-B21EE1165223}"/>
              </a:ext>
            </a:extLst>
          </p:cNvPr>
          <p:cNvGrpSpPr>
            <a:grpSpLocks/>
          </p:cNvGrpSpPr>
          <p:nvPr/>
        </p:nvGrpSpPr>
        <p:grpSpPr bwMode="auto">
          <a:xfrm>
            <a:off x="3732213" y="2057400"/>
            <a:ext cx="534987" cy="573088"/>
            <a:chOff x="2159" y="1511"/>
            <a:chExt cx="1427" cy="1264"/>
          </a:xfrm>
        </p:grpSpPr>
        <p:sp>
          <p:nvSpPr>
            <p:cNvPr id="31777" name="Freeform 84">
              <a:extLst>
                <a:ext uri="{FF2B5EF4-FFF2-40B4-BE49-F238E27FC236}">
                  <a16:creationId xmlns:a16="http://schemas.microsoft.com/office/drawing/2014/main" id="{9F56801E-8674-2347-9EE3-764A4F2F7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Freeform 85">
              <a:extLst>
                <a:ext uri="{FF2B5EF4-FFF2-40B4-BE49-F238E27FC236}">
                  <a16:creationId xmlns:a16="http://schemas.microsoft.com/office/drawing/2014/main" id="{6E8C3AFA-9DB3-E745-9BBF-5311449B8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030" name="Group 86">
            <a:extLst>
              <a:ext uri="{FF2B5EF4-FFF2-40B4-BE49-F238E27FC236}">
                <a16:creationId xmlns:a16="http://schemas.microsoft.com/office/drawing/2014/main" id="{9C8DAF56-07E8-B744-9671-74A973A35D46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371600"/>
            <a:ext cx="534988" cy="420688"/>
            <a:chOff x="2159" y="1511"/>
            <a:chExt cx="1427" cy="1264"/>
          </a:xfrm>
        </p:grpSpPr>
        <p:sp>
          <p:nvSpPr>
            <p:cNvPr id="31775" name="Freeform 87">
              <a:extLst>
                <a:ext uri="{FF2B5EF4-FFF2-40B4-BE49-F238E27FC236}">
                  <a16:creationId xmlns:a16="http://schemas.microsoft.com/office/drawing/2014/main" id="{63A305F0-141F-9543-8306-8ED094C2E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Freeform 88">
              <a:extLst>
                <a:ext uri="{FF2B5EF4-FFF2-40B4-BE49-F238E27FC236}">
                  <a16:creationId xmlns:a16="http://schemas.microsoft.com/office/drawing/2014/main" id="{7A81C3CE-8935-F144-ADBC-CB28159F7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774" name="Picture 89">
            <a:extLst>
              <a:ext uri="{FF2B5EF4-FFF2-40B4-BE49-F238E27FC236}">
                <a16:creationId xmlns:a16="http://schemas.microsoft.com/office/drawing/2014/main" id="{9D01C78D-1DAC-6F4F-AEFC-AE8474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76600"/>
            <a:ext cx="34163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0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GIS Data</a:t>
            </a:r>
            <a:br>
              <a:rPr lang="en-US" dirty="0"/>
            </a:br>
            <a:r>
              <a:rPr lang="en-US" dirty="0"/>
              <a:t>The DASC Data Catalog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DEBDA-DB8D-A840-8D42-B3CF0A0E3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5884467" cy="4796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F49A7-DD7D-A94D-A802-EBC02FF6A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280681"/>
            <a:ext cx="5181600" cy="360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120C5-0949-9A43-9C0A-1CB3C612A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133600"/>
            <a:ext cx="4053650" cy="38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28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39CB3146-0C66-F24B-99DB-8EB6DFDBF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32770" name="Group 3">
            <a:extLst>
              <a:ext uri="{FF2B5EF4-FFF2-40B4-BE49-F238E27FC236}">
                <a16:creationId xmlns:a16="http://schemas.microsoft.com/office/drawing/2014/main" id="{E0EB1B7F-E525-F645-AEB3-2A688FB75835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"/>
            <a:ext cx="8686800" cy="6165850"/>
            <a:chOff x="0" y="388"/>
            <a:chExt cx="5472" cy="3884"/>
          </a:xfrm>
        </p:grpSpPr>
        <p:grpSp>
          <p:nvGrpSpPr>
            <p:cNvPr id="32812" name="Group 4">
              <a:extLst>
                <a:ext uri="{FF2B5EF4-FFF2-40B4-BE49-F238E27FC236}">
                  <a16:creationId xmlns:a16="http://schemas.microsoft.com/office/drawing/2014/main" id="{47DCEB3F-32DD-594D-AD7C-E54CDD759B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40"/>
              <a:ext cx="5180" cy="2780"/>
              <a:chOff x="0" y="1440"/>
              <a:chExt cx="5180" cy="2780"/>
            </a:xfrm>
          </p:grpSpPr>
          <p:pic>
            <p:nvPicPr>
              <p:cNvPr id="32845" name="Picture 5">
                <a:extLst>
                  <a:ext uri="{FF2B5EF4-FFF2-40B4-BE49-F238E27FC236}">
                    <a16:creationId xmlns:a16="http://schemas.microsoft.com/office/drawing/2014/main" id="{B81E4165-85A5-EE4A-8860-AB868C9586C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7" y="1572"/>
                <a:ext cx="4103" cy="2648"/>
              </a:xfrm>
              <a:prstGeom prst="rect">
                <a:avLst/>
              </a:prstGeom>
              <a:noFill/>
              <a:ln w="1270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2846" name="Group 6">
                <a:extLst>
                  <a:ext uri="{FF2B5EF4-FFF2-40B4-BE49-F238E27FC236}">
                    <a16:creationId xmlns:a16="http://schemas.microsoft.com/office/drawing/2014/main" id="{BE0EB09C-28E6-834E-BF39-CDE985AE2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440"/>
                <a:ext cx="5066" cy="2528"/>
                <a:chOff x="0" y="1440"/>
                <a:chExt cx="5066" cy="2528"/>
              </a:xfrm>
            </p:grpSpPr>
            <p:sp>
              <p:nvSpPr>
                <p:cNvPr id="32847" name="Arc 7">
                  <a:extLst>
                    <a:ext uri="{FF2B5EF4-FFF2-40B4-BE49-F238E27FC236}">
                      <a16:creationId xmlns:a16="http://schemas.microsoft.com/office/drawing/2014/main" id="{00075743-E209-3B4C-976B-0DF5FF1CE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0" y="3037"/>
                  <a:ext cx="844" cy="66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567"/>
                      </a:moveTo>
                      <a:cubicBezTo>
                        <a:pt x="18" y="9660"/>
                        <a:pt x="9667" y="14"/>
                        <a:pt x="21574" y="0"/>
                      </a:cubicBezTo>
                    </a:path>
                    <a:path w="21600" h="21600" stroke="0" extrusionOk="0">
                      <a:moveTo>
                        <a:pt x="0" y="21567"/>
                      </a:moveTo>
                      <a:cubicBezTo>
                        <a:pt x="18" y="9660"/>
                        <a:pt x="9667" y="14"/>
                        <a:pt x="21574" y="0"/>
                      </a:cubicBezTo>
                      <a:lnTo>
                        <a:pt x="21600" y="21600"/>
                      </a:lnTo>
                      <a:lnTo>
                        <a:pt x="0" y="2156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48" name="Line 8">
                  <a:extLst>
                    <a:ext uri="{FF2B5EF4-FFF2-40B4-BE49-F238E27FC236}">
                      <a16:creationId xmlns:a16="http://schemas.microsoft.com/office/drawing/2014/main" id="{E7D086DE-FD09-3F4B-AB5C-64C91C126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7" y="3429"/>
                  <a:ext cx="341" cy="11"/>
                </a:xfrm>
                <a:prstGeom prst="line">
                  <a:avLst/>
                </a:prstGeom>
                <a:noFill/>
                <a:ln w="25400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49" name="Line 9">
                  <a:extLst>
                    <a:ext uri="{FF2B5EF4-FFF2-40B4-BE49-F238E27FC236}">
                      <a16:creationId xmlns:a16="http://schemas.microsoft.com/office/drawing/2014/main" id="{5EAFC4CB-2242-D541-9515-BC2EDF4F60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97" y="3581"/>
                  <a:ext cx="267" cy="239"/>
                </a:xfrm>
                <a:prstGeom prst="line">
                  <a:avLst/>
                </a:prstGeom>
                <a:noFill/>
                <a:ln w="25400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2850" name="Group 10">
                  <a:extLst>
                    <a:ext uri="{FF2B5EF4-FFF2-40B4-BE49-F238E27FC236}">
                      <a16:creationId xmlns:a16="http://schemas.microsoft.com/office/drawing/2014/main" id="{632CE597-DC48-1341-84E9-09C3B56A1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1440"/>
                  <a:ext cx="5066" cy="2528"/>
                  <a:chOff x="0" y="1440"/>
                  <a:chExt cx="5066" cy="2528"/>
                </a:xfrm>
              </p:grpSpPr>
              <p:grpSp>
                <p:nvGrpSpPr>
                  <p:cNvPr id="32852" name="Group 11">
                    <a:extLst>
                      <a:ext uri="{FF2B5EF4-FFF2-40B4-BE49-F238E27FC236}">
                        <a16:creationId xmlns:a16="http://schemas.microsoft.com/office/drawing/2014/main" id="{EA73A1AF-6449-714A-8107-A55FD5C6B4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1" y="1440"/>
                    <a:ext cx="4945" cy="2262"/>
                    <a:chOff x="121" y="1440"/>
                    <a:chExt cx="4945" cy="2262"/>
                  </a:xfrm>
                </p:grpSpPr>
                <p:sp>
                  <p:nvSpPr>
                    <p:cNvPr id="32854" name="Arc 12">
                      <a:extLst>
                        <a:ext uri="{FF2B5EF4-FFF2-40B4-BE49-F238E27FC236}">
                          <a16:creationId xmlns:a16="http://schemas.microsoft.com/office/drawing/2014/main" id="{49DD2D5E-93CE-3344-8A0C-0F5A47C136C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21" y="2464"/>
                      <a:ext cx="2895" cy="1238"/>
                    </a:xfrm>
                    <a:custGeom>
                      <a:avLst/>
                      <a:gdLst>
                        <a:gd name="T0" fmla="*/ 0 w 21600"/>
                        <a:gd name="T1" fmla="*/ 0 h 20108"/>
                        <a:gd name="T2" fmla="*/ 0 w 21600"/>
                        <a:gd name="T3" fmla="*/ 0 h 20108"/>
                        <a:gd name="T4" fmla="*/ 0 w 21600"/>
                        <a:gd name="T5" fmla="*/ 0 h 20108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1600" h="20108" fill="none" extrusionOk="0">
                          <a:moveTo>
                            <a:pt x="7888" y="0"/>
                          </a:moveTo>
                          <a:cubicBezTo>
                            <a:pt x="16159" y="3245"/>
                            <a:pt x="21600" y="11223"/>
                            <a:pt x="21600" y="20108"/>
                          </a:cubicBezTo>
                        </a:path>
                        <a:path w="21600" h="20108" stroke="0" extrusionOk="0">
                          <a:moveTo>
                            <a:pt x="7888" y="0"/>
                          </a:moveTo>
                          <a:cubicBezTo>
                            <a:pt x="16159" y="3245"/>
                            <a:pt x="21600" y="11223"/>
                            <a:pt x="21600" y="20108"/>
                          </a:cubicBezTo>
                          <a:lnTo>
                            <a:pt x="0" y="20108"/>
                          </a:lnTo>
                          <a:lnTo>
                            <a:pt x="7888" y="0"/>
                          </a:lnTo>
                          <a:close/>
                        </a:path>
                      </a:pathLst>
                    </a:custGeom>
                    <a:noFill/>
                    <a:ln w="76200" cap="rnd">
                      <a:solidFill>
                        <a:srgbClr val="FF0066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855" name="Group 13">
                      <a:extLst>
                        <a:ext uri="{FF2B5EF4-FFF2-40B4-BE49-F238E27FC236}">
                          <a16:creationId xmlns:a16="http://schemas.microsoft.com/office/drawing/2014/main" id="{CD185309-316E-BD49-A820-FC05437D46F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34" y="1440"/>
                      <a:ext cx="2532" cy="1596"/>
                      <a:chOff x="2534" y="1440"/>
                      <a:chExt cx="2532" cy="1596"/>
                    </a:xfrm>
                  </p:grpSpPr>
                  <p:sp>
                    <p:nvSpPr>
                      <p:cNvPr id="32856" name="Line 14">
                        <a:extLst>
                          <a:ext uri="{FF2B5EF4-FFF2-40B4-BE49-F238E27FC236}">
                            <a16:creationId xmlns:a16="http://schemas.microsoft.com/office/drawing/2014/main" id="{38BDFAB2-04AF-E142-A3C2-5AFA6547741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34" y="2371"/>
                        <a:ext cx="2049" cy="665"/>
                      </a:xfrm>
                      <a:prstGeom prst="line">
                        <a:avLst/>
                      </a:prstGeom>
                      <a:noFill/>
                      <a:ln w="76200">
                        <a:solidFill>
                          <a:srgbClr val="FF0066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2857" name="Group 15">
                        <a:extLst>
                          <a:ext uri="{FF2B5EF4-FFF2-40B4-BE49-F238E27FC236}">
                            <a16:creationId xmlns:a16="http://schemas.microsoft.com/office/drawing/2014/main" id="{528C38E5-BE93-C641-9711-E478DD4D8A7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53" y="1440"/>
                        <a:ext cx="2413" cy="931"/>
                        <a:chOff x="2653" y="1440"/>
                        <a:chExt cx="2413" cy="931"/>
                      </a:xfrm>
                    </p:grpSpPr>
                    <p:sp>
                      <p:nvSpPr>
                        <p:cNvPr id="32858" name="Line 16">
                          <a:extLst>
                            <a:ext uri="{FF2B5EF4-FFF2-40B4-BE49-F238E27FC236}">
                              <a16:creationId xmlns:a16="http://schemas.microsoft.com/office/drawing/2014/main" id="{4BC49437-76B7-FC48-97DD-2476E513641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83" y="2371"/>
                          <a:ext cx="483" cy="0"/>
                        </a:xfrm>
                        <a:prstGeom prst="line">
                          <a:avLst/>
                        </a:prstGeom>
                        <a:noFill/>
                        <a:ln w="76200">
                          <a:solidFill>
                            <a:srgbClr val="FF0066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59" name="Line 17">
                          <a:extLst>
                            <a:ext uri="{FF2B5EF4-FFF2-40B4-BE49-F238E27FC236}">
                              <a16:creationId xmlns:a16="http://schemas.microsoft.com/office/drawing/2014/main" id="{44CB353D-3815-AC40-9732-028295C1A5F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53" y="1440"/>
                          <a:ext cx="2051" cy="931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FF0066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32853" name="Arc 18">
                    <a:extLst>
                      <a:ext uri="{FF2B5EF4-FFF2-40B4-BE49-F238E27FC236}">
                        <a16:creationId xmlns:a16="http://schemas.microsoft.com/office/drawing/2014/main" id="{27F1E9EA-BAE8-7946-A02C-83F0DBA9C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2741"/>
                    <a:ext cx="3015" cy="1227"/>
                  </a:xfrm>
                  <a:custGeom>
                    <a:avLst/>
                    <a:gdLst>
                      <a:gd name="T0" fmla="*/ 0 w 21600"/>
                      <a:gd name="T1" fmla="*/ 0 h 19942"/>
                      <a:gd name="T2" fmla="*/ 0 w 21600"/>
                      <a:gd name="T3" fmla="*/ 0 h 19942"/>
                      <a:gd name="T4" fmla="*/ 0 w 21600"/>
                      <a:gd name="T5" fmla="*/ 0 h 1994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19942" fill="none" extrusionOk="0">
                        <a:moveTo>
                          <a:pt x="8299" y="0"/>
                        </a:moveTo>
                        <a:cubicBezTo>
                          <a:pt x="16347" y="3349"/>
                          <a:pt x="21593" y="11208"/>
                          <a:pt x="21599" y="19926"/>
                        </a:cubicBezTo>
                      </a:path>
                      <a:path w="21600" h="19942" stroke="0" extrusionOk="0">
                        <a:moveTo>
                          <a:pt x="8299" y="0"/>
                        </a:moveTo>
                        <a:cubicBezTo>
                          <a:pt x="16347" y="3349"/>
                          <a:pt x="21593" y="11208"/>
                          <a:pt x="21599" y="19926"/>
                        </a:cubicBezTo>
                        <a:lnTo>
                          <a:pt x="0" y="19942"/>
                        </a:lnTo>
                        <a:lnTo>
                          <a:pt x="829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FF0066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851" name="Line 19">
                  <a:extLst>
                    <a:ext uri="{FF2B5EF4-FFF2-40B4-BE49-F238E27FC236}">
                      <a16:creationId xmlns:a16="http://schemas.microsoft.com/office/drawing/2014/main" id="{DC4B8332-9EB0-E24C-9030-949D7C0C8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27" y="3417"/>
                  <a:ext cx="212" cy="300"/>
                </a:xfrm>
                <a:prstGeom prst="line">
                  <a:avLst/>
                </a:prstGeom>
                <a:noFill/>
                <a:ln w="25400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2813" name="Rectangle 20">
              <a:extLst>
                <a:ext uri="{FF2B5EF4-FFF2-40B4-BE49-F238E27FC236}">
                  <a16:creationId xmlns:a16="http://schemas.microsoft.com/office/drawing/2014/main" id="{1A4C157F-6D62-FC4D-B7D1-508CB7A95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" y="388"/>
              <a:ext cx="4888" cy="71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The Allocated $ to the State Must then be  Distributed or Apportioned within the State</a:t>
              </a:r>
            </a:p>
          </p:txBody>
        </p:sp>
        <p:sp>
          <p:nvSpPr>
            <p:cNvPr id="32814" name="Line 21">
              <a:extLst>
                <a:ext uri="{FF2B5EF4-FFF2-40B4-BE49-F238E27FC236}">
                  <a16:creationId xmlns:a16="http://schemas.microsoft.com/office/drawing/2014/main" id="{11E8BD1A-A32E-7943-ADCA-DAE34B191A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440"/>
              <a:ext cx="288" cy="96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5" name="Freeform 22">
              <a:extLst>
                <a:ext uri="{FF2B5EF4-FFF2-40B4-BE49-F238E27FC236}">
                  <a16:creationId xmlns:a16="http://schemas.microsoft.com/office/drawing/2014/main" id="{511092FA-D848-7A4A-BDD8-E557AAA31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1392"/>
              <a:ext cx="768" cy="1598"/>
            </a:xfrm>
            <a:custGeom>
              <a:avLst/>
              <a:gdLst>
                <a:gd name="T0" fmla="*/ 25 w 768"/>
                <a:gd name="T1" fmla="*/ 186 h 1598"/>
                <a:gd name="T2" fmla="*/ 61 w 768"/>
                <a:gd name="T3" fmla="*/ 239 h 1598"/>
                <a:gd name="T4" fmla="*/ 96 w 768"/>
                <a:gd name="T5" fmla="*/ 292 h 1598"/>
                <a:gd name="T6" fmla="*/ 131 w 768"/>
                <a:gd name="T7" fmla="*/ 336 h 1598"/>
                <a:gd name="T8" fmla="*/ 114 w 768"/>
                <a:gd name="T9" fmla="*/ 389 h 1598"/>
                <a:gd name="T10" fmla="*/ 105 w 768"/>
                <a:gd name="T11" fmla="*/ 442 h 1598"/>
                <a:gd name="T12" fmla="*/ 96 w 768"/>
                <a:gd name="T13" fmla="*/ 495 h 1598"/>
                <a:gd name="T14" fmla="*/ 78 w 768"/>
                <a:gd name="T15" fmla="*/ 547 h 1598"/>
                <a:gd name="T16" fmla="*/ 61 w 768"/>
                <a:gd name="T17" fmla="*/ 600 h 1598"/>
                <a:gd name="T18" fmla="*/ 78 w 768"/>
                <a:gd name="T19" fmla="*/ 644 h 1598"/>
                <a:gd name="T20" fmla="*/ 114 w 768"/>
                <a:gd name="T21" fmla="*/ 697 h 1598"/>
                <a:gd name="T22" fmla="*/ 149 w 768"/>
                <a:gd name="T23" fmla="*/ 733 h 1598"/>
                <a:gd name="T24" fmla="*/ 202 w 768"/>
                <a:gd name="T25" fmla="*/ 768 h 1598"/>
                <a:gd name="T26" fmla="*/ 237 w 768"/>
                <a:gd name="T27" fmla="*/ 821 h 1598"/>
                <a:gd name="T28" fmla="*/ 281 w 768"/>
                <a:gd name="T29" fmla="*/ 865 h 1598"/>
                <a:gd name="T30" fmla="*/ 308 w 768"/>
                <a:gd name="T31" fmla="*/ 918 h 1598"/>
                <a:gd name="T32" fmla="*/ 352 w 768"/>
                <a:gd name="T33" fmla="*/ 962 h 1598"/>
                <a:gd name="T34" fmla="*/ 378 w 768"/>
                <a:gd name="T35" fmla="*/ 1006 h 1598"/>
                <a:gd name="T36" fmla="*/ 378 w 768"/>
                <a:gd name="T37" fmla="*/ 1068 h 1598"/>
                <a:gd name="T38" fmla="*/ 378 w 768"/>
                <a:gd name="T39" fmla="*/ 1121 h 1598"/>
                <a:gd name="T40" fmla="*/ 378 w 768"/>
                <a:gd name="T41" fmla="*/ 1174 h 1598"/>
                <a:gd name="T42" fmla="*/ 396 w 768"/>
                <a:gd name="T43" fmla="*/ 1227 h 1598"/>
                <a:gd name="T44" fmla="*/ 396 w 768"/>
                <a:gd name="T45" fmla="*/ 1289 h 1598"/>
                <a:gd name="T46" fmla="*/ 405 w 768"/>
                <a:gd name="T47" fmla="*/ 1289 h 1598"/>
                <a:gd name="T48" fmla="*/ 387 w 768"/>
                <a:gd name="T49" fmla="*/ 1341 h 1598"/>
                <a:gd name="T50" fmla="*/ 387 w 768"/>
                <a:gd name="T51" fmla="*/ 1394 h 1598"/>
                <a:gd name="T52" fmla="*/ 387 w 768"/>
                <a:gd name="T53" fmla="*/ 1456 h 1598"/>
                <a:gd name="T54" fmla="*/ 387 w 768"/>
                <a:gd name="T55" fmla="*/ 1509 h 1598"/>
                <a:gd name="T56" fmla="*/ 405 w 768"/>
                <a:gd name="T57" fmla="*/ 1536 h 1598"/>
                <a:gd name="T58" fmla="*/ 423 w 768"/>
                <a:gd name="T59" fmla="*/ 1597 h 1598"/>
                <a:gd name="T60" fmla="*/ 476 w 768"/>
                <a:gd name="T61" fmla="*/ 1571 h 1598"/>
                <a:gd name="T62" fmla="*/ 599 w 768"/>
                <a:gd name="T63" fmla="*/ 1553 h 1598"/>
                <a:gd name="T64" fmla="*/ 608 w 768"/>
                <a:gd name="T65" fmla="*/ 1491 h 1598"/>
                <a:gd name="T66" fmla="*/ 590 w 768"/>
                <a:gd name="T67" fmla="*/ 1386 h 1598"/>
                <a:gd name="T68" fmla="*/ 581 w 768"/>
                <a:gd name="T69" fmla="*/ 1306 h 1598"/>
                <a:gd name="T70" fmla="*/ 573 w 768"/>
                <a:gd name="T71" fmla="*/ 1147 h 1598"/>
                <a:gd name="T72" fmla="*/ 573 w 768"/>
                <a:gd name="T73" fmla="*/ 989 h 1598"/>
                <a:gd name="T74" fmla="*/ 573 w 768"/>
                <a:gd name="T75" fmla="*/ 909 h 1598"/>
                <a:gd name="T76" fmla="*/ 581 w 768"/>
                <a:gd name="T77" fmla="*/ 786 h 1598"/>
                <a:gd name="T78" fmla="*/ 590 w 768"/>
                <a:gd name="T79" fmla="*/ 662 h 1598"/>
                <a:gd name="T80" fmla="*/ 749 w 768"/>
                <a:gd name="T81" fmla="*/ 627 h 1598"/>
                <a:gd name="T82" fmla="*/ 758 w 768"/>
                <a:gd name="T83" fmla="*/ 486 h 1598"/>
                <a:gd name="T84" fmla="*/ 767 w 768"/>
                <a:gd name="T85" fmla="*/ 362 h 1598"/>
                <a:gd name="T86" fmla="*/ 749 w 768"/>
                <a:gd name="T87" fmla="*/ 300 h 1598"/>
                <a:gd name="T88" fmla="*/ 679 w 768"/>
                <a:gd name="T89" fmla="*/ 195 h 1598"/>
                <a:gd name="T90" fmla="*/ 555 w 768"/>
                <a:gd name="T91" fmla="*/ 71 h 1598"/>
                <a:gd name="T92" fmla="*/ 520 w 768"/>
                <a:gd name="T93" fmla="*/ 0 h 1598"/>
                <a:gd name="T94" fmla="*/ 467 w 768"/>
                <a:gd name="T95" fmla="*/ 36 h 1598"/>
                <a:gd name="T96" fmla="*/ 361 w 768"/>
                <a:gd name="T97" fmla="*/ 45 h 1598"/>
                <a:gd name="T98" fmla="*/ 281 w 768"/>
                <a:gd name="T99" fmla="*/ 53 h 1598"/>
                <a:gd name="T100" fmla="*/ 175 w 768"/>
                <a:gd name="T101" fmla="*/ 80 h 1598"/>
                <a:gd name="T102" fmla="*/ 105 w 768"/>
                <a:gd name="T103" fmla="*/ 89 h 1598"/>
                <a:gd name="T104" fmla="*/ 61 w 768"/>
                <a:gd name="T105" fmla="*/ 133 h 1598"/>
                <a:gd name="T106" fmla="*/ 0 w 768"/>
                <a:gd name="T107" fmla="*/ 144 h 15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68" h="1598">
                  <a:moveTo>
                    <a:pt x="0" y="144"/>
                  </a:moveTo>
                  <a:lnTo>
                    <a:pt x="25" y="186"/>
                  </a:lnTo>
                  <a:lnTo>
                    <a:pt x="43" y="212"/>
                  </a:lnTo>
                  <a:lnTo>
                    <a:pt x="61" y="239"/>
                  </a:lnTo>
                  <a:lnTo>
                    <a:pt x="78" y="265"/>
                  </a:lnTo>
                  <a:lnTo>
                    <a:pt x="96" y="292"/>
                  </a:lnTo>
                  <a:lnTo>
                    <a:pt x="123" y="309"/>
                  </a:lnTo>
                  <a:lnTo>
                    <a:pt x="131" y="336"/>
                  </a:lnTo>
                  <a:lnTo>
                    <a:pt x="131" y="362"/>
                  </a:lnTo>
                  <a:lnTo>
                    <a:pt x="114" y="389"/>
                  </a:lnTo>
                  <a:lnTo>
                    <a:pt x="105" y="415"/>
                  </a:lnTo>
                  <a:lnTo>
                    <a:pt x="105" y="442"/>
                  </a:lnTo>
                  <a:lnTo>
                    <a:pt x="105" y="468"/>
                  </a:lnTo>
                  <a:lnTo>
                    <a:pt x="96" y="495"/>
                  </a:lnTo>
                  <a:lnTo>
                    <a:pt x="96" y="521"/>
                  </a:lnTo>
                  <a:lnTo>
                    <a:pt x="78" y="547"/>
                  </a:lnTo>
                  <a:lnTo>
                    <a:pt x="78" y="574"/>
                  </a:lnTo>
                  <a:lnTo>
                    <a:pt x="61" y="600"/>
                  </a:lnTo>
                  <a:lnTo>
                    <a:pt x="52" y="627"/>
                  </a:lnTo>
                  <a:lnTo>
                    <a:pt x="78" y="644"/>
                  </a:lnTo>
                  <a:lnTo>
                    <a:pt x="96" y="671"/>
                  </a:lnTo>
                  <a:lnTo>
                    <a:pt x="114" y="697"/>
                  </a:lnTo>
                  <a:lnTo>
                    <a:pt x="123" y="724"/>
                  </a:lnTo>
                  <a:lnTo>
                    <a:pt x="149" y="733"/>
                  </a:lnTo>
                  <a:lnTo>
                    <a:pt x="175" y="750"/>
                  </a:lnTo>
                  <a:lnTo>
                    <a:pt x="202" y="768"/>
                  </a:lnTo>
                  <a:lnTo>
                    <a:pt x="220" y="794"/>
                  </a:lnTo>
                  <a:lnTo>
                    <a:pt x="237" y="821"/>
                  </a:lnTo>
                  <a:lnTo>
                    <a:pt x="255" y="847"/>
                  </a:lnTo>
                  <a:lnTo>
                    <a:pt x="281" y="865"/>
                  </a:lnTo>
                  <a:lnTo>
                    <a:pt x="299" y="892"/>
                  </a:lnTo>
                  <a:lnTo>
                    <a:pt x="308" y="918"/>
                  </a:lnTo>
                  <a:lnTo>
                    <a:pt x="334" y="936"/>
                  </a:lnTo>
                  <a:lnTo>
                    <a:pt x="352" y="962"/>
                  </a:lnTo>
                  <a:lnTo>
                    <a:pt x="378" y="980"/>
                  </a:lnTo>
                  <a:lnTo>
                    <a:pt x="378" y="1006"/>
                  </a:lnTo>
                  <a:lnTo>
                    <a:pt x="378" y="1041"/>
                  </a:lnTo>
                  <a:lnTo>
                    <a:pt x="378" y="1068"/>
                  </a:lnTo>
                  <a:lnTo>
                    <a:pt x="378" y="1094"/>
                  </a:lnTo>
                  <a:lnTo>
                    <a:pt x="378" y="1121"/>
                  </a:lnTo>
                  <a:lnTo>
                    <a:pt x="378" y="1147"/>
                  </a:lnTo>
                  <a:lnTo>
                    <a:pt x="378" y="1174"/>
                  </a:lnTo>
                  <a:lnTo>
                    <a:pt x="387" y="1200"/>
                  </a:lnTo>
                  <a:lnTo>
                    <a:pt x="396" y="1227"/>
                  </a:lnTo>
                  <a:lnTo>
                    <a:pt x="396" y="1262"/>
                  </a:lnTo>
                  <a:lnTo>
                    <a:pt x="396" y="1289"/>
                  </a:lnTo>
                  <a:lnTo>
                    <a:pt x="396" y="1315"/>
                  </a:lnTo>
                  <a:lnTo>
                    <a:pt x="405" y="1289"/>
                  </a:lnTo>
                  <a:lnTo>
                    <a:pt x="387" y="1315"/>
                  </a:lnTo>
                  <a:lnTo>
                    <a:pt x="387" y="1341"/>
                  </a:lnTo>
                  <a:lnTo>
                    <a:pt x="387" y="1368"/>
                  </a:lnTo>
                  <a:lnTo>
                    <a:pt x="387" y="1394"/>
                  </a:lnTo>
                  <a:lnTo>
                    <a:pt x="387" y="1421"/>
                  </a:lnTo>
                  <a:lnTo>
                    <a:pt x="387" y="1456"/>
                  </a:lnTo>
                  <a:lnTo>
                    <a:pt x="384" y="1488"/>
                  </a:lnTo>
                  <a:lnTo>
                    <a:pt x="387" y="1509"/>
                  </a:lnTo>
                  <a:lnTo>
                    <a:pt x="384" y="1536"/>
                  </a:lnTo>
                  <a:lnTo>
                    <a:pt x="405" y="1536"/>
                  </a:lnTo>
                  <a:lnTo>
                    <a:pt x="414" y="1562"/>
                  </a:lnTo>
                  <a:lnTo>
                    <a:pt x="423" y="1597"/>
                  </a:lnTo>
                  <a:lnTo>
                    <a:pt x="449" y="1597"/>
                  </a:lnTo>
                  <a:lnTo>
                    <a:pt x="476" y="1571"/>
                  </a:lnTo>
                  <a:lnTo>
                    <a:pt x="564" y="1562"/>
                  </a:lnTo>
                  <a:lnTo>
                    <a:pt x="599" y="1553"/>
                  </a:lnTo>
                  <a:lnTo>
                    <a:pt x="617" y="1527"/>
                  </a:lnTo>
                  <a:lnTo>
                    <a:pt x="608" y="1491"/>
                  </a:lnTo>
                  <a:lnTo>
                    <a:pt x="599" y="1421"/>
                  </a:lnTo>
                  <a:lnTo>
                    <a:pt x="590" y="1386"/>
                  </a:lnTo>
                  <a:lnTo>
                    <a:pt x="581" y="1359"/>
                  </a:lnTo>
                  <a:lnTo>
                    <a:pt x="581" y="1306"/>
                  </a:lnTo>
                  <a:lnTo>
                    <a:pt x="573" y="1236"/>
                  </a:lnTo>
                  <a:lnTo>
                    <a:pt x="573" y="1147"/>
                  </a:lnTo>
                  <a:lnTo>
                    <a:pt x="573" y="1059"/>
                  </a:lnTo>
                  <a:lnTo>
                    <a:pt x="573" y="989"/>
                  </a:lnTo>
                  <a:lnTo>
                    <a:pt x="573" y="936"/>
                  </a:lnTo>
                  <a:lnTo>
                    <a:pt x="573" y="909"/>
                  </a:lnTo>
                  <a:lnTo>
                    <a:pt x="581" y="839"/>
                  </a:lnTo>
                  <a:lnTo>
                    <a:pt x="581" y="786"/>
                  </a:lnTo>
                  <a:lnTo>
                    <a:pt x="581" y="733"/>
                  </a:lnTo>
                  <a:lnTo>
                    <a:pt x="590" y="662"/>
                  </a:lnTo>
                  <a:lnTo>
                    <a:pt x="661" y="644"/>
                  </a:lnTo>
                  <a:lnTo>
                    <a:pt x="749" y="627"/>
                  </a:lnTo>
                  <a:lnTo>
                    <a:pt x="749" y="556"/>
                  </a:lnTo>
                  <a:lnTo>
                    <a:pt x="758" y="486"/>
                  </a:lnTo>
                  <a:lnTo>
                    <a:pt x="767" y="415"/>
                  </a:lnTo>
                  <a:lnTo>
                    <a:pt x="767" y="362"/>
                  </a:lnTo>
                  <a:lnTo>
                    <a:pt x="767" y="336"/>
                  </a:lnTo>
                  <a:lnTo>
                    <a:pt x="749" y="300"/>
                  </a:lnTo>
                  <a:lnTo>
                    <a:pt x="731" y="247"/>
                  </a:lnTo>
                  <a:lnTo>
                    <a:pt x="679" y="195"/>
                  </a:lnTo>
                  <a:lnTo>
                    <a:pt x="626" y="124"/>
                  </a:lnTo>
                  <a:lnTo>
                    <a:pt x="555" y="71"/>
                  </a:lnTo>
                  <a:lnTo>
                    <a:pt x="537" y="36"/>
                  </a:lnTo>
                  <a:lnTo>
                    <a:pt x="520" y="0"/>
                  </a:lnTo>
                  <a:lnTo>
                    <a:pt x="502" y="27"/>
                  </a:lnTo>
                  <a:lnTo>
                    <a:pt x="467" y="36"/>
                  </a:lnTo>
                  <a:lnTo>
                    <a:pt x="396" y="45"/>
                  </a:lnTo>
                  <a:lnTo>
                    <a:pt x="361" y="45"/>
                  </a:lnTo>
                  <a:lnTo>
                    <a:pt x="308" y="45"/>
                  </a:lnTo>
                  <a:lnTo>
                    <a:pt x="281" y="53"/>
                  </a:lnTo>
                  <a:lnTo>
                    <a:pt x="246" y="80"/>
                  </a:lnTo>
                  <a:lnTo>
                    <a:pt x="175" y="80"/>
                  </a:lnTo>
                  <a:lnTo>
                    <a:pt x="140" y="80"/>
                  </a:lnTo>
                  <a:lnTo>
                    <a:pt x="105" y="89"/>
                  </a:lnTo>
                  <a:lnTo>
                    <a:pt x="78" y="106"/>
                  </a:lnTo>
                  <a:lnTo>
                    <a:pt x="61" y="133"/>
                  </a:lnTo>
                  <a:lnTo>
                    <a:pt x="43" y="159"/>
                  </a:lnTo>
                  <a:lnTo>
                    <a:pt x="0" y="14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16" name="Line 23">
              <a:extLst>
                <a:ext uri="{FF2B5EF4-FFF2-40B4-BE49-F238E27FC236}">
                  <a16:creationId xmlns:a16="http://schemas.microsoft.com/office/drawing/2014/main" id="{88584C5D-B5E4-784C-8D47-6F182F74FA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976"/>
              <a:ext cx="96" cy="1104"/>
            </a:xfrm>
            <a:prstGeom prst="line">
              <a:avLst/>
            </a:prstGeom>
            <a:noFill/>
            <a:ln w="1016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7" name="Line 24">
              <a:extLst>
                <a:ext uri="{FF2B5EF4-FFF2-40B4-BE49-F238E27FC236}">
                  <a16:creationId xmlns:a16="http://schemas.microsoft.com/office/drawing/2014/main" id="{6660F2C0-B223-F941-B9E5-A1B427CCD2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3744"/>
              <a:ext cx="0" cy="432"/>
            </a:xfrm>
            <a:prstGeom prst="line">
              <a:avLst/>
            </a:prstGeom>
            <a:noFill/>
            <a:ln w="5080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8" name="Rectangle 25">
              <a:extLst>
                <a:ext uri="{FF2B5EF4-FFF2-40B4-BE49-F238E27FC236}">
                  <a16:creationId xmlns:a16="http://schemas.microsoft.com/office/drawing/2014/main" id="{BC67614B-C4B4-2846-9F5A-872434D37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" y="2884"/>
              <a:ext cx="88" cy="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19" name="Rectangle 26">
              <a:extLst>
                <a:ext uri="{FF2B5EF4-FFF2-40B4-BE49-F238E27FC236}">
                  <a16:creationId xmlns:a16="http://schemas.microsoft.com/office/drawing/2014/main" id="{D91EEC4B-4138-3E44-B19D-23B67D06F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636"/>
              <a:ext cx="664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0" name="Rectangle 27">
              <a:extLst>
                <a:ext uri="{FF2B5EF4-FFF2-40B4-BE49-F238E27FC236}">
                  <a16:creationId xmlns:a16="http://schemas.microsoft.com/office/drawing/2014/main" id="{0304660C-7A78-7044-A4A5-8552FBC01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3700"/>
              <a:ext cx="616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1" name="Rectangle 28">
              <a:extLst>
                <a:ext uri="{FF2B5EF4-FFF2-40B4-BE49-F238E27FC236}">
                  <a16:creationId xmlns:a16="http://schemas.microsoft.com/office/drawing/2014/main" id="{1182E82C-292F-6848-9761-3280DE5AC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" y="1636"/>
              <a:ext cx="904" cy="61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2" name="Rectangle 29">
              <a:extLst>
                <a:ext uri="{FF2B5EF4-FFF2-40B4-BE49-F238E27FC236}">
                  <a16:creationId xmlns:a16="http://schemas.microsoft.com/office/drawing/2014/main" id="{20140766-7C77-B949-97CA-2231CC19A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636"/>
              <a:ext cx="664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3" name="Rectangle 30">
              <a:extLst>
                <a:ext uri="{FF2B5EF4-FFF2-40B4-BE49-F238E27FC236}">
                  <a16:creationId xmlns:a16="http://schemas.microsoft.com/office/drawing/2014/main" id="{6147A57E-0C21-E64E-8AB5-3E853A0F2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" y="3796"/>
              <a:ext cx="1288" cy="37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4" name="Rectangle 31">
              <a:extLst>
                <a:ext uri="{FF2B5EF4-FFF2-40B4-BE49-F238E27FC236}">
                  <a16:creationId xmlns:a16="http://schemas.microsoft.com/office/drawing/2014/main" id="{D2E05E04-91B4-FE41-B64B-31FFA8F99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" y="1636"/>
              <a:ext cx="664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5" name="Rectangle 32">
              <a:extLst>
                <a:ext uri="{FF2B5EF4-FFF2-40B4-BE49-F238E27FC236}">
                  <a16:creationId xmlns:a16="http://schemas.microsoft.com/office/drawing/2014/main" id="{6E46E6B5-F4F5-214E-997F-FFE7757FA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2" y="2596"/>
              <a:ext cx="664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6" name="Rectangle 33">
              <a:extLst>
                <a:ext uri="{FF2B5EF4-FFF2-40B4-BE49-F238E27FC236}">
                  <a16:creationId xmlns:a16="http://schemas.microsoft.com/office/drawing/2014/main" id="{88BBE269-5AE7-B24C-900D-9E4B17C2C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2116"/>
              <a:ext cx="664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7" name="Rectangle 34">
              <a:extLst>
                <a:ext uri="{FF2B5EF4-FFF2-40B4-BE49-F238E27FC236}">
                  <a16:creationId xmlns:a16="http://schemas.microsoft.com/office/drawing/2014/main" id="{C33BF928-747B-6A44-8D0F-54F50B1F6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2116"/>
              <a:ext cx="664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8" name="Rectangle 35">
              <a:extLst>
                <a:ext uri="{FF2B5EF4-FFF2-40B4-BE49-F238E27FC236}">
                  <a16:creationId xmlns:a16="http://schemas.microsoft.com/office/drawing/2014/main" id="{B45169B9-7FC5-B542-A104-64BBE432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2596"/>
              <a:ext cx="712" cy="71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29" name="Rectangle 36">
              <a:extLst>
                <a:ext uri="{FF2B5EF4-FFF2-40B4-BE49-F238E27FC236}">
                  <a16:creationId xmlns:a16="http://schemas.microsoft.com/office/drawing/2014/main" id="{18F63D12-E868-374D-9A60-D94A31260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2" y="3076"/>
              <a:ext cx="664" cy="71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0" name="Rectangle 37">
              <a:extLst>
                <a:ext uri="{FF2B5EF4-FFF2-40B4-BE49-F238E27FC236}">
                  <a16:creationId xmlns:a16="http://schemas.microsoft.com/office/drawing/2014/main" id="{AF349A75-F5AD-6748-B698-37AF87923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2884"/>
              <a:ext cx="952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1" name="Rectangle 38">
              <a:extLst>
                <a:ext uri="{FF2B5EF4-FFF2-40B4-BE49-F238E27FC236}">
                  <a16:creationId xmlns:a16="http://schemas.microsoft.com/office/drawing/2014/main" id="{C5026C65-F3C4-F940-867D-6215AB989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2836"/>
              <a:ext cx="1288" cy="61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2" name="Rectangle 39">
              <a:extLst>
                <a:ext uri="{FF2B5EF4-FFF2-40B4-BE49-F238E27FC236}">
                  <a16:creationId xmlns:a16="http://schemas.microsoft.com/office/drawing/2014/main" id="{4E0C4A60-196E-FE49-9DCF-0F8752544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2" y="3796"/>
              <a:ext cx="664" cy="37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3" name="Rectangle 40">
              <a:extLst>
                <a:ext uri="{FF2B5EF4-FFF2-40B4-BE49-F238E27FC236}">
                  <a16:creationId xmlns:a16="http://schemas.microsoft.com/office/drawing/2014/main" id="{737757E1-0AE8-CE4A-A8CC-21477151C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" y="1636"/>
              <a:ext cx="760" cy="61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4" name="Line 41">
              <a:extLst>
                <a:ext uri="{FF2B5EF4-FFF2-40B4-BE49-F238E27FC236}">
                  <a16:creationId xmlns:a16="http://schemas.microsoft.com/office/drawing/2014/main" id="{3C118C25-A563-6445-8D6D-9CE751519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256"/>
              <a:ext cx="0" cy="62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5" name="Line 42">
              <a:extLst>
                <a:ext uri="{FF2B5EF4-FFF2-40B4-BE49-F238E27FC236}">
                  <a16:creationId xmlns:a16="http://schemas.microsoft.com/office/drawing/2014/main" id="{4E558639-29FF-6346-80D7-DDFDCFC9E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880"/>
              <a:ext cx="81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6" name="Rectangle 43">
              <a:extLst>
                <a:ext uri="{FF2B5EF4-FFF2-40B4-BE49-F238E27FC236}">
                  <a16:creationId xmlns:a16="http://schemas.microsoft.com/office/drawing/2014/main" id="{05A3236C-8F96-0C42-8775-AF74760F1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3460"/>
              <a:ext cx="664" cy="71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7" name="Rectangle 44">
              <a:extLst>
                <a:ext uri="{FF2B5EF4-FFF2-40B4-BE49-F238E27FC236}">
                  <a16:creationId xmlns:a16="http://schemas.microsoft.com/office/drawing/2014/main" id="{8613D33B-45D0-B24D-9D42-A27AAEFB1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" y="3364"/>
              <a:ext cx="808" cy="32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8" name="Rectangle 45">
              <a:extLst>
                <a:ext uri="{FF2B5EF4-FFF2-40B4-BE49-F238E27FC236}">
                  <a16:creationId xmlns:a16="http://schemas.microsoft.com/office/drawing/2014/main" id="{22FD0BC7-E0BD-7E4B-9CCD-ABFB92D5A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" y="3700"/>
              <a:ext cx="808" cy="47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39" name="Rectangle 46">
              <a:extLst>
                <a:ext uri="{FF2B5EF4-FFF2-40B4-BE49-F238E27FC236}">
                  <a16:creationId xmlns:a16="http://schemas.microsoft.com/office/drawing/2014/main" id="{FED5DBF4-4686-4845-86CA-54599ECD5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2260"/>
              <a:ext cx="664" cy="56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2840" name="Line 47">
              <a:extLst>
                <a:ext uri="{FF2B5EF4-FFF2-40B4-BE49-F238E27FC236}">
                  <a16:creationId xmlns:a16="http://schemas.microsoft.com/office/drawing/2014/main" id="{102269DB-1A35-854A-8EF3-2CD62E8095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3360"/>
              <a:ext cx="528" cy="9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1" name="Line 48">
              <a:extLst>
                <a:ext uri="{FF2B5EF4-FFF2-40B4-BE49-F238E27FC236}">
                  <a16:creationId xmlns:a16="http://schemas.microsoft.com/office/drawing/2014/main" id="{15ECF918-8447-F84D-8254-AA3007815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1584"/>
              <a:ext cx="0" cy="2688"/>
            </a:xfrm>
            <a:prstGeom prst="line">
              <a:avLst/>
            </a:prstGeom>
            <a:noFill/>
            <a:ln w="127000">
              <a:solidFill>
                <a:srgbClr val="33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2" name="Line 49">
              <a:extLst>
                <a:ext uri="{FF2B5EF4-FFF2-40B4-BE49-F238E27FC236}">
                  <a16:creationId xmlns:a16="http://schemas.microsoft.com/office/drawing/2014/main" id="{2ACD7128-7638-7245-BAFB-08B0EB5F77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584"/>
              <a:ext cx="3696" cy="0"/>
            </a:xfrm>
            <a:prstGeom prst="line">
              <a:avLst/>
            </a:prstGeom>
            <a:noFill/>
            <a:ln w="127000">
              <a:solidFill>
                <a:srgbClr val="33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3" name="Line 50">
              <a:extLst>
                <a:ext uri="{FF2B5EF4-FFF2-40B4-BE49-F238E27FC236}">
                  <a16:creationId xmlns:a16="http://schemas.microsoft.com/office/drawing/2014/main" id="{F4B6D85C-9E2B-5543-81A3-567670587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4224"/>
              <a:ext cx="4032" cy="0"/>
            </a:xfrm>
            <a:prstGeom prst="line">
              <a:avLst/>
            </a:prstGeom>
            <a:noFill/>
            <a:ln w="127000">
              <a:solidFill>
                <a:srgbClr val="3366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4" name="Oval 51">
              <a:extLst>
                <a:ext uri="{FF2B5EF4-FFF2-40B4-BE49-F238E27FC236}">
                  <a16:creationId xmlns:a16="http://schemas.microsoft.com/office/drawing/2014/main" id="{FB400697-785B-DA42-B8CB-19EA4AC7B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2548"/>
              <a:ext cx="88" cy="88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6068" name="Group 52">
            <a:extLst>
              <a:ext uri="{FF2B5EF4-FFF2-40B4-BE49-F238E27FC236}">
                <a16:creationId xmlns:a16="http://schemas.microsoft.com/office/drawing/2014/main" id="{868A2727-E23A-7E4F-A418-44B502C6D26B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4800600"/>
            <a:ext cx="1905000" cy="1981200"/>
            <a:chOff x="2159" y="1511"/>
            <a:chExt cx="1427" cy="1264"/>
          </a:xfrm>
        </p:grpSpPr>
        <p:sp>
          <p:nvSpPr>
            <p:cNvPr id="32810" name="Freeform 53">
              <a:extLst>
                <a:ext uri="{FF2B5EF4-FFF2-40B4-BE49-F238E27FC236}">
                  <a16:creationId xmlns:a16="http://schemas.microsoft.com/office/drawing/2014/main" id="{153A4702-0611-0142-AAD6-234698970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1" name="Freeform 54">
              <a:extLst>
                <a:ext uri="{FF2B5EF4-FFF2-40B4-BE49-F238E27FC236}">
                  <a16:creationId xmlns:a16="http://schemas.microsoft.com/office/drawing/2014/main" id="{49CAD41E-7943-CD44-99F4-BEAFB4F5B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71" name="Group 55">
            <a:extLst>
              <a:ext uri="{FF2B5EF4-FFF2-40B4-BE49-F238E27FC236}">
                <a16:creationId xmlns:a16="http://schemas.microsoft.com/office/drawing/2014/main" id="{CDC650E1-6E90-764C-B39E-595E3FFBA6BF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505200"/>
            <a:ext cx="457200" cy="381000"/>
            <a:chOff x="2159" y="1511"/>
            <a:chExt cx="1427" cy="1264"/>
          </a:xfrm>
        </p:grpSpPr>
        <p:sp>
          <p:nvSpPr>
            <p:cNvPr id="32808" name="Freeform 56">
              <a:extLst>
                <a:ext uri="{FF2B5EF4-FFF2-40B4-BE49-F238E27FC236}">
                  <a16:creationId xmlns:a16="http://schemas.microsoft.com/office/drawing/2014/main" id="{7CF010EF-4826-2448-95B2-A1D446C98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9" name="Freeform 57">
              <a:extLst>
                <a:ext uri="{FF2B5EF4-FFF2-40B4-BE49-F238E27FC236}">
                  <a16:creationId xmlns:a16="http://schemas.microsoft.com/office/drawing/2014/main" id="{679D0870-3F17-4B4A-9635-BBA4DB01B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74" name="Group 58">
            <a:extLst>
              <a:ext uri="{FF2B5EF4-FFF2-40B4-BE49-F238E27FC236}">
                <a16:creationId xmlns:a16="http://schemas.microsoft.com/office/drawing/2014/main" id="{8A41F927-EC6F-D64D-B62E-A2A634B03261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572000"/>
            <a:ext cx="685800" cy="609600"/>
            <a:chOff x="2159" y="1511"/>
            <a:chExt cx="1427" cy="1264"/>
          </a:xfrm>
        </p:grpSpPr>
        <p:sp>
          <p:nvSpPr>
            <p:cNvPr id="32806" name="Freeform 59">
              <a:extLst>
                <a:ext uri="{FF2B5EF4-FFF2-40B4-BE49-F238E27FC236}">
                  <a16:creationId xmlns:a16="http://schemas.microsoft.com/office/drawing/2014/main" id="{0DE69CAC-717C-C94D-A0B6-B98F4F245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7" name="Freeform 60">
              <a:extLst>
                <a:ext uri="{FF2B5EF4-FFF2-40B4-BE49-F238E27FC236}">
                  <a16:creationId xmlns:a16="http://schemas.microsoft.com/office/drawing/2014/main" id="{D3FA3D7D-90EA-8546-9B4E-DFB5979F4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77" name="Group 61">
            <a:extLst>
              <a:ext uri="{FF2B5EF4-FFF2-40B4-BE49-F238E27FC236}">
                <a16:creationId xmlns:a16="http://schemas.microsoft.com/office/drawing/2014/main" id="{12D86347-202E-2146-A3A3-EA97FBFD4C27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352800"/>
            <a:ext cx="381000" cy="457200"/>
            <a:chOff x="2159" y="1511"/>
            <a:chExt cx="1427" cy="1264"/>
          </a:xfrm>
        </p:grpSpPr>
        <p:sp>
          <p:nvSpPr>
            <p:cNvPr id="32804" name="Freeform 62">
              <a:extLst>
                <a:ext uri="{FF2B5EF4-FFF2-40B4-BE49-F238E27FC236}">
                  <a16:creationId xmlns:a16="http://schemas.microsoft.com/office/drawing/2014/main" id="{62BAC0C0-3766-A345-AFEF-5C350E830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5" name="Freeform 63">
              <a:extLst>
                <a:ext uri="{FF2B5EF4-FFF2-40B4-BE49-F238E27FC236}">
                  <a16:creationId xmlns:a16="http://schemas.microsoft.com/office/drawing/2014/main" id="{E121B47A-2E27-B943-9D37-B3378217C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80" name="Group 64">
            <a:extLst>
              <a:ext uri="{FF2B5EF4-FFF2-40B4-BE49-F238E27FC236}">
                <a16:creationId xmlns:a16="http://schemas.microsoft.com/office/drawing/2014/main" id="{A911C6E5-5980-1E4D-8CD8-E2E389ED5101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810000"/>
            <a:ext cx="457200" cy="304800"/>
            <a:chOff x="2159" y="1511"/>
            <a:chExt cx="1427" cy="1264"/>
          </a:xfrm>
        </p:grpSpPr>
        <p:sp>
          <p:nvSpPr>
            <p:cNvPr id="32802" name="Freeform 65">
              <a:extLst>
                <a:ext uri="{FF2B5EF4-FFF2-40B4-BE49-F238E27FC236}">
                  <a16:creationId xmlns:a16="http://schemas.microsoft.com/office/drawing/2014/main" id="{45673F67-EB95-0245-82FE-389FD2549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3" name="Freeform 66">
              <a:extLst>
                <a:ext uri="{FF2B5EF4-FFF2-40B4-BE49-F238E27FC236}">
                  <a16:creationId xmlns:a16="http://schemas.microsoft.com/office/drawing/2014/main" id="{19790277-8DF8-B547-BB4C-99F8FECAA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83" name="Group 67">
            <a:extLst>
              <a:ext uri="{FF2B5EF4-FFF2-40B4-BE49-F238E27FC236}">
                <a16:creationId xmlns:a16="http://schemas.microsoft.com/office/drawing/2014/main" id="{2EFE32E0-6DC1-E94E-8848-3D2D0D60651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895600"/>
            <a:ext cx="381000" cy="228600"/>
            <a:chOff x="2159" y="1511"/>
            <a:chExt cx="1427" cy="1264"/>
          </a:xfrm>
        </p:grpSpPr>
        <p:sp>
          <p:nvSpPr>
            <p:cNvPr id="32800" name="Freeform 68">
              <a:extLst>
                <a:ext uri="{FF2B5EF4-FFF2-40B4-BE49-F238E27FC236}">
                  <a16:creationId xmlns:a16="http://schemas.microsoft.com/office/drawing/2014/main" id="{932DF441-AD88-E84E-BA23-36BB1743C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1" name="Freeform 69">
              <a:extLst>
                <a:ext uri="{FF2B5EF4-FFF2-40B4-BE49-F238E27FC236}">
                  <a16:creationId xmlns:a16="http://schemas.microsoft.com/office/drawing/2014/main" id="{ED192397-8F89-7F45-9A19-C86F0C68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86" name="Group 70">
            <a:extLst>
              <a:ext uri="{FF2B5EF4-FFF2-40B4-BE49-F238E27FC236}">
                <a16:creationId xmlns:a16="http://schemas.microsoft.com/office/drawing/2014/main" id="{31CD5050-0A2E-464E-B737-810AF9B82322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352800"/>
            <a:ext cx="457200" cy="381000"/>
            <a:chOff x="2159" y="1511"/>
            <a:chExt cx="1427" cy="1264"/>
          </a:xfrm>
        </p:grpSpPr>
        <p:sp>
          <p:nvSpPr>
            <p:cNvPr id="32798" name="Freeform 71">
              <a:extLst>
                <a:ext uri="{FF2B5EF4-FFF2-40B4-BE49-F238E27FC236}">
                  <a16:creationId xmlns:a16="http://schemas.microsoft.com/office/drawing/2014/main" id="{256078FE-FE46-E54D-81AC-8A96ADC6B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9" name="Freeform 72">
              <a:extLst>
                <a:ext uri="{FF2B5EF4-FFF2-40B4-BE49-F238E27FC236}">
                  <a16:creationId xmlns:a16="http://schemas.microsoft.com/office/drawing/2014/main" id="{B4B3F936-DF3B-AF40-80EB-AC194C778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89" name="Group 73">
            <a:extLst>
              <a:ext uri="{FF2B5EF4-FFF2-40B4-BE49-F238E27FC236}">
                <a16:creationId xmlns:a16="http://schemas.microsoft.com/office/drawing/2014/main" id="{C98D5C8D-7EDF-214A-986F-91823AA35C57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743200"/>
            <a:ext cx="381000" cy="304800"/>
            <a:chOff x="2159" y="1511"/>
            <a:chExt cx="1427" cy="1264"/>
          </a:xfrm>
        </p:grpSpPr>
        <p:sp>
          <p:nvSpPr>
            <p:cNvPr id="32796" name="Freeform 74">
              <a:extLst>
                <a:ext uri="{FF2B5EF4-FFF2-40B4-BE49-F238E27FC236}">
                  <a16:creationId xmlns:a16="http://schemas.microsoft.com/office/drawing/2014/main" id="{EA96FF3F-679E-0146-AC6D-D6FD5E3DB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7" name="Freeform 75">
              <a:extLst>
                <a:ext uri="{FF2B5EF4-FFF2-40B4-BE49-F238E27FC236}">
                  <a16:creationId xmlns:a16="http://schemas.microsoft.com/office/drawing/2014/main" id="{82533F04-F8D9-5544-8E0F-B8F080CE6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92" name="Group 76">
            <a:extLst>
              <a:ext uri="{FF2B5EF4-FFF2-40B4-BE49-F238E27FC236}">
                <a16:creationId xmlns:a16="http://schemas.microsoft.com/office/drawing/2014/main" id="{8E2B332C-37C7-294A-A7CC-912062B0530D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3581400"/>
            <a:ext cx="381000" cy="228600"/>
            <a:chOff x="2159" y="1511"/>
            <a:chExt cx="1427" cy="1264"/>
          </a:xfrm>
        </p:grpSpPr>
        <p:sp>
          <p:nvSpPr>
            <p:cNvPr id="32794" name="Freeform 77">
              <a:extLst>
                <a:ext uri="{FF2B5EF4-FFF2-40B4-BE49-F238E27FC236}">
                  <a16:creationId xmlns:a16="http://schemas.microsoft.com/office/drawing/2014/main" id="{5C96C902-9FAA-6545-BA0D-15CC43E13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5" name="Freeform 78">
              <a:extLst>
                <a:ext uri="{FF2B5EF4-FFF2-40B4-BE49-F238E27FC236}">
                  <a16:creationId xmlns:a16="http://schemas.microsoft.com/office/drawing/2014/main" id="{8A66CE4E-7805-6849-891C-EE2F24E6B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95" name="Group 79">
            <a:extLst>
              <a:ext uri="{FF2B5EF4-FFF2-40B4-BE49-F238E27FC236}">
                <a16:creationId xmlns:a16="http://schemas.microsoft.com/office/drawing/2014/main" id="{3E07E57E-9298-D540-A8B2-22349A8B63D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724400"/>
            <a:ext cx="609600" cy="457200"/>
            <a:chOff x="2159" y="1511"/>
            <a:chExt cx="1427" cy="1264"/>
          </a:xfrm>
        </p:grpSpPr>
        <p:sp>
          <p:nvSpPr>
            <p:cNvPr id="32792" name="Freeform 80">
              <a:extLst>
                <a:ext uri="{FF2B5EF4-FFF2-40B4-BE49-F238E27FC236}">
                  <a16:creationId xmlns:a16="http://schemas.microsoft.com/office/drawing/2014/main" id="{1DB0B6EE-4DAD-4E42-8609-2589C3B55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3" name="Freeform 81">
              <a:extLst>
                <a:ext uri="{FF2B5EF4-FFF2-40B4-BE49-F238E27FC236}">
                  <a16:creationId xmlns:a16="http://schemas.microsoft.com/office/drawing/2014/main" id="{E95F17AA-FB80-6142-849D-8561514E7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98" name="Group 82">
            <a:extLst>
              <a:ext uri="{FF2B5EF4-FFF2-40B4-BE49-F238E27FC236}">
                <a16:creationId xmlns:a16="http://schemas.microsoft.com/office/drawing/2014/main" id="{F715F775-95D0-E74A-BA3C-F9043915563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6172200"/>
            <a:ext cx="457200" cy="228600"/>
            <a:chOff x="2159" y="1511"/>
            <a:chExt cx="1427" cy="1264"/>
          </a:xfrm>
        </p:grpSpPr>
        <p:sp>
          <p:nvSpPr>
            <p:cNvPr id="32790" name="Freeform 83">
              <a:extLst>
                <a:ext uri="{FF2B5EF4-FFF2-40B4-BE49-F238E27FC236}">
                  <a16:creationId xmlns:a16="http://schemas.microsoft.com/office/drawing/2014/main" id="{C2440286-A096-6B41-93E8-A5B45AAE9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Freeform 84">
              <a:extLst>
                <a:ext uri="{FF2B5EF4-FFF2-40B4-BE49-F238E27FC236}">
                  <a16:creationId xmlns:a16="http://schemas.microsoft.com/office/drawing/2014/main" id="{CF0A9DA6-24C4-784E-8355-471BC42AD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101" name="Group 85">
            <a:extLst>
              <a:ext uri="{FF2B5EF4-FFF2-40B4-BE49-F238E27FC236}">
                <a16:creationId xmlns:a16="http://schemas.microsoft.com/office/drawing/2014/main" id="{6CBC7F64-AE89-8F47-AAAF-7A1AAC01256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410200"/>
            <a:ext cx="609600" cy="381000"/>
            <a:chOff x="2159" y="1511"/>
            <a:chExt cx="1427" cy="1264"/>
          </a:xfrm>
        </p:grpSpPr>
        <p:sp>
          <p:nvSpPr>
            <p:cNvPr id="32788" name="Freeform 86">
              <a:extLst>
                <a:ext uri="{FF2B5EF4-FFF2-40B4-BE49-F238E27FC236}">
                  <a16:creationId xmlns:a16="http://schemas.microsoft.com/office/drawing/2014/main" id="{B963AB46-A905-FE4A-A8ED-32169DB05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Freeform 87">
              <a:extLst>
                <a:ext uri="{FF2B5EF4-FFF2-40B4-BE49-F238E27FC236}">
                  <a16:creationId xmlns:a16="http://schemas.microsoft.com/office/drawing/2014/main" id="{C97CEF8B-FB67-194C-A95A-7F85831DD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104" name="Group 88">
            <a:extLst>
              <a:ext uri="{FF2B5EF4-FFF2-40B4-BE49-F238E27FC236}">
                <a16:creationId xmlns:a16="http://schemas.microsoft.com/office/drawing/2014/main" id="{3AA1890E-6E91-F84C-B6EC-4A02B65F888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5791200"/>
            <a:ext cx="381000" cy="228600"/>
            <a:chOff x="2159" y="1511"/>
            <a:chExt cx="1427" cy="1264"/>
          </a:xfrm>
        </p:grpSpPr>
        <p:sp>
          <p:nvSpPr>
            <p:cNvPr id="32786" name="Freeform 89">
              <a:extLst>
                <a:ext uri="{FF2B5EF4-FFF2-40B4-BE49-F238E27FC236}">
                  <a16:creationId xmlns:a16="http://schemas.microsoft.com/office/drawing/2014/main" id="{C700FD02-4A3A-1447-B84A-A2D85469E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1511"/>
              <a:ext cx="1427" cy="1264"/>
            </a:xfrm>
            <a:custGeom>
              <a:avLst/>
              <a:gdLst>
                <a:gd name="T0" fmla="*/ 0 w 2856"/>
                <a:gd name="T1" fmla="*/ 1 h 2528"/>
                <a:gd name="T2" fmla="*/ 0 w 2856"/>
                <a:gd name="T3" fmla="*/ 1 h 2528"/>
                <a:gd name="T4" fmla="*/ 0 w 2856"/>
                <a:gd name="T5" fmla="*/ 0 h 2528"/>
                <a:gd name="T6" fmla="*/ 0 w 2856"/>
                <a:gd name="T7" fmla="*/ 0 h 2528"/>
                <a:gd name="T8" fmla="*/ 0 w 2856"/>
                <a:gd name="T9" fmla="*/ 1 h 2528"/>
                <a:gd name="T10" fmla="*/ 0 w 2856"/>
                <a:gd name="T11" fmla="*/ 1 h 2528"/>
                <a:gd name="T12" fmla="*/ 0 w 2856"/>
                <a:gd name="T13" fmla="*/ 1 h 2528"/>
                <a:gd name="T14" fmla="*/ 0 w 2856"/>
                <a:gd name="T15" fmla="*/ 1 h 2528"/>
                <a:gd name="T16" fmla="*/ 0 w 2856"/>
                <a:gd name="T17" fmla="*/ 1 h 2528"/>
                <a:gd name="T18" fmla="*/ 0 w 2856"/>
                <a:gd name="T19" fmla="*/ 1 h 2528"/>
                <a:gd name="T20" fmla="*/ 0 w 2856"/>
                <a:gd name="T21" fmla="*/ 1 h 2528"/>
                <a:gd name="T22" fmla="*/ 0 w 2856"/>
                <a:gd name="T23" fmla="*/ 1 h 2528"/>
                <a:gd name="T24" fmla="*/ 0 w 2856"/>
                <a:gd name="T25" fmla="*/ 1 h 2528"/>
                <a:gd name="T26" fmla="*/ 0 w 2856"/>
                <a:gd name="T27" fmla="*/ 1 h 2528"/>
                <a:gd name="T28" fmla="*/ 0 w 2856"/>
                <a:gd name="T29" fmla="*/ 1 h 2528"/>
                <a:gd name="T30" fmla="*/ 0 w 2856"/>
                <a:gd name="T31" fmla="*/ 1 h 2528"/>
                <a:gd name="T32" fmla="*/ 0 w 2856"/>
                <a:gd name="T33" fmla="*/ 1 h 2528"/>
                <a:gd name="T34" fmla="*/ 0 w 2856"/>
                <a:gd name="T35" fmla="*/ 1 h 2528"/>
                <a:gd name="T36" fmla="*/ 0 w 2856"/>
                <a:gd name="T37" fmla="*/ 1 h 2528"/>
                <a:gd name="T38" fmla="*/ 0 w 2856"/>
                <a:gd name="T39" fmla="*/ 1 h 2528"/>
                <a:gd name="T40" fmla="*/ 0 w 2856"/>
                <a:gd name="T41" fmla="*/ 1 h 2528"/>
                <a:gd name="T42" fmla="*/ 0 w 2856"/>
                <a:gd name="T43" fmla="*/ 1 h 2528"/>
                <a:gd name="T44" fmla="*/ 0 w 2856"/>
                <a:gd name="T45" fmla="*/ 1 h 2528"/>
                <a:gd name="T46" fmla="*/ 0 w 2856"/>
                <a:gd name="T47" fmla="*/ 1 h 2528"/>
                <a:gd name="T48" fmla="*/ 0 w 2856"/>
                <a:gd name="T49" fmla="*/ 1 h 2528"/>
                <a:gd name="T50" fmla="*/ 0 w 2856"/>
                <a:gd name="T51" fmla="*/ 1 h 2528"/>
                <a:gd name="T52" fmla="*/ 0 w 2856"/>
                <a:gd name="T53" fmla="*/ 1 h 2528"/>
                <a:gd name="T54" fmla="*/ 0 w 2856"/>
                <a:gd name="T55" fmla="*/ 1 h 2528"/>
                <a:gd name="T56" fmla="*/ 0 w 2856"/>
                <a:gd name="T57" fmla="*/ 1 h 2528"/>
                <a:gd name="T58" fmla="*/ 0 w 2856"/>
                <a:gd name="T59" fmla="*/ 1 h 2528"/>
                <a:gd name="T60" fmla="*/ 0 w 2856"/>
                <a:gd name="T61" fmla="*/ 1 h 2528"/>
                <a:gd name="T62" fmla="*/ 0 w 2856"/>
                <a:gd name="T63" fmla="*/ 1 h 2528"/>
                <a:gd name="T64" fmla="*/ 0 w 2856"/>
                <a:gd name="T65" fmla="*/ 1 h 25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56" h="2528">
                  <a:moveTo>
                    <a:pt x="344" y="27"/>
                  </a:moveTo>
                  <a:lnTo>
                    <a:pt x="811" y="115"/>
                  </a:lnTo>
                  <a:lnTo>
                    <a:pt x="803" y="0"/>
                  </a:lnTo>
                  <a:lnTo>
                    <a:pt x="1358" y="133"/>
                  </a:lnTo>
                  <a:lnTo>
                    <a:pt x="1358" y="0"/>
                  </a:lnTo>
                  <a:lnTo>
                    <a:pt x="1949" y="0"/>
                  </a:lnTo>
                  <a:lnTo>
                    <a:pt x="1940" y="124"/>
                  </a:lnTo>
                  <a:lnTo>
                    <a:pt x="2659" y="0"/>
                  </a:lnTo>
                  <a:lnTo>
                    <a:pt x="1790" y="710"/>
                  </a:lnTo>
                  <a:lnTo>
                    <a:pt x="1874" y="717"/>
                  </a:lnTo>
                  <a:lnTo>
                    <a:pt x="1971" y="736"/>
                  </a:lnTo>
                  <a:lnTo>
                    <a:pt x="2079" y="764"/>
                  </a:lnTo>
                  <a:lnTo>
                    <a:pt x="2182" y="800"/>
                  </a:lnTo>
                  <a:lnTo>
                    <a:pt x="2292" y="846"/>
                  </a:lnTo>
                  <a:lnTo>
                    <a:pt x="2385" y="891"/>
                  </a:lnTo>
                  <a:lnTo>
                    <a:pt x="2481" y="955"/>
                  </a:lnTo>
                  <a:lnTo>
                    <a:pt x="2567" y="1021"/>
                  </a:lnTo>
                  <a:lnTo>
                    <a:pt x="2633" y="1083"/>
                  </a:lnTo>
                  <a:lnTo>
                    <a:pt x="2696" y="1155"/>
                  </a:lnTo>
                  <a:lnTo>
                    <a:pt x="2753" y="1238"/>
                  </a:lnTo>
                  <a:lnTo>
                    <a:pt x="2799" y="1330"/>
                  </a:lnTo>
                  <a:lnTo>
                    <a:pt x="2831" y="1417"/>
                  </a:lnTo>
                  <a:lnTo>
                    <a:pt x="2850" y="1498"/>
                  </a:lnTo>
                  <a:lnTo>
                    <a:pt x="2856" y="1606"/>
                  </a:lnTo>
                  <a:lnTo>
                    <a:pt x="2850" y="1719"/>
                  </a:lnTo>
                  <a:lnTo>
                    <a:pt x="2827" y="1808"/>
                  </a:lnTo>
                  <a:lnTo>
                    <a:pt x="2801" y="1887"/>
                  </a:lnTo>
                  <a:lnTo>
                    <a:pt x="2766" y="1960"/>
                  </a:lnTo>
                  <a:lnTo>
                    <a:pt x="2713" y="2040"/>
                  </a:lnTo>
                  <a:lnTo>
                    <a:pt x="2641" y="2128"/>
                  </a:lnTo>
                  <a:lnTo>
                    <a:pt x="2549" y="2219"/>
                  </a:lnTo>
                  <a:lnTo>
                    <a:pt x="2441" y="2296"/>
                  </a:lnTo>
                  <a:lnTo>
                    <a:pt x="2332" y="2358"/>
                  </a:lnTo>
                  <a:lnTo>
                    <a:pt x="2236" y="2401"/>
                  </a:lnTo>
                  <a:lnTo>
                    <a:pt x="2145" y="2438"/>
                  </a:lnTo>
                  <a:lnTo>
                    <a:pt x="2053" y="2467"/>
                  </a:lnTo>
                  <a:lnTo>
                    <a:pt x="1955" y="2492"/>
                  </a:lnTo>
                  <a:lnTo>
                    <a:pt x="1869" y="2507"/>
                  </a:lnTo>
                  <a:lnTo>
                    <a:pt x="1747" y="2521"/>
                  </a:lnTo>
                  <a:lnTo>
                    <a:pt x="1650" y="2528"/>
                  </a:lnTo>
                  <a:lnTo>
                    <a:pt x="1159" y="2528"/>
                  </a:lnTo>
                  <a:lnTo>
                    <a:pt x="1058" y="2521"/>
                  </a:lnTo>
                  <a:lnTo>
                    <a:pt x="937" y="2500"/>
                  </a:lnTo>
                  <a:lnTo>
                    <a:pt x="785" y="2464"/>
                  </a:lnTo>
                  <a:lnTo>
                    <a:pt x="631" y="2412"/>
                  </a:lnTo>
                  <a:lnTo>
                    <a:pt x="482" y="2342"/>
                  </a:lnTo>
                  <a:lnTo>
                    <a:pt x="351" y="2255"/>
                  </a:lnTo>
                  <a:lnTo>
                    <a:pt x="258" y="2173"/>
                  </a:lnTo>
                  <a:lnTo>
                    <a:pt x="180" y="2095"/>
                  </a:lnTo>
                  <a:lnTo>
                    <a:pt x="109" y="1996"/>
                  </a:lnTo>
                  <a:lnTo>
                    <a:pt x="55" y="1885"/>
                  </a:lnTo>
                  <a:lnTo>
                    <a:pt x="30" y="1806"/>
                  </a:lnTo>
                  <a:lnTo>
                    <a:pt x="10" y="1726"/>
                  </a:lnTo>
                  <a:lnTo>
                    <a:pt x="0" y="1644"/>
                  </a:lnTo>
                  <a:lnTo>
                    <a:pt x="4" y="1570"/>
                  </a:lnTo>
                  <a:lnTo>
                    <a:pt x="22" y="1454"/>
                  </a:lnTo>
                  <a:lnTo>
                    <a:pt x="59" y="1336"/>
                  </a:lnTo>
                  <a:lnTo>
                    <a:pt x="120" y="1214"/>
                  </a:lnTo>
                  <a:lnTo>
                    <a:pt x="208" y="1104"/>
                  </a:lnTo>
                  <a:lnTo>
                    <a:pt x="302" y="1012"/>
                  </a:lnTo>
                  <a:lnTo>
                    <a:pt x="422" y="917"/>
                  </a:lnTo>
                  <a:lnTo>
                    <a:pt x="547" y="848"/>
                  </a:lnTo>
                  <a:lnTo>
                    <a:pt x="710" y="780"/>
                  </a:lnTo>
                  <a:lnTo>
                    <a:pt x="887" y="733"/>
                  </a:lnTo>
                  <a:lnTo>
                    <a:pt x="997" y="711"/>
                  </a:lnTo>
                  <a:lnTo>
                    <a:pt x="344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Freeform 90">
              <a:extLst>
                <a:ext uri="{FF2B5EF4-FFF2-40B4-BE49-F238E27FC236}">
                  <a16:creationId xmlns:a16="http://schemas.microsoft.com/office/drawing/2014/main" id="{BBDD915E-E473-AC43-8A10-566D1B11F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920"/>
              <a:ext cx="358" cy="750"/>
            </a:xfrm>
            <a:custGeom>
              <a:avLst/>
              <a:gdLst>
                <a:gd name="T0" fmla="*/ 0 w 718"/>
                <a:gd name="T1" fmla="*/ 1 h 1500"/>
                <a:gd name="T2" fmla="*/ 0 w 718"/>
                <a:gd name="T3" fmla="*/ 1 h 1500"/>
                <a:gd name="T4" fmla="*/ 0 w 718"/>
                <a:gd name="T5" fmla="*/ 0 h 1500"/>
                <a:gd name="T6" fmla="*/ 0 w 718"/>
                <a:gd name="T7" fmla="*/ 0 h 1500"/>
                <a:gd name="T8" fmla="*/ 0 w 718"/>
                <a:gd name="T9" fmla="*/ 1 h 1500"/>
                <a:gd name="T10" fmla="*/ 0 w 718"/>
                <a:gd name="T11" fmla="*/ 1 h 1500"/>
                <a:gd name="T12" fmla="*/ 0 w 718"/>
                <a:gd name="T13" fmla="*/ 1 h 1500"/>
                <a:gd name="T14" fmla="*/ 0 w 718"/>
                <a:gd name="T15" fmla="*/ 1 h 1500"/>
                <a:gd name="T16" fmla="*/ 0 w 718"/>
                <a:gd name="T17" fmla="*/ 1 h 1500"/>
                <a:gd name="T18" fmla="*/ 0 w 718"/>
                <a:gd name="T19" fmla="*/ 1 h 1500"/>
                <a:gd name="T20" fmla="*/ 0 w 718"/>
                <a:gd name="T21" fmla="*/ 1 h 1500"/>
                <a:gd name="T22" fmla="*/ 0 w 718"/>
                <a:gd name="T23" fmla="*/ 1 h 1500"/>
                <a:gd name="T24" fmla="*/ 0 w 718"/>
                <a:gd name="T25" fmla="*/ 1 h 1500"/>
                <a:gd name="T26" fmla="*/ 0 w 718"/>
                <a:gd name="T27" fmla="*/ 1 h 1500"/>
                <a:gd name="T28" fmla="*/ 0 w 718"/>
                <a:gd name="T29" fmla="*/ 1 h 1500"/>
                <a:gd name="T30" fmla="*/ 0 w 718"/>
                <a:gd name="T31" fmla="*/ 1 h 1500"/>
                <a:gd name="T32" fmla="*/ 0 w 718"/>
                <a:gd name="T33" fmla="*/ 1 h 1500"/>
                <a:gd name="T34" fmla="*/ 0 w 718"/>
                <a:gd name="T35" fmla="*/ 1 h 1500"/>
                <a:gd name="T36" fmla="*/ 0 w 718"/>
                <a:gd name="T37" fmla="*/ 1 h 1500"/>
                <a:gd name="T38" fmla="*/ 0 w 718"/>
                <a:gd name="T39" fmla="*/ 1 h 1500"/>
                <a:gd name="T40" fmla="*/ 0 w 718"/>
                <a:gd name="T41" fmla="*/ 1 h 1500"/>
                <a:gd name="T42" fmla="*/ 0 w 718"/>
                <a:gd name="T43" fmla="*/ 1 h 1500"/>
                <a:gd name="T44" fmla="*/ 0 w 718"/>
                <a:gd name="T45" fmla="*/ 1 h 1500"/>
                <a:gd name="T46" fmla="*/ 0 w 718"/>
                <a:gd name="T47" fmla="*/ 1 h 1500"/>
                <a:gd name="T48" fmla="*/ 0 w 718"/>
                <a:gd name="T49" fmla="*/ 1 h 1500"/>
                <a:gd name="T50" fmla="*/ 0 w 718"/>
                <a:gd name="T51" fmla="*/ 1 h 1500"/>
                <a:gd name="T52" fmla="*/ 0 w 718"/>
                <a:gd name="T53" fmla="*/ 1 h 1500"/>
                <a:gd name="T54" fmla="*/ 0 w 718"/>
                <a:gd name="T55" fmla="*/ 1 h 1500"/>
                <a:gd name="T56" fmla="*/ 0 w 718"/>
                <a:gd name="T57" fmla="*/ 1 h 1500"/>
                <a:gd name="T58" fmla="*/ 0 w 718"/>
                <a:gd name="T59" fmla="*/ 1 h 1500"/>
                <a:gd name="T60" fmla="*/ 0 w 718"/>
                <a:gd name="T61" fmla="*/ 1 h 1500"/>
                <a:gd name="T62" fmla="*/ 0 w 718"/>
                <a:gd name="T63" fmla="*/ 1 h 1500"/>
                <a:gd name="T64" fmla="*/ 0 w 718"/>
                <a:gd name="T65" fmla="*/ 0 h 1500"/>
                <a:gd name="T66" fmla="*/ 0 w 718"/>
                <a:gd name="T67" fmla="*/ 0 h 1500"/>
                <a:gd name="T68" fmla="*/ 0 w 718"/>
                <a:gd name="T69" fmla="*/ 1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8" h="1500">
                  <a:moveTo>
                    <a:pt x="276" y="146"/>
                  </a:moveTo>
                  <a:lnTo>
                    <a:pt x="445" y="146"/>
                  </a:lnTo>
                  <a:lnTo>
                    <a:pt x="445" y="0"/>
                  </a:lnTo>
                  <a:lnTo>
                    <a:pt x="529" y="0"/>
                  </a:lnTo>
                  <a:lnTo>
                    <a:pt x="529" y="146"/>
                  </a:lnTo>
                  <a:lnTo>
                    <a:pt x="718" y="333"/>
                  </a:lnTo>
                  <a:lnTo>
                    <a:pt x="718" y="542"/>
                  </a:lnTo>
                  <a:lnTo>
                    <a:pt x="485" y="542"/>
                  </a:lnTo>
                  <a:lnTo>
                    <a:pt x="485" y="374"/>
                  </a:lnTo>
                  <a:lnTo>
                    <a:pt x="255" y="374"/>
                  </a:lnTo>
                  <a:lnTo>
                    <a:pt x="255" y="646"/>
                  </a:lnTo>
                  <a:lnTo>
                    <a:pt x="550" y="646"/>
                  </a:lnTo>
                  <a:lnTo>
                    <a:pt x="718" y="813"/>
                  </a:lnTo>
                  <a:lnTo>
                    <a:pt x="718" y="1167"/>
                  </a:lnTo>
                  <a:lnTo>
                    <a:pt x="529" y="1354"/>
                  </a:lnTo>
                  <a:lnTo>
                    <a:pt x="529" y="1500"/>
                  </a:lnTo>
                  <a:lnTo>
                    <a:pt x="445" y="1500"/>
                  </a:lnTo>
                  <a:lnTo>
                    <a:pt x="445" y="1354"/>
                  </a:lnTo>
                  <a:lnTo>
                    <a:pt x="276" y="1354"/>
                  </a:lnTo>
                  <a:lnTo>
                    <a:pt x="276" y="1500"/>
                  </a:lnTo>
                  <a:lnTo>
                    <a:pt x="190" y="1500"/>
                  </a:lnTo>
                  <a:lnTo>
                    <a:pt x="190" y="1354"/>
                  </a:lnTo>
                  <a:lnTo>
                    <a:pt x="0" y="1167"/>
                  </a:lnTo>
                  <a:lnTo>
                    <a:pt x="0" y="999"/>
                  </a:lnTo>
                  <a:lnTo>
                    <a:pt x="255" y="999"/>
                  </a:lnTo>
                  <a:lnTo>
                    <a:pt x="255" y="1146"/>
                  </a:lnTo>
                  <a:lnTo>
                    <a:pt x="485" y="1146"/>
                  </a:lnTo>
                  <a:lnTo>
                    <a:pt x="485" y="875"/>
                  </a:lnTo>
                  <a:lnTo>
                    <a:pt x="190" y="875"/>
                  </a:lnTo>
                  <a:lnTo>
                    <a:pt x="0" y="689"/>
                  </a:lnTo>
                  <a:lnTo>
                    <a:pt x="0" y="333"/>
                  </a:lnTo>
                  <a:lnTo>
                    <a:pt x="190" y="146"/>
                  </a:lnTo>
                  <a:lnTo>
                    <a:pt x="19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4" name="Freeform 91">
            <a:extLst>
              <a:ext uri="{FF2B5EF4-FFF2-40B4-BE49-F238E27FC236}">
                <a16:creationId xmlns:a16="http://schemas.microsoft.com/office/drawing/2014/main" id="{57C94114-4CCF-F843-932A-A35AEFD6F700}"/>
              </a:ext>
            </a:extLst>
          </p:cNvPr>
          <p:cNvSpPr>
            <a:spLocks/>
          </p:cNvSpPr>
          <p:nvPr/>
        </p:nvSpPr>
        <p:spPr bwMode="auto">
          <a:xfrm>
            <a:off x="7543800" y="1981200"/>
            <a:ext cx="1219200" cy="2819400"/>
          </a:xfrm>
          <a:custGeom>
            <a:avLst/>
            <a:gdLst>
              <a:gd name="T0" fmla="*/ 2147483646 w 768"/>
              <a:gd name="T1" fmla="*/ 2147483646 h 1776"/>
              <a:gd name="T2" fmla="*/ 2147483646 w 768"/>
              <a:gd name="T3" fmla="*/ 2147483646 h 1776"/>
              <a:gd name="T4" fmla="*/ 2147483646 w 768"/>
              <a:gd name="T5" fmla="*/ 2147483646 h 1776"/>
              <a:gd name="T6" fmla="*/ 2147483646 w 768"/>
              <a:gd name="T7" fmla="*/ 2147483646 h 1776"/>
              <a:gd name="T8" fmla="*/ 2147483646 w 768"/>
              <a:gd name="T9" fmla="*/ 0 h 1776"/>
              <a:gd name="T10" fmla="*/ 0 w 768"/>
              <a:gd name="T11" fmla="*/ 0 h 1776"/>
              <a:gd name="T12" fmla="*/ 0 w 768"/>
              <a:gd name="T13" fmla="*/ 2147483646 h 1776"/>
              <a:gd name="T14" fmla="*/ 2147483646 w 768"/>
              <a:gd name="T15" fmla="*/ 2147483646 h 1776"/>
              <a:gd name="T16" fmla="*/ 2147483646 w 768"/>
              <a:gd name="T17" fmla="*/ 2147483646 h 1776"/>
              <a:gd name="T18" fmla="*/ 2147483646 w 768"/>
              <a:gd name="T19" fmla="*/ 2147483646 h 1776"/>
              <a:gd name="T20" fmla="*/ 0 w 768"/>
              <a:gd name="T21" fmla="*/ 2147483646 h 1776"/>
              <a:gd name="T22" fmla="*/ 2147483646 w 768"/>
              <a:gd name="T23" fmla="*/ 2147483646 h 1776"/>
              <a:gd name="T24" fmla="*/ 2147483646 w 768"/>
              <a:gd name="T25" fmla="*/ 2147483646 h 1776"/>
              <a:gd name="T26" fmla="*/ 2147483646 w 768"/>
              <a:gd name="T27" fmla="*/ 2147483646 h 1776"/>
              <a:gd name="T28" fmla="*/ 2147483646 w 768"/>
              <a:gd name="T29" fmla="*/ 2147483646 h 1776"/>
              <a:gd name="T30" fmla="*/ 2147483646 w 768"/>
              <a:gd name="T31" fmla="*/ 2147483646 h 1776"/>
              <a:gd name="T32" fmla="*/ 2147483646 w 768"/>
              <a:gd name="T33" fmla="*/ 2147483646 h 1776"/>
              <a:gd name="T34" fmla="*/ 2147483646 w 768"/>
              <a:gd name="T35" fmla="*/ 2147483646 h 17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68" h="1776">
                <a:moveTo>
                  <a:pt x="336" y="1776"/>
                </a:moveTo>
                <a:lnTo>
                  <a:pt x="576" y="1776"/>
                </a:lnTo>
                <a:lnTo>
                  <a:pt x="576" y="720"/>
                </a:lnTo>
                <a:lnTo>
                  <a:pt x="768" y="672"/>
                </a:lnTo>
                <a:lnTo>
                  <a:pt x="768" y="0"/>
                </a:lnTo>
                <a:lnTo>
                  <a:pt x="0" y="0"/>
                </a:lnTo>
                <a:lnTo>
                  <a:pt x="0" y="240"/>
                </a:lnTo>
                <a:lnTo>
                  <a:pt x="48" y="336"/>
                </a:lnTo>
                <a:lnTo>
                  <a:pt x="48" y="432"/>
                </a:lnTo>
                <a:lnTo>
                  <a:pt x="48" y="528"/>
                </a:lnTo>
                <a:lnTo>
                  <a:pt x="0" y="624"/>
                </a:lnTo>
                <a:lnTo>
                  <a:pt x="48" y="720"/>
                </a:lnTo>
                <a:lnTo>
                  <a:pt x="96" y="768"/>
                </a:lnTo>
                <a:lnTo>
                  <a:pt x="144" y="816"/>
                </a:lnTo>
                <a:lnTo>
                  <a:pt x="240" y="912"/>
                </a:lnTo>
                <a:lnTo>
                  <a:pt x="336" y="1056"/>
                </a:lnTo>
                <a:lnTo>
                  <a:pt x="336" y="1200"/>
                </a:lnTo>
                <a:lnTo>
                  <a:pt x="336" y="1776"/>
                </a:lnTo>
                <a:close/>
              </a:path>
            </a:pathLst>
          </a:custGeom>
          <a:solidFill>
            <a:srgbClr val="66CCFF"/>
          </a:solidFill>
          <a:ln w="12700" cap="flat" cmpd="sng">
            <a:solidFill>
              <a:srgbClr val="66CC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92">
            <a:extLst>
              <a:ext uri="{FF2B5EF4-FFF2-40B4-BE49-F238E27FC236}">
                <a16:creationId xmlns:a16="http://schemas.microsoft.com/office/drawing/2014/main" id="{59B07F37-5390-744A-AB83-FDB7242F1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057400"/>
            <a:ext cx="762000" cy="228600"/>
          </a:xfrm>
          <a:prstGeom prst="rect">
            <a:avLst/>
          </a:prstGeom>
          <a:solidFill>
            <a:srgbClr val="66CCFF"/>
          </a:solidFill>
          <a:ln w="12700">
            <a:solidFill>
              <a:srgbClr val="66CC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9790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6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6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6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6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>
            <a:extLst>
              <a:ext uri="{FF2B5EF4-FFF2-40B4-BE49-F238E27FC236}">
                <a16:creationId xmlns:a16="http://schemas.microsoft.com/office/drawing/2014/main" id="{95B393E6-010C-6245-BEB6-3275800F92A5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9129713" cy="6843712"/>
            <a:chOff x="4" y="4"/>
            <a:chExt cx="5751" cy="4311"/>
          </a:xfrm>
        </p:grpSpPr>
        <p:grpSp>
          <p:nvGrpSpPr>
            <p:cNvPr id="33808" name="Group 3">
              <a:extLst>
                <a:ext uri="{FF2B5EF4-FFF2-40B4-BE49-F238E27FC236}">
                  <a16:creationId xmlns:a16="http://schemas.microsoft.com/office/drawing/2014/main" id="{22264E95-71CE-A742-9DFC-81E30FF754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" y="4"/>
              <a:ext cx="5751" cy="4311"/>
              <a:chOff x="4" y="4"/>
              <a:chExt cx="5751" cy="4311"/>
            </a:xfrm>
          </p:grpSpPr>
          <p:sp>
            <p:nvSpPr>
              <p:cNvPr id="33816" name="Rectangle 4">
                <a:extLst>
                  <a:ext uri="{FF2B5EF4-FFF2-40B4-BE49-F238E27FC236}">
                    <a16:creationId xmlns:a16="http://schemas.microsoft.com/office/drawing/2014/main" id="{F011BBE4-872D-1B4E-B2CC-DD87B576A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4"/>
                <a:ext cx="5751" cy="4311"/>
              </a:xfrm>
              <a:prstGeom prst="rect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33817" name="Group 5">
                <a:extLst>
                  <a:ext uri="{FF2B5EF4-FFF2-40B4-BE49-F238E27FC236}">
                    <a16:creationId xmlns:a16="http://schemas.microsoft.com/office/drawing/2014/main" id="{1C75EC43-AA16-B94F-913C-711E4F7527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6" y="196"/>
                <a:ext cx="2632" cy="376"/>
                <a:chOff x="2356" y="196"/>
                <a:chExt cx="2632" cy="376"/>
              </a:xfrm>
            </p:grpSpPr>
            <p:sp>
              <p:nvSpPr>
                <p:cNvPr id="33818" name="Rectangle 6">
                  <a:extLst>
                    <a:ext uri="{FF2B5EF4-FFF2-40B4-BE49-F238E27FC236}">
                      <a16:creationId xmlns:a16="http://schemas.microsoft.com/office/drawing/2014/main" id="{447FAF95-2C38-1149-BCD7-318CCE36C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96"/>
                  <a:ext cx="2632" cy="376"/>
                </a:xfrm>
                <a:prstGeom prst="rect">
                  <a:avLst/>
                </a:prstGeom>
                <a:solidFill>
                  <a:srgbClr val="FFFF99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3819" name="Rectangle 7">
                  <a:extLst>
                    <a:ext uri="{FF2B5EF4-FFF2-40B4-BE49-F238E27FC236}">
                      <a16:creationId xmlns:a16="http://schemas.microsoft.com/office/drawing/2014/main" id="{FB4FA5D2-92E7-9640-AF64-A75F96B1AA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4" y="230"/>
                  <a:ext cx="134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400">
                      <a:latin typeface="Times New Roman" panose="02020603050405020304" pitchFamily="18" charset="0"/>
                    </a:rPr>
                    <a:t>        COUNTY </a:t>
                  </a:r>
                </a:p>
              </p:txBody>
            </p:sp>
          </p:grpSp>
        </p:grpSp>
        <p:grpSp>
          <p:nvGrpSpPr>
            <p:cNvPr id="33809" name="Group 8">
              <a:extLst>
                <a:ext uri="{FF2B5EF4-FFF2-40B4-BE49-F238E27FC236}">
                  <a16:creationId xmlns:a16="http://schemas.microsoft.com/office/drawing/2014/main" id="{11BDA4FB-5873-AB47-9445-46FCED8C05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6" y="724"/>
              <a:ext cx="3592" cy="3400"/>
              <a:chOff x="1876" y="724"/>
              <a:chExt cx="3592" cy="3400"/>
            </a:xfrm>
          </p:grpSpPr>
          <p:sp>
            <p:nvSpPr>
              <p:cNvPr id="33811" name="Rectangle 9">
                <a:extLst>
                  <a:ext uri="{FF2B5EF4-FFF2-40B4-BE49-F238E27FC236}">
                    <a16:creationId xmlns:a16="http://schemas.microsoft.com/office/drawing/2014/main" id="{B68AD11A-40FD-D640-8840-DD00D7AAB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724"/>
                <a:ext cx="3592" cy="3400"/>
              </a:xfrm>
              <a:prstGeom prst="rect">
                <a:avLst/>
              </a:prstGeom>
              <a:solidFill>
                <a:srgbClr val="3399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3812" name="Line 10">
                <a:extLst>
                  <a:ext uri="{FF2B5EF4-FFF2-40B4-BE49-F238E27FC236}">
                    <a16:creationId xmlns:a16="http://schemas.microsoft.com/office/drawing/2014/main" id="{F49D22E1-543B-9140-8C0A-D87D734A6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816"/>
                <a:ext cx="2544" cy="32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11">
                <a:extLst>
                  <a:ext uri="{FF2B5EF4-FFF2-40B4-BE49-F238E27FC236}">
                    <a16:creationId xmlns:a16="http://schemas.microsoft.com/office/drawing/2014/main" id="{75877621-E3AD-8F48-B5A4-FB3F72E7F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864"/>
                <a:ext cx="2544" cy="32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Line 12">
                <a:extLst>
                  <a:ext uri="{FF2B5EF4-FFF2-40B4-BE49-F238E27FC236}">
                    <a16:creationId xmlns:a16="http://schemas.microsoft.com/office/drawing/2014/main" id="{44010381-645D-2C4A-B5FB-D8AE284CD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1920"/>
                <a:ext cx="1488" cy="9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Line 13">
                <a:extLst>
                  <a:ext uri="{FF2B5EF4-FFF2-40B4-BE49-F238E27FC236}">
                    <a16:creationId xmlns:a16="http://schemas.microsoft.com/office/drawing/2014/main" id="{D7E95B01-C90A-0D48-AAE3-A20703F6F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1872"/>
                <a:ext cx="1440" cy="9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810" name="Oval 14">
              <a:extLst>
                <a:ext uri="{FF2B5EF4-FFF2-40B4-BE49-F238E27FC236}">
                  <a16:creationId xmlns:a16="http://schemas.microsoft.com/office/drawing/2014/main" id="{C192B289-589A-6544-BD79-2CD005C6A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" y="1016"/>
              <a:ext cx="176" cy="176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3794" name="Group 19">
            <a:extLst>
              <a:ext uri="{FF2B5EF4-FFF2-40B4-BE49-F238E27FC236}">
                <a16:creationId xmlns:a16="http://schemas.microsoft.com/office/drawing/2014/main" id="{1B027CA3-A954-5048-BC3F-B60B54CB177D}"/>
              </a:ext>
            </a:extLst>
          </p:cNvPr>
          <p:cNvGrpSpPr>
            <a:grpSpLocks/>
          </p:cNvGrpSpPr>
          <p:nvPr/>
        </p:nvGrpSpPr>
        <p:grpSpPr bwMode="auto">
          <a:xfrm>
            <a:off x="2978150" y="1149350"/>
            <a:ext cx="5702300" cy="5399088"/>
            <a:chOff x="1876" y="724"/>
            <a:chExt cx="3592" cy="3401"/>
          </a:xfrm>
        </p:grpSpPr>
        <p:sp>
          <p:nvSpPr>
            <p:cNvPr id="33803" name="Rectangle 20">
              <a:extLst>
                <a:ext uri="{FF2B5EF4-FFF2-40B4-BE49-F238E27FC236}">
                  <a16:creationId xmlns:a16="http://schemas.microsoft.com/office/drawing/2014/main" id="{8AE3D719-AE00-AB4B-83BB-EE75CE593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724"/>
              <a:ext cx="3592" cy="3401"/>
            </a:xfrm>
            <a:prstGeom prst="rect">
              <a:avLst/>
            </a:prstGeom>
            <a:solidFill>
              <a:srgbClr val="33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3804" name="Line 21">
              <a:extLst>
                <a:ext uri="{FF2B5EF4-FFF2-40B4-BE49-F238E27FC236}">
                  <a16:creationId xmlns:a16="http://schemas.microsoft.com/office/drawing/2014/main" id="{AE018E29-CF1E-414D-9253-314735323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816"/>
              <a:ext cx="2544" cy="32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Line 22">
              <a:extLst>
                <a:ext uri="{FF2B5EF4-FFF2-40B4-BE49-F238E27FC236}">
                  <a16:creationId xmlns:a16="http://schemas.microsoft.com/office/drawing/2014/main" id="{D27FF615-5B43-7344-A7FF-3BCF2E9FE0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864"/>
              <a:ext cx="2544" cy="32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3">
              <a:extLst>
                <a:ext uri="{FF2B5EF4-FFF2-40B4-BE49-F238E27FC236}">
                  <a16:creationId xmlns:a16="http://schemas.microsoft.com/office/drawing/2014/main" id="{D20A7EA3-DDD1-3746-A416-64D48B9701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" y="1920"/>
              <a:ext cx="1488" cy="9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Line 24">
              <a:extLst>
                <a:ext uri="{FF2B5EF4-FFF2-40B4-BE49-F238E27FC236}">
                  <a16:creationId xmlns:a16="http://schemas.microsoft.com/office/drawing/2014/main" id="{F4FCE9E9-DDE2-C548-8D4A-C4276EDBE7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1872"/>
              <a:ext cx="1440" cy="9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5" name="Oval 25">
            <a:extLst>
              <a:ext uri="{FF2B5EF4-FFF2-40B4-BE49-F238E27FC236}">
                <a16:creationId xmlns:a16="http://schemas.microsoft.com/office/drawing/2014/main" id="{CC164429-21C7-714B-AA6B-608CE19BD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1612900"/>
            <a:ext cx="279400" cy="279400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3796" name="Group 26">
            <a:extLst>
              <a:ext uri="{FF2B5EF4-FFF2-40B4-BE49-F238E27FC236}">
                <a16:creationId xmlns:a16="http://schemas.microsoft.com/office/drawing/2014/main" id="{62A66086-66BF-0A4B-AB1B-183CCC158B41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292100"/>
            <a:ext cx="8483600" cy="6350000"/>
            <a:chOff x="136" y="184"/>
            <a:chExt cx="5344" cy="4000"/>
          </a:xfrm>
        </p:grpSpPr>
        <p:sp>
          <p:nvSpPr>
            <p:cNvPr id="33801" name="Rectangle 27">
              <a:extLst>
                <a:ext uri="{FF2B5EF4-FFF2-40B4-BE49-F238E27FC236}">
                  <a16:creationId xmlns:a16="http://schemas.microsoft.com/office/drawing/2014/main" id="{3B52007B-2ECD-3F4C-AEB7-1E49CC467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706"/>
              <a:ext cx="3646" cy="3478"/>
            </a:xfrm>
            <a:prstGeom prst="rect">
              <a:avLst/>
            </a:prstGeom>
            <a:noFill/>
            <a:ln w="127000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3802" name="Rectangle 28">
              <a:extLst>
                <a:ext uri="{FF2B5EF4-FFF2-40B4-BE49-F238E27FC236}">
                  <a16:creationId xmlns:a16="http://schemas.microsoft.com/office/drawing/2014/main" id="{95725BA8-0C5C-D842-BA00-2C4B2BF2A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" y="184"/>
              <a:ext cx="1288" cy="394"/>
            </a:xfrm>
            <a:prstGeom prst="rect">
              <a:avLst/>
            </a:prstGeom>
            <a:noFill/>
            <a:ln w="1270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3797" name="Rectangle 29">
            <a:extLst>
              <a:ext uri="{FF2B5EF4-FFF2-40B4-BE49-F238E27FC236}">
                <a16:creationId xmlns:a16="http://schemas.microsoft.com/office/drawing/2014/main" id="{2D43D6C1-857B-D146-8295-15CE75631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9088"/>
            <a:ext cx="1962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State  </a:t>
            </a:r>
            <a:r>
              <a:rPr lang="en-US" altLang="en-US" sz="2000">
                <a:latin typeface="Times New Roman" panose="02020603050405020304" pitchFamily="18" charset="0"/>
              </a:rPr>
              <a:t>0.15 mi</a:t>
            </a:r>
          </a:p>
        </p:txBody>
      </p:sp>
      <p:sp>
        <p:nvSpPr>
          <p:cNvPr id="33798" name="Rectangle 30">
            <a:extLst>
              <a:ext uri="{FF2B5EF4-FFF2-40B4-BE49-F238E27FC236}">
                <a16:creationId xmlns:a16="http://schemas.microsoft.com/office/drawing/2014/main" id="{582E3064-3303-2D44-98A4-B632A6E28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1138238"/>
            <a:ext cx="2022475" cy="628650"/>
          </a:xfrm>
          <a:prstGeom prst="rect">
            <a:avLst/>
          </a:prstGeom>
          <a:noFill/>
          <a:ln w="1016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3799" name="Rectangle 31">
            <a:extLst>
              <a:ext uri="{FF2B5EF4-FFF2-40B4-BE49-F238E27FC236}">
                <a16:creationId xmlns:a16="http://schemas.microsoft.com/office/drawing/2014/main" id="{7C439324-80A6-6049-B5F4-6A3A6CB96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157288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County </a:t>
            </a:r>
            <a:r>
              <a:rPr lang="en-US" altLang="en-US" sz="2000">
                <a:latin typeface="Times New Roman" panose="02020603050405020304" pitchFamily="18" charset="0"/>
              </a:rPr>
              <a:t>0.33 mi</a:t>
            </a:r>
          </a:p>
        </p:txBody>
      </p:sp>
      <p:sp>
        <p:nvSpPr>
          <p:cNvPr id="33800" name="Rectangle 32">
            <a:extLst>
              <a:ext uri="{FF2B5EF4-FFF2-40B4-BE49-F238E27FC236}">
                <a16:creationId xmlns:a16="http://schemas.microsoft.com/office/drawing/2014/main" id="{3375CBB6-7D6F-AD46-9ECA-9ACC6E911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1270000"/>
            <a:ext cx="5537200" cy="5232400"/>
          </a:xfrm>
          <a:prstGeom prst="rect">
            <a:avLst/>
          </a:prstGeom>
          <a:noFill/>
          <a:ln w="1016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985911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2">
            <a:extLst>
              <a:ext uri="{FF2B5EF4-FFF2-40B4-BE49-F238E27FC236}">
                <a16:creationId xmlns:a16="http://schemas.microsoft.com/office/drawing/2014/main" id="{8D3234D1-4DF0-4B41-A38A-AACF29005ED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29713" cy="6845300"/>
            <a:chOff x="4" y="4"/>
            <a:chExt cx="5751" cy="4312"/>
          </a:xfrm>
        </p:grpSpPr>
        <p:grpSp>
          <p:nvGrpSpPr>
            <p:cNvPr id="34821" name="Group 3">
              <a:extLst>
                <a:ext uri="{FF2B5EF4-FFF2-40B4-BE49-F238E27FC236}">
                  <a16:creationId xmlns:a16="http://schemas.microsoft.com/office/drawing/2014/main" id="{6D64799A-0385-EE41-8EE4-196E6E152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" y="4"/>
              <a:ext cx="5751" cy="4312"/>
              <a:chOff x="4" y="4"/>
              <a:chExt cx="5751" cy="4312"/>
            </a:xfrm>
          </p:grpSpPr>
          <p:grpSp>
            <p:nvGrpSpPr>
              <p:cNvPr id="34831" name="Group 4">
                <a:extLst>
                  <a:ext uri="{FF2B5EF4-FFF2-40B4-BE49-F238E27FC236}">
                    <a16:creationId xmlns:a16="http://schemas.microsoft.com/office/drawing/2014/main" id="{465896BC-B16F-F340-B7C1-366EB649A6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" y="4"/>
                <a:ext cx="5751" cy="4311"/>
                <a:chOff x="4" y="4"/>
                <a:chExt cx="5751" cy="4311"/>
              </a:xfrm>
            </p:grpSpPr>
            <p:grpSp>
              <p:nvGrpSpPr>
                <p:cNvPr id="34852" name="Group 5">
                  <a:extLst>
                    <a:ext uri="{FF2B5EF4-FFF2-40B4-BE49-F238E27FC236}">
                      <a16:creationId xmlns:a16="http://schemas.microsoft.com/office/drawing/2014/main" id="{B44E78A2-5A43-4C4F-BA70-6860248AE2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" y="4"/>
                  <a:ext cx="5751" cy="4311"/>
                  <a:chOff x="4" y="4"/>
                  <a:chExt cx="5751" cy="4311"/>
                </a:xfrm>
              </p:grpSpPr>
              <p:sp>
                <p:nvSpPr>
                  <p:cNvPr id="34860" name="Rectangle 6">
                    <a:extLst>
                      <a:ext uri="{FF2B5EF4-FFF2-40B4-BE49-F238E27FC236}">
                        <a16:creationId xmlns:a16="http://schemas.microsoft.com/office/drawing/2014/main" id="{095721EE-DAA1-2E49-87A6-593879B192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" y="4"/>
                    <a:ext cx="5751" cy="4311"/>
                  </a:xfrm>
                  <a:prstGeom prst="rect">
                    <a:avLst/>
                  </a:prstGeom>
                  <a:solidFill>
                    <a:srgbClr val="66CCFF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  <p:grpSp>
                <p:nvGrpSpPr>
                  <p:cNvPr id="34861" name="Group 7">
                    <a:extLst>
                      <a:ext uri="{FF2B5EF4-FFF2-40B4-BE49-F238E27FC236}">
                        <a16:creationId xmlns:a16="http://schemas.microsoft.com/office/drawing/2014/main" id="{251F10D8-7222-4E4C-88E3-F4915E3E95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56" y="196"/>
                    <a:ext cx="2632" cy="376"/>
                    <a:chOff x="2356" y="196"/>
                    <a:chExt cx="2632" cy="376"/>
                  </a:xfrm>
                </p:grpSpPr>
                <p:sp>
                  <p:nvSpPr>
                    <p:cNvPr id="34862" name="Rectangle 8">
                      <a:extLst>
                        <a:ext uri="{FF2B5EF4-FFF2-40B4-BE49-F238E27FC236}">
                          <a16:creationId xmlns:a16="http://schemas.microsoft.com/office/drawing/2014/main" id="{8B1397E8-391A-4545-BFEE-FB9DD4CC3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56" y="196"/>
                      <a:ext cx="2632" cy="376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Char char="l"/>
                        <a:defRPr sz="3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buChar char="•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buChar char="•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sp>
                  <p:nvSpPr>
                    <p:cNvPr id="34863" name="Rectangle 9">
                      <a:extLst>
                        <a:ext uri="{FF2B5EF4-FFF2-40B4-BE49-F238E27FC236}">
                          <a16:creationId xmlns:a16="http://schemas.microsoft.com/office/drawing/2014/main" id="{AD69CA39-4976-1443-BC3E-1B082E7BDC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74" y="230"/>
                      <a:ext cx="1921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2075" tIns="46038" rIns="92075" bIns="460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Char char="l"/>
                        <a:defRPr sz="3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buChar char="•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buChar char="•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2400">
                          <a:latin typeface="Times New Roman" panose="02020603050405020304" pitchFamily="18" charset="0"/>
                        </a:rPr>
                        <a:t>TOMMY’S COUNTY </a:t>
                      </a:r>
                    </a:p>
                  </p:txBody>
                </p:sp>
              </p:grpSp>
            </p:grpSp>
            <p:grpSp>
              <p:nvGrpSpPr>
                <p:cNvPr id="34853" name="Group 10">
                  <a:extLst>
                    <a:ext uri="{FF2B5EF4-FFF2-40B4-BE49-F238E27FC236}">
                      <a16:creationId xmlns:a16="http://schemas.microsoft.com/office/drawing/2014/main" id="{B142EA3A-FD16-A94E-902C-2AC9A9C1BA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6" y="724"/>
                  <a:ext cx="3592" cy="3400"/>
                  <a:chOff x="1876" y="724"/>
                  <a:chExt cx="3592" cy="3400"/>
                </a:xfrm>
              </p:grpSpPr>
              <p:sp>
                <p:nvSpPr>
                  <p:cNvPr id="34855" name="Rectangle 11">
                    <a:extLst>
                      <a:ext uri="{FF2B5EF4-FFF2-40B4-BE49-F238E27FC236}">
                        <a16:creationId xmlns:a16="http://schemas.microsoft.com/office/drawing/2014/main" id="{8220A17F-5303-574D-B5CF-A1E6957CB5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6" y="724"/>
                    <a:ext cx="3592" cy="3400"/>
                  </a:xfrm>
                  <a:prstGeom prst="rect">
                    <a:avLst/>
                  </a:prstGeom>
                  <a:solidFill>
                    <a:srgbClr val="339933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34856" name="Line 12">
                    <a:extLst>
                      <a:ext uri="{FF2B5EF4-FFF2-40B4-BE49-F238E27FC236}">
                        <a16:creationId xmlns:a16="http://schemas.microsoft.com/office/drawing/2014/main" id="{AE0C3A7B-BA55-3C4D-9FED-A871AD905E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92" y="816"/>
                    <a:ext cx="2544" cy="321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7" name="Line 13">
                    <a:extLst>
                      <a:ext uri="{FF2B5EF4-FFF2-40B4-BE49-F238E27FC236}">
                        <a16:creationId xmlns:a16="http://schemas.microsoft.com/office/drawing/2014/main" id="{09B029EE-A023-0442-B10C-6925CE7179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92" y="864"/>
                    <a:ext cx="2544" cy="3216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8" name="Line 14">
                    <a:extLst>
                      <a:ext uri="{FF2B5EF4-FFF2-40B4-BE49-F238E27FC236}">
                        <a16:creationId xmlns:a16="http://schemas.microsoft.com/office/drawing/2014/main" id="{AC7B318D-84C3-C44A-A9C8-5E2B5C77E5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6" y="1920"/>
                    <a:ext cx="1488" cy="96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9" name="Line 15">
                    <a:extLst>
                      <a:ext uri="{FF2B5EF4-FFF2-40B4-BE49-F238E27FC236}">
                        <a16:creationId xmlns:a16="http://schemas.microsoft.com/office/drawing/2014/main" id="{477CBBE9-0EC7-1147-B793-AE58F2FF66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64" y="1872"/>
                    <a:ext cx="1440" cy="912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854" name="Oval 16">
                  <a:extLst>
                    <a:ext uri="{FF2B5EF4-FFF2-40B4-BE49-F238E27FC236}">
                      <a16:creationId xmlns:a16="http://schemas.microsoft.com/office/drawing/2014/main" id="{18C2C053-671C-FE4C-A1A4-CA9EA1CDC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8" y="1016"/>
                  <a:ext cx="176" cy="176"/>
                </a:xfrm>
                <a:prstGeom prst="ellipse">
                  <a:avLst/>
                </a:prstGeom>
                <a:solidFill>
                  <a:schemeClr val="folHlink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</p:grpSp>
          <p:grpSp>
            <p:nvGrpSpPr>
              <p:cNvPr id="34832" name="Group 17">
                <a:extLst>
                  <a:ext uri="{FF2B5EF4-FFF2-40B4-BE49-F238E27FC236}">
                    <a16:creationId xmlns:a16="http://schemas.microsoft.com/office/drawing/2014/main" id="{24836580-D3D6-9E48-82EF-EF1379009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" y="4"/>
                <a:ext cx="5751" cy="4312"/>
                <a:chOff x="4" y="4"/>
                <a:chExt cx="5751" cy="4312"/>
              </a:xfrm>
            </p:grpSpPr>
            <p:grpSp>
              <p:nvGrpSpPr>
                <p:cNvPr id="34836" name="Group 18">
                  <a:extLst>
                    <a:ext uri="{FF2B5EF4-FFF2-40B4-BE49-F238E27FC236}">
                      <a16:creationId xmlns:a16="http://schemas.microsoft.com/office/drawing/2014/main" id="{0BD64EF1-691E-3E46-BCAF-6541842C99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" y="4"/>
                  <a:ext cx="5751" cy="4312"/>
                  <a:chOff x="4" y="4"/>
                  <a:chExt cx="5751" cy="4312"/>
                </a:xfrm>
              </p:grpSpPr>
              <p:sp>
                <p:nvSpPr>
                  <p:cNvPr id="34848" name="Rectangle 19">
                    <a:extLst>
                      <a:ext uri="{FF2B5EF4-FFF2-40B4-BE49-F238E27FC236}">
                        <a16:creationId xmlns:a16="http://schemas.microsoft.com/office/drawing/2014/main" id="{27D8A4E3-7C5C-CA44-969B-6F4E1AB8A6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" y="4"/>
                    <a:ext cx="5751" cy="4312"/>
                  </a:xfrm>
                  <a:prstGeom prst="rect">
                    <a:avLst/>
                  </a:prstGeom>
                  <a:solidFill>
                    <a:srgbClr val="66CCFF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  <p:grpSp>
                <p:nvGrpSpPr>
                  <p:cNvPr id="34849" name="Group 20">
                    <a:extLst>
                      <a:ext uri="{FF2B5EF4-FFF2-40B4-BE49-F238E27FC236}">
                        <a16:creationId xmlns:a16="http://schemas.microsoft.com/office/drawing/2014/main" id="{8C886F52-4549-674A-AEF4-BFA425436F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56" y="196"/>
                    <a:ext cx="2632" cy="376"/>
                    <a:chOff x="2356" y="196"/>
                    <a:chExt cx="2632" cy="376"/>
                  </a:xfrm>
                </p:grpSpPr>
                <p:sp>
                  <p:nvSpPr>
                    <p:cNvPr id="34850" name="Rectangle 21">
                      <a:extLst>
                        <a:ext uri="{FF2B5EF4-FFF2-40B4-BE49-F238E27FC236}">
                          <a16:creationId xmlns:a16="http://schemas.microsoft.com/office/drawing/2014/main" id="{05502A83-39EA-EE42-A4F1-7242E9A5C2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56" y="196"/>
                      <a:ext cx="2632" cy="376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Char char="l"/>
                        <a:defRPr sz="3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buChar char="•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buChar char="•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sp>
                  <p:nvSpPr>
                    <p:cNvPr id="34851" name="Rectangle 22">
                      <a:extLst>
                        <a:ext uri="{FF2B5EF4-FFF2-40B4-BE49-F238E27FC236}">
                          <a16:creationId xmlns:a16="http://schemas.microsoft.com/office/drawing/2014/main" id="{4E29D5CA-52B4-624C-A766-53C1D469FC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74" y="230"/>
                      <a:ext cx="1253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2075" tIns="46038" rIns="92075" bIns="460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Char char="l"/>
                        <a:defRPr sz="3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buChar char="•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buChar char="•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2400">
                          <a:latin typeface="Times New Roman" panose="02020603050405020304" pitchFamily="18" charset="0"/>
                        </a:rPr>
                        <a:t>      COUNTY </a:t>
                      </a:r>
                    </a:p>
                  </p:txBody>
                </p:sp>
              </p:grpSp>
            </p:grpSp>
            <p:grpSp>
              <p:nvGrpSpPr>
                <p:cNvPr id="34837" name="Group 23">
                  <a:extLst>
                    <a:ext uri="{FF2B5EF4-FFF2-40B4-BE49-F238E27FC236}">
                      <a16:creationId xmlns:a16="http://schemas.microsoft.com/office/drawing/2014/main" id="{5EA0231E-8E0B-F343-912A-32137A91CC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6" y="724"/>
                  <a:ext cx="3592" cy="3401"/>
                  <a:chOff x="1876" y="724"/>
                  <a:chExt cx="3592" cy="3401"/>
                </a:xfrm>
              </p:grpSpPr>
              <p:sp>
                <p:nvSpPr>
                  <p:cNvPr id="34843" name="Rectangle 24">
                    <a:extLst>
                      <a:ext uri="{FF2B5EF4-FFF2-40B4-BE49-F238E27FC236}">
                        <a16:creationId xmlns:a16="http://schemas.microsoft.com/office/drawing/2014/main" id="{F58E2846-ED7A-B047-B73C-44AFC35644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6" y="724"/>
                    <a:ext cx="3592" cy="3401"/>
                  </a:xfrm>
                  <a:prstGeom prst="rect">
                    <a:avLst/>
                  </a:prstGeom>
                  <a:solidFill>
                    <a:srgbClr val="339933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34844" name="Line 25">
                    <a:extLst>
                      <a:ext uri="{FF2B5EF4-FFF2-40B4-BE49-F238E27FC236}">
                        <a16:creationId xmlns:a16="http://schemas.microsoft.com/office/drawing/2014/main" id="{4D25C8AF-74F4-AF45-AD80-8B0E14FCC0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92" y="816"/>
                    <a:ext cx="2544" cy="321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5" name="Line 26">
                    <a:extLst>
                      <a:ext uri="{FF2B5EF4-FFF2-40B4-BE49-F238E27FC236}">
                        <a16:creationId xmlns:a16="http://schemas.microsoft.com/office/drawing/2014/main" id="{104A1AB6-A64F-4E43-A010-53457FDBD0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92" y="864"/>
                    <a:ext cx="2544" cy="3217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6" name="Line 27">
                    <a:extLst>
                      <a:ext uri="{FF2B5EF4-FFF2-40B4-BE49-F238E27FC236}">
                        <a16:creationId xmlns:a16="http://schemas.microsoft.com/office/drawing/2014/main" id="{DA1F202A-2E1E-884B-A74F-6F22AE5C40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6" y="1920"/>
                    <a:ext cx="1488" cy="961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7" name="Line 28">
                    <a:extLst>
                      <a:ext uri="{FF2B5EF4-FFF2-40B4-BE49-F238E27FC236}">
                        <a16:creationId xmlns:a16="http://schemas.microsoft.com/office/drawing/2014/main" id="{3336A8B1-5ABD-F74B-AE13-4776D72BFC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64" y="1872"/>
                    <a:ext cx="1440" cy="913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838" name="Oval 29">
                  <a:extLst>
                    <a:ext uri="{FF2B5EF4-FFF2-40B4-BE49-F238E27FC236}">
                      <a16:creationId xmlns:a16="http://schemas.microsoft.com/office/drawing/2014/main" id="{8EF09CA7-0CB0-0441-91A7-FB482F4B15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8" y="1016"/>
                  <a:ext cx="176" cy="176"/>
                </a:xfrm>
                <a:prstGeom prst="ellipse">
                  <a:avLst/>
                </a:prstGeom>
                <a:solidFill>
                  <a:schemeClr val="folHlink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grpSp>
              <p:nvGrpSpPr>
                <p:cNvPr id="34839" name="Group 30">
                  <a:extLst>
                    <a:ext uri="{FF2B5EF4-FFF2-40B4-BE49-F238E27FC236}">
                      <a16:creationId xmlns:a16="http://schemas.microsoft.com/office/drawing/2014/main" id="{262BBF88-DCB3-3D44-AF42-9C33C9919B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6" y="184"/>
                  <a:ext cx="5344" cy="4000"/>
                  <a:chOff x="136" y="184"/>
                  <a:chExt cx="5344" cy="4000"/>
                </a:xfrm>
              </p:grpSpPr>
              <p:sp>
                <p:nvSpPr>
                  <p:cNvPr id="34841" name="Rectangle 31">
                    <a:extLst>
                      <a:ext uri="{FF2B5EF4-FFF2-40B4-BE49-F238E27FC236}">
                        <a16:creationId xmlns:a16="http://schemas.microsoft.com/office/drawing/2014/main" id="{9161BEE8-D189-844E-B808-823AE89822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706"/>
                    <a:ext cx="3646" cy="3478"/>
                  </a:xfrm>
                  <a:prstGeom prst="rect">
                    <a:avLst/>
                  </a:prstGeom>
                  <a:noFill/>
                  <a:ln w="127000">
                    <a:solidFill>
                      <a:srgbClr val="000066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34842" name="Rectangle 32">
                    <a:extLst>
                      <a:ext uri="{FF2B5EF4-FFF2-40B4-BE49-F238E27FC236}">
                        <a16:creationId xmlns:a16="http://schemas.microsoft.com/office/drawing/2014/main" id="{EAB8A5F9-F638-FA45-98BB-79D06D34B0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6" y="184"/>
                    <a:ext cx="1288" cy="394"/>
                  </a:xfrm>
                  <a:prstGeom prst="rect">
                    <a:avLst/>
                  </a:prstGeom>
                  <a:noFill/>
                  <a:ln w="1270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</p:grpSp>
            <p:sp>
              <p:nvSpPr>
                <p:cNvPr id="34840" name="Rectangle 33">
                  <a:extLst>
                    <a:ext uri="{FF2B5EF4-FFF2-40B4-BE49-F238E27FC236}">
                      <a16:creationId xmlns:a16="http://schemas.microsoft.com/office/drawing/2014/main" id="{58BDD6DA-5158-B24C-98A9-C9D12B2C05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" y="125"/>
                  <a:ext cx="123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0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833" name="Rectangle 34">
                <a:extLst>
                  <a:ext uri="{FF2B5EF4-FFF2-40B4-BE49-F238E27FC236}">
                    <a16:creationId xmlns:a16="http://schemas.microsoft.com/office/drawing/2014/main" id="{1F06245A-2317-2C47-9934-BD0ADD3CB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" y="717"/>
                <a:ext cx="1274" cy="396"/>
              </a:xfrm>
              <a:prstGeom prst="rect">
                <a:avLst/>
              </a:prstGeom>
              <a:noFill/>
              <a:ln w="1016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4834" name="Rectangle 35">
                <a:extLst>
                  <a:ext uri="{FF2B5EF4-FFF2-40B4-BE49-F238E27FC236}">
                    <a16:creationId xmlns:a16="http://schemas.microsoft.com/office/drawing/2014/main" id="{0E443627-B778-A94B-B25C-B7FD6A7A1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" y="711"/>
                <a:ext cx="125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35" name="Rectangle 36">
                <a:extLst>
                  <a:ext uri="{FF2B5EF4-FFF2-40B4-BE49-F238E27FC236}">
                    <a16:creationId xmlns:a16="http://schemas.microsoft.com/office/drawing/2014/main" id="{D97EB52D-9A0A-F44D-B406-130B6BC00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4" y="800"/>
                <a:ext cx="3488" cy="3296"/>
              </a:xfrm>
              <a:prstGeom prst="rect">
                <a:avLst/>
              </a:prstGeom>
              <a:noFill/>
              <a:ln w="1016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4822" name="Rectangle 37">
              <a:extLst>
                <a:ext uri="{FF2B5EF4-FFF2-40B4-BE49-F238E27FC236}">
                  <a16:creationId xmlns:a16="http://schemas.microsoft.com/office/drawing/2014/main" id="{F3DA2A3B-A2BE-924E-860C-6A95814CF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" y="848"/>
              <a:ext cx="1712" cy="1568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4823" name="Rectangle 38">
              <a:extLst>
                <a:ext uri="{FF2B5EF4-FFF2-40B4-BE49-F238E27FC236}">
                  <a16:creationId xmlns:a16="http://schemas.microsoft.com/office/drawing/2014/main" id="{2F9F80B6-89F9-E445-B907-BDE02F5C0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" y="2480"/>
              <a:ext cx="1712" cy="1568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4824" name="Rectangle 39">
              <a:extLst>
                <a:ext uri="{FF2B5EF4-FFF2-40B4-BE49-F238E27FC236}">
                  <a16:creationId xmlns:a16="http://schemas.microsoft.com/office/drawing/2014/main" id="{E899BF1A-0DD6-854A-A4EE-8993D4B68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" y="2432"/>
              <a:ext cx="1568" cy="1568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4825" name="Rectangle 40">
              <a:extLst>
                <a:ext uri="{FF2B5EF4-FFF2-40B4-BE49-F238E27FC236}">
                  <a16:creationId xmlns:a16="http://schemas.microsoft.com/office/drawing/2014/main" id="{B15DF930-EAB2-BC4F-8267-24A32405F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" y="848"/>
              <a:ext cx="1568" cy="16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4826" name="Rectangle 41">
              <a:extLst>
                <a:ext uri="{FF2B5EF4-FFF2-40B4-BE49-F238E27FC236}">
                  <a16:creationId xmlns:a16="http://schemas.microsoft.com/office/drawing/2014/main" id="{7635F0B4-8B8F-5345-945D-3DB5211B9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273"/>
              <a:ext cx="1280" cy="471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School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SD #1, 2, 3,4</a:t>
              </a:r>
            </a:p>
          </p:txBody>
        </p:sp>
        <p:sp>
          <p:nvSpPr>
            <p:cNvPr id="34827" name="Rectangle 42">
              <a:extLst>
                <a:ext uri="{FF2B5EF4-FFF2-40B4-BE49-F238E27FC236}">
                  <a16:creationId xmlns:a16="http://schemas.microsoft.com/office/drawing/2014/main" id="{A7C83790-B215-4145-9A4E-D60517B2D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" y="2133"/>
              <a:ext cx="166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828" name="Rectangle 43">
              <a:extLst>
                <a:ext uri="{FF2B5EF4-FFF2-40B4-BE49-F238E27FC236}">
                  <a16:creationId xmlns:a16="http://schemas.microsoft.com/office/drawing/2014/main" id="{8D0354F4-47FD-7B41-B97A-6DA822658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" y="3717"/>
              <a:ext cx="166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829" name="Rectangle 44">
              <a:extLst>
                <a:ext uri="{FF2B5EF4-FFF2-40B4-BE49-F238E27FC236}">
                  <a16:creationId xmlns:a16="http://schemas.microsoft.com/office/drawing/2014/main" id="{8EFBC4D2-9A9B-874A-8882-9943AB17F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" y="3717"/>
              <a:ext cx="166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4830" name="Rectangle 45">
              <a:extLst>
                <a:ext uri="{FF2B5EF4-FFF2-40B4-BE49-F238E27FC236}">
                  <a16:creationId xmlns:a16="http://schemas.microsoft.com/office/drawing/2014/main" id="{F80C8146-50AC-F24C-9D04-348FB0C88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3" y="2133"/>
              <a:ext cx="166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818" name="Rectangle 46">
            <a:extLst>
              <a:ext uri="{FF2B5EF4-FFF2-40B4-BE49-F238E27FC236}">
                <a16:creationId xmlns:a16="http://schemas.microsoft.com/office/drawing/2014/main" id="{80F9D885-1FC0-F443-80B7-23F7869C5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9088"/>
            <a:ext cx="1962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State  </a:t>
            </a:r>
            <a:r>
              <a:rPr lang="en-US" altLang="en-US" sz="2000">
                <a:latin typeface="Times New Roman" panose="02020603050405020304" pitchFamily="18" charset="0"/>
              </a:rPr>
              <a:t>0.15 mi</a:t>
            </a:r>
          </a:p>
        </p:txBody>
      </p:sp>
      <p:sp>
        <p:nvSpPr>
          <p:cNvPr id="34819" name="Rectangle 47">
            <a:extLst>
              <a:ext uri="{FF2B5EF4-FFF2-40B4-BE49-F238E27FC236}">
                <a16:creationId xmlns:a16="http://schemas.microsoft.com/office/drawing/2014/main" id="{579C8FB1-59C2-4F4C-A0E4-AA28E74E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143000"/>
            <a:ext cx="2225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County </a:t>
            </a:r>
            <a:r>
              <a:rPr lang="en-US" altLang="en-US" sz="2000">
                <a:latin typeface="Times New Roman" panose="02020603050405020304" pitchFamily="18" charset="0"/>
              </a:rPr>
              <a:t>0.33 mi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34820" name="Rectangle 48">
            <a:extLst>
              <a:ext uri="{FF2B5EF4-FFF2-40B4-BE49-F238E27FC236}">
                <a16:creationId xmlns:a16="http://schemas.microsoft.com/office/drawing/2014/main" id="{6C586E9A-1548-CD43-8482-6D8C544FC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0"/>
            <a:ext cx="2057400" cy="1828800"/>
          </a:xfrm>
          <a:prstGeom prst="rect">
            <a:avLst/>
          </a:prstGeom>
          <a:solidFill>
            <a:srgbClr val="66CCFF"/>
          </a:solidFill>
          <a:ln w="76200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SD #1 - 0.66 </a:t>
            </a:r>
            <a:r>
              <a:rPr lang="en-US" altLang="en-US" sz="2000">
                <a:latin typeface="Times New Roman" panose="02020603050405020304" pitchFamily="18" charset="0"/>
              </a:rPr>
              <a:t>mi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SD #2 - 0.75 </a:t>
            </a:r>
            <a:r>
              <a:rPr lang="en-US" altLang="en-US" sz="2000">
                <a:latin typeface="Times New Roman" panose="02020603050405020304" pitchFamily="18" charset="0"/>
              </a:rPr>
              <a:t>mi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SD #3 - 0.48 </a:t>
            </a:r>
            <a:r>
              <a:rPr lang="en-US" altLang="en-US" sz="2000">
                <a:latin typeface="Times New Roman" panose="02020603050405020304" pitchFamily="18" charset="0"/>
              </a:rPr>
              <a:t>mi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SD #4 - 0.62 </a:t>
            </a:r>
            <a:r>
              <a:rPr lang="en-US" altLang="en-US" sz="2000">
                <a:latin typeface="Times New Roman" panose="02020603050405020304" pitchFamily="18" charset="0"/>
              </a:rPr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2835383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2">
            <a:extLst>
              <a:ext uri="{FF2B5EF4-FFF2-40B4-BE49-F238E27FC236}">
                <a16:creationId xmlns:a16="http://schemas.microsoft.com/office/drawing/2014/main" id="{535A7EC4-258E-8D46-B40A-379E4353A63C}"/>
              </a:ext>
            </a:extLst>
          </p:cNvPr>
          <p:cNvGrpSpPr>
            <a:grpSpLocks/>
          </p:cNvGrpSpPr>
          <p:nvPr/>
        </p:nvGrpSpPr>
        <p:grpSpPr bwMode="auto">
          <a:xfrm>
            <a:off x="6350" y="6350"/>
            <a:ext cx="9129713" cy="6845300"/>
            <a:chOff x="4" y="4"/>
            <a:chExt cx="5751" cy="4312"/>
          </a:xfrm>
        </p:grpSpPr>
        <p:grpSp>
          <p:nvGrpSpPr>
            <p:cNvPr id="35843" name="Group 3">
              <a:extLst>
                <a:ext uri="{FF2B5EF4-FFF2-40B4-BE49-F238E27FC236}">
                  <a16:creationId xmlns:a16="http://schemas.microsoft.com/office/drawing/2014/main" id="{0303E214-668F-6E47-9D55-782617A84C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" y="4"/>
              <a:ext cx="5751" cy="4312"/>
              <a:chOff x="4" y="4"/>
              <a:chExt cx="5751" cy="4312"/>
            </a:xfrm>
          </p:grpSpPr>
          <p:grpSp>
            <p:nvGrpSpPr>
              <p:cNvPr id="35849" name="Group 4">
                <a:extLst>
                  <a:ext uri="{FF2B5EF4-FFF2-40B4-BE49-F238E27FC236}">
                    <a16:creationId xmlns:a16="http://schemas.microsoft.com/office/drawing/2014/main" id="{C77718E8-62A3-CF42-832C-F1C5F41356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" y="4"/>
                <a:ext cx="5751" cy="4312"/>
                <a:chOff x="4" y="4"/>
                <a:chExt cx="5751" cy="4312"/>
              </a:xfrm>
            </p:grpSpPr>
            <p:grpSp>
              <p:nvGrpSpPr>
                <p:cNvPr id="35859" name="Group 5">
                  <a:extLst>
                    <a:ext uri="{FF2B5EF4-FFF2-40B4-BE49-F238E27FC236}">
                      <a16:creationId xmlns:a16="http://schemas.microsoft.com/office/drawing/2014/main" id="{CBC4162A-5788-CB4B-A932-802E71E96E7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" y="4"/>
                  <a:ext cx="5751" cy="4312"/>
                  <a:chOff x="4" y="4"/>
                  <a:chExt cx="5751" cy="4312"/>
                </a:xfrm>
              </p:grpSpPr>
              <p:grpSp>
                <p:nvGrpSpPr>
                  <p:cNvPr id="35869" name="Group 6">
                    <a:extLst>
                      <a:ext uri="{FF2B5EF4-FFF2-40B4-BE49-F238E27FC236}">
                        <a16:creationId xmlns:a16="http://schemas.microsoft.com/office/drawing/2014/main" id="{B49E7674-315D-E941-B9EC-3DFA765F05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" y="4"/>
                    <a:ext cx="5751" cy="4311"/>
                    <a:chOff x="4" y="4"/>
                    <a:chExt cx="5751" cy="4311"/>
                  </a:xfrm>
                </p:grpSpPr>
                <p:grpSp>
                  <p:nvGrpSpPr>
                    <p:cNvPr id="35890" name="Group 7">
                      <a:extLst>
                        <a:ext uri="{FF2B5EF4-FFF2-40B4-BE49-F238E27FC236}">
                          <a16:creationId xmlns:a16="http://schemas.microsoft.com/office/drawing/2014/main" id="{928CF172-BDC6-5746-8494-E280AF50965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" y="4"/>
                      <a:ext cx="5751" cy="4311"/>
                      <a:chOff x="4" y="4"/>
                      <a:chExt cx="5751" cy="4311"/>
                    </a:xfrm>
                  </p:grpSpPr>
                  <p:sp>
                    <p:nvSpPr>
                      <p:cNvPr id="35898" name="Rectangle 8">
                        <a:extLst>
                          <a:ext uri="{FF2B5EF4-FFF2-40B4-BE49-F238E27FC236}">
                            <a16:creationId xmlns:a16="http://schemas.microsoft.com/office/drawing/2014/main" id="{3C938511-98DE-634A-BD70-E70EAA65EB7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" y="4"/>
                        <a:ext cx="5751" cy="4311"/>
                      </a:xfrm>
                      <a:prstGeom prst="rect">
                        <a:avLst/>
                      </a:prstGeom>
                      <a:solidFill>
                        <a:srgbClr val="66CCFF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bg2"/>
                          </a:buClr>
                          <a:buSzPct val="70000"/>
                          <a:buFont typeface="Wingdings" pitchFamily="2" charset="2"/>
                          <a:buChar char="l"/>
                          <a:defRPr sz="31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150000"/>
                          <a:buChar char="•"/>
                          <a:defRPr sz="2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15000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grpSp>
                    <p:nvGrpSpPr>
                      <p:cNvPr id="35899" name="Group 9">
                        <a:extLst>
                          <a:ext uri="{FF2B5EF4-FFF2-40B4-BE49-F238E27FC236}">
                            <a16:creationId xmlns:a16="http://schemas.microsoft.com/office/drawing/2014/main" id="{2A968CBB-E383-4144-A400-09EA800FE71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56" y="196"/>
                        <a:ext cx="2632" cy="376"/>
                        <a:chOff x="2356" y="196"/>
                        <a:chExt cx="2632" cy="376"/>
                      </a:xfrm>
                    </p:grpSpPr>
                    <p:sp>
                      <p:nvSpPr>
                        <p:cNvPr id="35900" name="Rectangle 10">
                          <a:extLst>
                            <a:ext uri="{FF2B5EF4-FFF2-40B4-BE49-F238E27FC236}">
                              <a16:creationId xmlns:a16="http://schemas.microsoft.com/office/drawing/2014/main" id="{F21A3AC6-A2D7-344A-809A-FEEE6912D14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56" y="196"/>
                          <a:ext cx="2632" cy="376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bg2"/>
                            </a:buClr>
                            <a:buSzPct val="70000"/>
                            <a:buFont typeface="Wingdings" pitchFamily="2" charset="2"/>
                            <a:buChar char="l"/>
                            <a:defRPr sz="3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150000"/>
                            <a:buChar char="•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SzPct val="150000"/>
                            <a:buChar char="•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  <p:sp>
                      <p:nvSpPr>
                        <p:cNvPr id="35901" name="Rectangle 11">
                          <a:extLst>
                            <a:ext uri="{FF2B5EF4-FFF2-40B4-BE49-F238E27FC236}">
                              <a16:creationId xmlns:a16="http://schemas.microsoft.com/office/drawing/2014/main" id="{FA04DAA3-E49B-AC40-8B24-7B059913B6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4" y="230"/>
                          <a:ext cx="1919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2075" tIns="46038" rIns="92075" bIns="46038">
                          <a:spAutoFit/>
                        </a:bodyPr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bg2"/>
                            </a:buClr>
                            <a:buSzPct val="70000"/>
                            <a:buFont typeface="Wingdings" pitchFamily="2" charset="2"/>
                            <a:buChar char="l"/>
                            <a:defRPr sz="3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150000"/>
                            <a:buChar char="•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SzPct val="150000"/>
                            <a:buChar char="•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2400">
                              <a:latin typeface="Times New Roman" panose="02020603050405020304" pitchFamily="18" charset="0"/>
                            </a:rPr>
                            <a:t>TOMMY’S COUNTY </a:t>
                          </a:r>
                        </a:p>
                      </p:txBody>
                    </p:sp>
                  </p:grpSp>
                </p:grpSp>
                <p:grpSp>
                  <p:nvGrpSpPr>
                    <p:cNvPr id="35891" name="Group 12">
                      <a:extLst>
                        <a:ext uri="{FF2B5EF4-FFF2-40B4-BE49-F238E27FC236}">
                          <a16:creationId xmlns:a16="http://schemas.microsoft.com/office/drawing/2014/main" id="{A7ADE738-8F43-D64B-8772-29C909617A9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6" y="724"/>
                      <a:ext cx="3592" cy="3400"/>
                      <a:chOff x="1876" y="724"/>
                      <a:chExt cx="3592" cy="3400"/>
                    </a:xfrm>
                  </p:grpSpPr>
                  <p:sp>
                    <p:nvSpPr>
                      <p:cNvPr id="35893" name="Rectangle 13">
                        <a:extLst>
                          <a:ext uri="{FF2B5EF4-FFF2-40B4-BE49-F238E27FC236}">
                            <a16:creationId xmlns:a16="http://schemas.microsoft.com/office/drawing/2014/main" id="{DDE19E4F-47A1-F547-A913-5AE754A2D95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6" y="724"/>
                        <a:ext cx="3592" cy="3400"/>
                      </a:xfrm>
                      <a:prstGeom prst="rect">
                        <a:avLst/>
                      </a:prstGeom>
                      <a:solidFill>
                        <a:srgbClr val="339933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bg2"/>
                          </a:buClr>
                          <a:buSzPct val="70000"/>
                          <a:buFont typeface="Wingdings" pitchFamily="2" charset="2"/>
                          <a:buChar char="l"/>
                          <a:defRPr sz="31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150000"/>
                          <a:buChar char="•"/>
                          <a:defRPr sz="2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15000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35894" name="Line 14">
                        <a:extLst>
                          <a:ext uri="{FF2B5EF4-FFF2-40B4-BE49-F238E27FC236}">
                            <a16:creationId xmlns:a16="http://schemas.microsoft.com/office/drawing/2014/main" id="{0717BEFD-1CAB-0543-A733-DE4D72546E0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816"/>
                        <a:ext cx="2544" cy="3216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895" name="Line 15">
                        <a:extLst>
                          <a:ext uri="{FF2B5EF4-FFF2-40B4-BE49-F238E27FC236}">
                            <a16:creationId xmlns:a16="http://schemas.microsoft.com/office/drawing/2014/main" id="{5DF140CE-CF27-D344-B12C-16084EE58BB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864"/>
                        <a:ext cx="2544" cy="3216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896" name="Line 16">
                        <a:extLst>
                          <a:ext uri="{FF2B5EF4-FFF2-40B4-BE49-F238E27FC236}">
                            <a16:creationId xmlns:a16="http://schemas.microsoft.com/office/drawing/2014/main" id="{E13F864E-741B-524E-A314-C6B9420FA87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16" y="1920"/>
                        <a:ext cx="1488" cy="960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897" name="Line 17">
                        <a:extLst>
                          <a:ext uri="{FF2B5EF4-FFF2-40B4-BE49-F238E27FC236}">
                            <a16:creationId xmlns:a16="http://schemas.microsoft.com/office/drawing/2014/main" id="{11B3CA68-6386-794B-ABA8-68CF7688BF8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64" y="1872"/>
                        <a:ext cx="1440" cy="912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5892" name="Oval 18">
                      <a:extLst>
                        <a:ext uri="{FF2B5EF4-FFF2-40B4-BE49-F238E27FC236}">
                          <a16:creationId xmlns:a16="http://schemas.microsoft.com/office/drawing/2014/main" id="{7E94DA32-D601-0243-8534-3628F274B8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48" y="1016"/>
                      <a:ext cx="176" cy="176"/>
                    </a:xfrm>
                    <a:prstGeom prst="ellipse">
                      <a:avLst/>
                    </a:prstGeom>
                    <a:solidFill>
                      <a:schemeClr val="folHlink"/>
                    </a:solidFill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Char char="l"/>
                        <a:defRPr sz="3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buChar char="•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buChar char="•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en-US" sz="1800"/>
                    </a:p>
                  </p:txBody>
                </p:sp>
              </p:grpSp>
              <p:grpSp>
                <p:nvGrpSpPr>
                  <p:cNvPr id="35870" name="Group 19">
                    <a:extLst>
                      <a:ext uri="{FF2B5EF4-FFF2-40B4-BE49-F238E27FC236}">
                        <a16:creationId xmlns:a16="http://schemas.microsoft.com/office/drawing/2014/main" id="{46455EEB-E97D-E64C-A5B5-5BA3D82537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" y="4"/>
                    <a:ext cx="5751" cy="4312"/>
                    <a:chOff x="4" y="4"/>
                    <a:chExt cx="5751" cy="4312"/>
                  </a:xfrm>
                </p:grpSpPr>
                <p:grpSp>
                  <p:nvGrpSpPr>
                    <p:cNvPr id="35874" name="Group 20">
                      <a:extLst>
                        <a:ext uri="{FF2B5EF4-FFF2-40B4-BE49-F238E27FC236}">
                          <a16:creationId xmlns:a16="http://schemas.microsoft.com/office/drawing/2014/main" id="{FD8EF432-1C0F-1042-B6D0-A1FC7B470D9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" y="4"/>
                      <a:ext cx="5751" cy="4312"/>
                      <a:chOff x="4" y="4"/>
                      <a:chExt cx="5751" cy="4312"/>
                    </a:xfrm>
                  </p:grpSpPr>
                  <p:sp>
                    <p:nvSpPr>
                      <p:cNvPr id="35886" name="Rectangle 21">
                        <a:extLst>
                          <a:ext uri="{FF2B5EF4-FFF2-40B4-BE49-F238E27FC236}">
                            <a16:creationId xmlns:a16="http://schemas.microsoft.com/office/drawing/2014/main" id="{D079C343-5C02-2048-8569-4FE9DC7F8E0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" y="4"/>
                        <a:ext cx="5751" cy="4312"/>
                      </a:xfrm>
                      <a:prstGeom prst="rect">
                        <a:avLst/>
                      </a:prstGeom>
                      <a:solidFill>
                        <a:srgbClr val="66CCFF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bg2"/>
                          </a:buClr>
                          <a:buSzPct val="70000"/>
                          <a:buFont typeface="Wingdings" pitchFamily="2" charset="2"/>
                          <a:buChar char="l"/>
                          <a:defRPr sz="31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150000"/>
                          <a:buChar char="•"/>
                          <a:defRPr sz="2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15000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grpSp>
                    <p:nvGrpSpPr>
                      <p:cNvPr id="35887" name="Group 22">
                        <a:extLst>
                          <a:ext uri="{FF2B5EF4-FFF2-40B4-BE49-F238E27FC236}">
                            <a16:creationId xmlns:a16="http://schemas.microsoft.com/office/drawing/2014/main" id="{2168F869-6AAF-CE43-90B8-4E5A53A885F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56" y="196"/>
                        <a:ext cx="2632" cy="376"/>
                        <a:chOff x="2356" y="196"/>
                        <a:chExt cx="2632" cy="376"/>
                      </a:xfrm>
                    </p:grpSpPr>
                    <p:sp>
                      <p:nvSpPr>
                        <p:cNvPr id="35888" name="Rectangle 23">
                          <a:extLst>
                            <a:ext uri="{FF2B5EF4-FFF2-40B4-BE49-F238E27FC236}">
                              <a16:creationId xmlns:a16="http://schemas.microsoft.com/office/drawing/2014/main" id="{CD7C19FC-A468-DA46-ADF5-EAC043D25EF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56" y="196"/>
                          <a:ext cx="2632" cy="376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bg2"/>
                            </a:buClr>
                            <a:buSzPct val="70000"/>
                            <a:buFont typeface="Wingdings" pitchFamily="2" charset="2"/>
                            <a:buChar char="l"/>
                            <a:defRPr sz="3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150000"/>
                            <a:buChar char="•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SzPct val="150000"/>
                            <a:buChar char="•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  <p:sp>
                      <p:nvSpPr>
                        <p:cNvPr id="35889" name="Rectangle 24">
                          <a:extLst>
                            <a:ext uri="{FF2B5EF4-FFF2-40B4-BE49-F238E27FC236}">
                              <a16:creationId xmlns:a16="http://schemas.microsoft.com/office/drawing/2014/main" id="{49A8A95C-9772-5D47-B846-B2FE2A9F595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4" y="230"/>
                          <a:ext cx="1445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2075" tIns="46038" rIns="92075" bIns="46038">
                          <a:spAutoFit/>
                        </a:bodyPr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bg2"/>
                            </a:buClr>
                            <a:buSzPct val="70000"/>
                            <a:buFont typeface="Wingdings" pitchFamily="2" charset="2"/>
                            <a:buChar char="l"/>
                            <a:defRPr sz="3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150000"/>
                            <a:buChar char="•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SzPct val="150000"/>
                            <a:buChar char="•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150000"/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2400">
                              <a:latin typeface="Times New Roman" panose="02020603050405020304" pitchFamily="18" charset="0"/>
                            </a:rPr>
                            <a:t>          COUNTY </a:t>
                          </a:r>
                        </a:p>
                      </p:txBody>
                    </p:sp>
                  </p:grpSp>
                </p:grpSp>
                <p:grpSp>
                  <p:nvGrpSpPr>
                    <p:cNvPr id="35875" name="Group 25">
                      <a:extLst>
                        <a:ext uri="{FF2B5EF4-FFF2-40B4-BE49-F238E27FC236}">
                          <a16:creationId xmlns:a16="http://schemas.microsoft.com/office/drawing/2014/main" id="{285B5018-9303-5C4C-B96B-C32E68501F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6" y="724"/>
                      <a:ext cx="3592" cy="3401"/>
                      <a:chOff x="1876" y="724"/>
                      <a:chExt cx="3592" cy="3401"/>
                    </a:xfrm>
                  </p:grpSpPr>
                  <p:sp>
                    <p:nvSpPr>
                      <p:cNvPr id="35881" name="Rectangle 26">
                        <a:extLst>
                          <a:ext uri="{FF2B5EF4-FFF2-40B4-BE49-F238E27FC236}">
                            <a16:creationId xmlns:a16="http://schemas.microsoft.com/office/drawing/2014/main" id="{D05C5BD0-73C6-CF4E-8383-FF0FBA5C78D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6" y="724"/>
                        <a:ext cx="3592" cy="3401"/>
                      </a:xfrm>
                      <a:prstGeom prst="rect">
                        <a:avLst/>
                      </a:prstGeom>
                      <a:solidFill>
                        <a:srgbClr val="339933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bg2"/>
                          </a:buClr>
                          <a:buSzPct val="70000"/>
                          <a:buFont typeface="Wingdings" pitchFamily="2" charset="2"/>
                          <a:buChar char="l"/>
                          <a:defRPr sz="31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150000"/>
                          <a:buChar char="•"/>
                          <a:defRPr sz="2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15000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35882" name="Line 27">
                        <a:extLst>
                          <a:ext uri="{FF2B5EF4-FFF2-40B4-BE49-F238E27FC236}">
                            <a16:creationId xmlns:a16="http://schemas.microsoft.com/office/drawing/2014/main" id="{2A731C91-6087-964F-B84D-AE13626F301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816"/>
                        <a:ext cx="2544" cy="3217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883" name="Line 28">
                        <a:extLst>
                          <a:ext uri="{FF2B5EF4-FFF2-40B4-BE49-F238E27FC236}">
                            <a16:creationId xmlns:a16="http://schemas.microsoft.com/office/drawing/2014/main" id="{FC8901B2-7F38-3845-B4D2-6A9364CD107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92" y="864"/>
                        <a:ext cx="2544" cy="3217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884" name="Line 29">
                        <a:extLst>
                          <a:ext uri="{FF2B5EF4-FFF2-40B4-BE49-F238E27FC236}">
                            <a16:creationId xmlns:a16="http://schemas.microsoft.com/office/drawing/2014/main" id="{88B5E68D-71BA-5B49-883D-D07B9DC0452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16" y="1920"/>
                        <a:ext cx="1488" cy="961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885" name="Line 30">
                        <a:extLst>
                          <a:ext uri="{FF2B5EF4-FFF2-40B4-BE49-F238E27FC236}">
                            <a16:creationId xmlns:a16="http://schemas.microsoft.com/office/drawing/2014/main" id="{74D66BF3-0F34-B449-8290-BC65E0A3D92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64" y="1872"/>
                        <a:ext cx="1440" cy="913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5876" name="Oval 31">
                      <a:extLst>
                        <a:ext uri="{FF2B5EF4-FFF2-40B4-BE49-F238E27FC236}">
                          <a16:creationId xmlns:a16="http://schemas.microsoft.com/office/drawing/2014/main" id="{97B3578C-668D-AC49-AC80-147A2768B9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48" y="1016"/>
                      <a:ext cx="176" cy="176"/>
                    </a:xfrm>
                    <a:prstGeom prst="ellipse">
                      <a:avLst/>
                    </a:prstGeom>
                    <a:solidFill>
                      <a:schemeClr val="folHlink"/>
                    </a:solidFill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Char char="l"/>
                        <a:defRPr sz="3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buChar char="•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buChar char="•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en-US" sz="1800"/>
                    </a:p>
                  </p:txBody>
                </p:sp>
                <p:grpSp>
                  <p:nvGrpSpPr>
                    <p:cNvPr id="35877" name="Group 32">
                      <a:extLst>
                        <a:ext uri="{FF2B5EF4-FFF2-40B4-BE49-F238E27FC236}">
                          <a16:creationId xmlns:a16="http://schemas.microsoft.com/office/drawing/2014/main" id="{37CCB34D-1220-F644-838F-74546F5BA12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6" y="184"/>
                      <a:ext cx="5344" cy="4000"/>
                      <a:chOff x="136" y="184"/>
                      <a:chExt cx="5344" cy="4000"/>
                    </a:xfrm>
                  </p:grpSpPr>
                  <p:sp>
                    <p:nvSpPr>
                      <p:cNvPr id="35879" name="Rectangle 33">
                        <a:extLst>
                          <a:ext uri="{FF2B5EF4-FFF2-40B4-BE49-F238E27FC236}">
                            <a16:creationId xmlns:a16="http://schemas.microsoft.com/office/drawing/2014/main" id="{BFACBACC-2A83-A144-B935-EB4F090F35C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34" y="706"/>
                        <a:ext cx="3646" cy="3478"/>
                      </a:xfrm>
                      <a:prstGeom prst="rect">
                        <a:avLst/>
                      </a:prstGeom>
                      <a:noFill/>
                      <a:ln w="1270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bg2"/>
                          </a:buClr>
                          <a:buSzPct val="70000"/>
                          <a:buFont typeface="Wingdings" pitchFamily="2" charset="2"/>
                          <a:buChar char="l"/>
                          <a:defRPr sz="31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150000"/>
                          <a:buChar char="•"/>
                          <a:defRPr sz="2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15000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  <p:sp>
                    <p:nvSpPr>
                      <p:cNvPr id="35880" name="Rectangle 34">
                        <a:extLst>
                          <a:ext uri="{FF2B5EF4-FFF2-40B4-BE49-F238E27FC236}">
                            <a16:creationId xmlns:a16="http://schemas.microsoft.com/office/drawing/2014/main" id="{261A1A6F-38BF-C84E-964A-B254EAA565C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6" y="184"/>
                        <a:ext cx="1288" cy="394"/>
                      </a:xfrm>
                      <a:prstGeom prst="rect">
                        <a:avLst/>
                      </a:prstGeom>
                      <a:noFill/>
                      <a:ln w="1270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bg2"/>
                          </a:buClr>
                          <a:buSzPct val="70000"/>
                          <a:buFont typeface="Wingdings" pitchFamily="2" charset="2"/>
                          <a:buChar char="l"/>
                          <a:defRPr sz="31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150000"/>
                          <a:buChar char="•"/>
                          <a:defRPr sz="26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SzPct val="150000"/>
                          <a:buChar char="•"/>
                          <a:defRPr sz="2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15000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</p:grpSp>
                <p:sp>
                  <p:nvSpPr>
                    <p:cNvPr id="35878" name="Rectangle 35">
                      <a:extLst>
                        <a:ext uri="{FF2B5EF4-FFF2-40B4-BE49-F238E27FC236}">
                          <a16:creationId xmlns:a16="http://schemas.microsoft.com/office/drawing/2014/main" id="{80717FD7-8B72-2D47-8565-DF9D0ADEC1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" y="125"/>
                      <a:ext cx="1236" cy="3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Char char="l"/>
                        <a:defRPr sz="3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buChar char="•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buChar char="•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3200">
                          <a:latin typeface="Times New Roman" panose="02020603050405020304" pitchFamily="18" charset="0"/>
                        </a:rPr>
                        <a:t>State</a:t>
                      </a:r>
                    </a:p>
                  </p:txBody>
                </p:sp>
              </p:grpSp>
              <p:sp>
                <p:nvSpPr>
                  <p:cNvPr id="35871" name="Rectangle 36">
                    <a:extLst>
                      <a:ext uri="{FF2B5EF4-FFF2-40B4-BE49-F238E27FC236}">
                        <a16:creationId xmlns:a16="http://schemas.microsoft.com/office/drawing/2014/main" id="{556AB0D5-B73B-4A4E-8DC4-3BC107B71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" y="717"/>
                    <a:ext cx="1274" cy="396"/>
                  </a:xfrm>
                  <a:prstGeom prst="rect">
                    <a:avLst/>
                  </a:prstGeom>
                  <a:noFill/>
                  <a:ln w="1016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35872" name="Rectangle 37">
                    <a:extLst>
                      <a:ext uri="{FF2B5EF4-FFF2-40B4-BE49-F238E27FC236}">
                        <a16:creationId xmlns:a16="http://schemas.microsoft.com/office/drawing/2014/main" id="{02960B51-D6CB-B343-A986-BEA2B2CA5B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" y="711"/>
                    <a:ext cx="1255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2075" tIns="46038" rIns="92075" bIns="460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en-US" sz="3200">
                        <a:latin typeface="Times New Roman" panose="02020603050405020304" pitchFamily="18" charset="0"/>
                      </a:rPr>
                      <a:t>County</a:t>
                    </a:r>
                  </a:p>
                </p:txBody>
              </p:sp>
              <p:sp>
                <p:nvSpPr>
                  <p:cNvPr id="35873" name="Rectangle 38">
                    <a:extLst>
                      <a:ext uri="{FF2B5EF4-FFF2-40B4-BE49-F238E27FC236}">
                        <a16:creationId xmlns:a16="http://schemas.microsoft.com/office/drawing/2014/main" id="{1FDD8491-3B08-2E45-B219-6947119565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4" y="800"/>
                    <a:ext cx="3488" cy="3296"/>
                  </a:xfrm>
                  <a:prstGeom prst="rect">
                    <a:avLst/>
                  </a:prstGeom>
                  <a:noFill/>
                  <a:ln w="1016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0000"/>
                      <a:buFont typeface="Wingdings" pitchFamily="2" charset="2"/>
                      <a:buChar char="l"/>
                      <a:defRPr sz="3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1"/>
                      </a:buClr>
                      <a:buSzPct val="150000"/>
                      <a:buChar char="•"/>
                      <a:defRPr sz="2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tx1"/>
                      </a:buClr>
                      <a:buSzPct val="150000"/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2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150000"/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1800"/>
                  </a:p>
                </p:txBody>
              </p:sp>
            </p:grpSp>
            <p:sp>
              <p:nvSpPr>
                <p:cNvPr id="35860" name="Rectangle 39">
                  <a:extLst>
                    <a:ext uri="{FF2B5EF4-FFF2-40B4-BE49-F238E27FC236}">
                      <a16:creationId xmlns:a16="http://schemas.microsoft.com/office/drawing/2014/main" id="{F409A330-5879-8C42-9206-84C5392F0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2" y="848"/>
                  <a:ext cx="1712" cy="1568"/>
                </a:xfrm>
                <a:prstGeom prst="rect">
                  <a:avLst/>
                </a:prstGeom>
                <a:noFill/>
                <a:ln w="1016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5861" name="Rectangle 40">
                  <a:extLst>
                    <a:ext uri="{FF2B5EF4-FFF2-40B4-BE49-F238E27FC236}">
                      <a16:creationId xmlns:a16="http://schemas.microsoft.com/office/drawing/2014/main" id="{BF49CEE7-1B3B-5842-919C-19E3438C4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2" y="2480"/>
                  <a:ext cx="1712" cy="1568"/>
                </a:xfrm>
                <a:prstGeom prst="rect">
                  <a:avLst/>
                </a:prstGeom>
                <a:noFill/>
                <a:ln w="1016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5862" name="Rectangle 41">
                  <a:extLst>
                    <a:ext uri="{FF2B5EF4-FFF2-40B4-BE49-F238E27FC236}">
                      <a16:creationId xmlns:a16="http://schemas.microsoft.com/office/drawing/2014/main" id="{EBB2A922-D409-BE42-9773-3227D74DB7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8" y="2432"/>
                  <a:ext cx="1568" cy="1568"/>
                </a:xfrm>
                <a:prstGeom prst="rect">
                  <a:avLst/>
                </a:prstGeom>
                <a:noFill/>
                <a:ln w="1016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5863" name="Rectangle 42">
                  <a:extLst>
                    <a:ext uri="{FF2B5EF4-FFF2-40B4-BE49-F238E27FC236}">
                      <a16:creationId xmlns:a16="http://schemas.microsoft.com/office/drawing/2014/main" id="{D9ADBCB8-6644-B446-95E4-CDE3D12F7F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8" y="848"/>
                  <a:ext cx="1568" cy="1616"/>
                </a:xfrm>
                <a:prstGeom prst="rect">
                  <a:avLst/>
                </a:prstGeom>
                <a:noFill/>
                <a:ln w="1016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5864" name="Rectangle 43">
                  <a:extLst>
                    <a:ext uri="{FF2B5EF4-FFF2-40B4-BE49-F238E27FC236}">
                      <a16:creationId xmlns:a16="http://schemas.microsoft.com/office/drawing/2014/main" id="{5FC8CF31-2565-9648-81B3-2D1128ED5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" y="1273"/>
                  <a:ext cx="1280" cy="471"/>
                </a:xfrm>
                <a:prstGeom prst="rect">
                  <a:avLst/>
                </a:prstGeom>
                <a:noFill/>
                <a:ln w="1016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400">
                      <a:latin typeface="Times New Roman" panose="02020603050405020304" pitchFamily="18" charset="0"/>
                    </a:rPr>
                    <a:t>School</a:t>
                  </a: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400">
                      <a:latin typeface="Times New Roman" panose="02020603050405020304" pitchFamily="18" charset="0"/>
                    </a:rPr>
                    <a:t>SD #1, 2, 3,4</a:t>
                  </a:r>
                </a:p>
              </p:txBody>
            </p:sp>
            <p:sp>
              <p:nvSpPr>
                <p:cNvPr id="35865" name="Rectangle 44">
                  <a:extLst>
                    <a:ext uri="{FF2B5EF4-FFF2-40B4-BE49-F238E27FC236}">
                      <a16:creationId xmlns:a16="http://schemas.microsoft.com/office/drawing/2014/main" id="{D44DF79F-8985-7143-8DA5-1309B6C7D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9" y="2133"/>
                  <a:ext cx="166" cy="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000">
                      <a:latin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35866" name="Rectangle 45">
                  <a:extLst>
                    <a:ext uri="{FF2B5EF4-FFF2-40B4-BE49-F238E27FC236}">
                      <a16:creationId xmlns:a16="http://schemas.microsoft.com/office/drawing/2014/main" id="{D8B11DAF-1197-8B4C-9D92-ED0D977E9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9" y="3717"/>
                  <a:ext cx="166" cy="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000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35867" name="Rectangle 46">
                  <a:extLst>
                    <a:ext uri="{FF2B5EF4-FFF2-40B4-BE49-F238E27FC236}">
                      <a16:creationId xmlns:a16="http://schemas.microsoft.com/office/drawing/2014/main" id="{6E6F2DA1-2FF1-F64D-ADB4-FD215898C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9" y="3717"/>
                  <a:ext cx="166" cy="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000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35868" name="Rectangle 47">
                  <a:extLst>
                    <a:ext uri="{FF2B5EF4-FFF2-40B4-BE49-F238E27FC236}">
                      <a16:creationId xmlns:a16="http://schemas.microsoft.com/office/drawing/2014/main" id="{623E6E78-82AA-CC41-88FF-D75CE325A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2133"/>
                  <a:ext cx="166" cy="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000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</p:grpSp>
          <p:sp>
            <p:nvSpPr>
              <p:cNvPr id="35850" name="Rectangle 48">
                <a:extLst>
                  <a:ext uri="{FF2B5EF4-FFF2-40B4-BE49-F238E27FC236}">
                    <a16:creationId xmlns:a16="http://schemas.microsoft.com/office/drawing/2014/main" id="{35BC4C04-E40D-424B-8559-2D1871BA2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896"/>
                <a:ext cx="800" cy="3056"/>
              </a:xfrm>
              <a:prstGeom prst="rect">
                <a:avLst/>
              </a:prstGeom>
              <a:noFill/>
              <a:ln w="10160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5851" name="Rectangle 49">
                <a:extLst>
                  <a:ext uri="{FF2B5EF4-FFF2-40B4-BE49-F238E27FC236}">
                    <a16:creationId xmlns:a16="http://schemas.microsoft.com/office/drawing/2014/main" id="{6E05D89B-8EB3-1146-8385-3C62EF134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" y="1904"/>
                <a:ext cx="1328" cy="512"/>
              </a:xfrm>
              <a:prstGeom prst="rect">
                <a:avLst/>
              </a:prstGeom>
              <a:noFill/>
              <a:ln w="10160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Fire District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FD #A, B, C, D</a:t>
                </a:r>
              </a:p>
            </p:txBody>
          </p:sp>
          <p:sp>
            <p:nvSpPr>
              <p:cNvPr id="35852" name="Arc 50">
                <a:extLst>
                  <a:ext uri="{FF2B5EF4-FFF2-40B4-BE49-F238E27FC236}">
                    <a16:creationId xmlns:a16="http://schemas.microsoft.com/office/drawing/2014/main" id="{3248E205-7646-0B46-8824-2AA668C6A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864"/>
                <a:ext cx="2399" cy="2742"/>
              </a:xfrm>
              <a:custGeom>
                <a:avLst/>
                <a:gdLst>
                  <a:gd name="T0" fmla="*/ 0 w 21827"/>
                  <a:gd name="T1" fmla="*/ 0 h 22017"/>
                  <a:gd name="T2" fmla="*/ 0 w 21827"/>
                  <a:gd name="T3" fmla="*/ 0 h 22017"/>
                  <a:gd name="T4" fmla="*/ 0 w 21827"/>
                  <a:gd name="T5" fmla="*/ 0 h 220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827" h="22017" fill="none" extrusionOk="0">
                    <a:moveTo>
                      <a:pt x="4" y="22016"/>
                    </a:moveTo>
                    <a:cubicBezTo>
                      <a:pt x="1" y="21878"/>
                      <a:pt x="0" y="2173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5" y="-1"/>
                      <a:pt x="21751" y="0"/>
                      <a:pt x="21826" y="1"/>
                    </a:cubicBezTo>
                  </a:path>
                  <a:path w="21827" h="22017" stroke="0" extrusionOk="0">
                    <a:moveTo>
                      <a:pt x="4" y="22016"/>
                    </a:moveTo>
                    <a:cubicBezTo>
                      <a:pt x="1" y="21878"/>
                      <a:pt x="0" y="2173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5" y="-1"/>
                      <a:pt x="21751" y="0"/>
                      <a:pt x="21826" y="1"/>
                    </a:cubicBezTo>
                    <a:lnTo>
                      <a:pt x="21600" y="21600"/>
                    </a:lnTo>
                    <a:lnTo>
                      <a:pt x="4" y="22016"/>
                    </a:lnTo>
                    <a:close/>
                  </a:path>
                </a:pathLst>
              </a:custGeom>
              <a:noFill/>
              <a:ln w="76200" cap="rnd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3" name="Line 51">
                <a:extLst>
                  <a:ext uri="{FF2B5EF4-FFF2-40B4-BE49-F238E27FC236}">
                    <a16:creationId xmlns:a16="http://schemas.microsoft.com/office/drawing/2014/main" id="{FE6F7D42-3D54-BA48-920D-5EE7974FA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2448"/>
                <a:ext cx="2400" cy="1200"/>
              </a:xfrm>
              <a:prstGeom prst="line">
                <a:avLst/>
              </a:prstGeom>
              <a:noFill/>
              <a:ln w="508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4" name="Rectangle 52">
                <a:extLst>
                  <a:ext uri="{FF2B5EF4-FFF2-40B4-BE49-F238E27FC236}">
                    <a16:creationId xmlns:a16="http://schemas.microsoft.com/office/drawing/2014/main" id="{0718B391-8B7B-5A42-BD2F-0F604A078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864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35855" name="Rectangle 53">
                <a:extLst>
                  <a:ext uri="{FF2B5EF4-FFF2-40B4-BE49-F238E27FC236}">
                    <a16:creationId xmlns:a16="http://schemas.microsoft.com/office/drawing/2014/main" id="{015766CD-561D-7F4A-9733-69B0B19EB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360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35856" name="Rectangle 54">
                <a:extLst>
                  <a:ext uri="{FF2B5EF4-FFF2-40B4-BE49-F238E27FC236}">
                    <a16:creationId xmlns:a16="http://schemas.microsoft.com/office/drawing/2014/main" id="{E478EF3B-FEBD-1142-A6DD-B7F66DC8D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776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35857" name="Rectangle 55">
                <a:extLst>
                  <a:ext uri="{FF2B5EF4-FFF2-40B4-BE49-F238E27FC236}">
                    <a16:creationId xmlns:a16="http://schemas.microsoft.com/office/drawing/2014/main" id="{DACE4F36-CBB3-2C4F-A904-A26031137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2" y="1008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35858" name="Rectangle 56">
                <a:extLst>
                  <a:ext uri="{FF2B5EF4-FFF2-40B4-BE49-F238E27FC236}">
                    <a16:creationId xmlns:a16="http://schemas.microsoft.com/office/drawing/2014/main" id="{B7B26B93-DEBE-884E-80D2-32BA5C957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896"/>
                <a:ext cx="2384" cy="3056"/>
              </a:xfrm>
              <a:prstGeom prst="rect">
                <a:avLst/>
              </a:prstGeom>
              <a:noFill/>
              <a:ln w="10160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5844" name="Rectangle 57">
              <a:extLst>
                <a:ext uri="{FF2B5EF4-FFF2-40B4-BE49-F238E27FC236}">
                  <a16:creationId xmlns:a16="http://schemas.microsoft.com/office/drawing/2014/main" id="{85854F21-C359-8247-BD3A-B2884459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2576"/>
              <a:ext cx="1328" cy="512"/>
            </a:xfrm>
            <a:prstGeom prst="rect">
              <a:avLst/>
            </a:prstGeom>
            <a:noFill/>
            <a:ln w="101600">
              <a:solidFill>
                <a:srgbClr val="99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City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CY#  I &amp; II</a:t>
              </a:r>
            </a:p>
          </p:txBody>
        </p:sp>
        <p:sp>
          <p:nvSpPr>
            <p:cNvPr id="35845" name="Freeform 58">
              <a:extLst>
                <a:ext uri="{FF2B5EF4-FFF2-40B4-BE49-F238E27FC236}">
                  <a16:creationId xmlns:a16="http://schemas.microsoft.com/office/drawing/2014/main" id="{BCBD6659-B397-BB45-A013-2D5B87663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713"/>
              <a:ext cx="1219" cy="566"/>
            </a:xfrm>
            <a:custGeom>
              <a:avLst/>
              <a:gdLst>
                <a:gd name="T0" fmla="*/ 18 w 1219"/>
                <a:gd name="T1" fmla="*/ 7 h 566"/>
                <a:gd name="T2" fmla="*/ 0 w 1219"/>
                <a:gd name="T3" fmla="*/ 44 h 566"/>
                <a:gd name="T4" fmla="*/ 0 w 1219"/>
                <a:gd name="T5" fmla="*/ 80 h 566"/>
                <a:gd name="T6" fmla="*/ 9 w 1219"/>
                <a:gd name="T7" fmla="*/ 106 h 566"/>
                <a:gd name="T8" fmla="*/ 9 w 1219"/>
                <a:gd name="T9" fmla="*/ 141 h 566"/>
                <a:gd name="T10" fmla="*/ 17 w 1219"/>
                <a:gd name="T11" fmla="*/ 168 h 566"/>
                <a:gd name="T12" fmla="*/ 35 w 1219"/>
                <a:gd name="T13" fmla="*/ 194 h 566"/>
                <a:gd name="T14" fmla="*/ 53 w 1219"/>
                <a:gd name="T15" fmla="*/ 221 h 566"/>
                <a:gd name="T16" fmla="*/ 79 w 1219"/>
                <a:gd name="T17" fmla="*/ 247 h 566"/>
                <a:gd name="T18" fmla="*/ 106 w 1219"/>
                <a:gd name="T19" fmla="*/ 282 h 566"/>
                <a:gd name="T20" fmla="*/ 123 w 1219"/>
                <a:gd name="T21" fmla="*/ 309 h 566"/>
                <a:gd name="T22" fmla="*/ 141 w 1219"/>
                <a:gd name="T23" fmla="*/ 335 h 566"/>
                <a:gd name="T24" fmla="*/ 159 w 1219"/>
                <a:gd name="T25" fmla="*/ 362 h 566"/>
                <a:gd name="T26" fmla="*/ 185 w 1219"/>
                <a:gd name="T27" fmla="*/ 379 h 566"/>
                <a:gd name="T28" fmla="*/ 212 w 1219"/>
                <a:gd name="T29" fmla="*/ 415 h 566"/>
                <a:gd name="T30" fmla="*/ 238 w 1219"/>
                <a:gd name="T31" fmla="*/ 441 h 566"/>
                <a:gd name="T32" fmla="*/ 247 w 1219"/>
                <a:gd name="T33" fmla="*/ 494 h 566"/>
                <a:gd name="T34" fmla="*/ 273 w 1219"/>
                <a:gd name="T35" fmla="*/ 512 h 566"/>
                <a:gd name="T36" fmla="*/ 309 w 1219"/>
                <a:gd name="T37" fmla="*/ 521 h 566"/>
                <a:gd name="T38" fmla="*/ 344 w 1219"/>
                <a:gd name="T39" fmla="*/ 529 h 566"/>
                <a:gd name="T40" fmla="*/ 370 w 1219"/>
                <a:gd name="T41" fmla="*/ 556 h 566"/>
                <a:gd name="T42" fmla="*/ 397 w 1219"/>
                <a:gd name="T43" fmla="*/ 556 h 566"/>
                <a:gd name="T44" fmla="*/ 423 w 1219"/>
                <a:gd name="T45" fmla="*/ 556 h 566"/>
                <a:gd name="T46" fmla="*/ 476 w 1219"/>
                <a:gd name="T47" fmla="*/ 556 h 566"/>
                <a:gd name="T48" fmla="*/ 529 w 1219"/>
                <a:gd name="T49" fmla="*/ 565 h 566"/>
                <a:gd name="T50" fmla="*/ 600 w 1219"/>
                <a:gd name="T51" fmla="*/ 565 h 566"/>
                <a:gd name="T52" fmla="*/ 688 w 1219"/>
                <a:gd name="T53" fmla="*/ 565 h 566"/>
                <a:gd name="T54" fmla="*/ 741 w 1219"/>
                <a:gd name="T55" fmla="*/ 565 h 566"/>
                <a:gd name="T56" fmla="*/ 768 w 1219"/>
                <a:gd name="T57" fmla="*/ 547 h 566"/>
                <a:gd name="T58" fmla="*/ 794 w 1219"/>
                <a:gd name="T59" fmla="*/ 521 h 566"/>
                <a:gd name="T60" fmla="*/ 820 w 1219"/>
                <a:gd name="T61" fmla="*/ 503 h 566"/>
                <a:gd name="T62" fmla="*/ 891 w 1219"/>
                <a:gd name="T63" fmla="*/ 468 h 566"/>
                <a:gd name="T64" fmla="*/ 918 w 1219"/>
                <a:gd name="T65" fmla="*/ 450 h 566"/>
                <a:gd name="T66" fmla="*/ 935 w 1219"/>
                <a:gd name="T67" fmla="*/ 424 h 566"/>
                <a:gd name="T68" fmla="*/ 953 w 1219"/>
                <a:gd name="T69" fmla="*/ 397 h 566"/>
                <a:gd name="T70" fmla="*/ 970 w 1219"/>
                <a:gd name="T71" fmla="*/ 371 h 566"/>
                <a:gd name="T72" fmla="*/ 979 w 1219"/>
                <a:gd name="T73" fmla="*/ 344 h 566"/>
                <a:gd name="T74" fmla="*/ 988 w 1219"/>
                <a:gd name="T75" fmla="*/ 318 h 566"/>
                <a:gd name="T76" fmla="*/ 1006 w 1219"/>
                <a:gd name="T77" fmla="*/ 291 h 566"/>
                <a:gd name="T78" fmla="*/ 1032 w 1219"/>
                <a:gd name="T79" fmla="*/ 265 h 566"/>
                <a:gd name="T80" fmla="*/ 1085 w 1219"/>
                <a:gd name="T81" fmla="*/ 256 h 566"/>
                <a:gd name="T82" fmla="*/ 1112 w 1219"/>
                <a:gd name="T83" fmla="*/ 230 h 566"/>
                <a:gd name="T84" fmla="*/ 1138 w 1219"/>
                <a:gd name="T85" fmla="*/ 203 h 566"/>
                <a:gd name="T86" fmla="*/ 1147 w 1219"/>
                <a:gd name="T87" fmla="*/ 177 h 566"/>
                <a:gd name="T88" fmla="*/ 1147 w 1219"/>
                <a:gd name="T89" fmla="*/ 150 h 566"/>
                <a:gd name="T90" fmla="*/ 1138 w 1219"/>
                <a:gd name="T91" fmla="*/ 124 h 566"/>
                <a:gd name="T92" fmla="*/ 1138 w 1219"/>
                <a:gd name="T93" fmla="*/ 97 h 566"/>
                <a:gd name="T94" fmla="*/ 1156 w 1219"/>
                <a:gd name="T95" fmla="*/ 71 h 566"/>
                <a:gd name="T96" fmla="*/ 1173 w 1219"/>
                <a:gd name="T97" fmla="*/ 44 h 566"/>
                <a:gd name="T98" fmla="*/ 1191 w 1219"/>
                <a:gd name="T99" fmla="*/ 18 h 566"/>
                <a:gd name="T100" fmla="*/ 1218 w 1219"/>
                <a:gd name="T101" fmla="*/ 0 h 5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219" h="566">
                  <a:moveTo>
                    <a:pt x="18" y="7"/>
                  </a:moveTo>
                  <a:lnTo>
                    <a:pt x="0" y="44"/>
                  </a:lnTo>
                  <a:lnTo>
                    <a:pt x="0" y="80"/>
                  </a:lnTo>
                  <a:lnTo>
                    <a:pt x="9" y="106"/>
                  </a:lnTo>
                  <a:lnTo>
                    <a:pt x="9" y="141"/>
                  </a:lnTo>
                  <a:lnTo>
                    <a:pt x="17" y="168"/>
                  </a:lnTo>
                  <a:lnTo>
                    <a:pt x="35" y="194"/>
                  </a:lnTo>
                  <a:lnTo>
                    <a:pt x="53" y="221"/>
                  </a:lnTo>
                  <a:lnTo>
                    <a:pt x="79" y="247"/>
                  </a:lnTo>
                  <a:lnTo>
                    <a:pt x="106" y="282"/>
                  </a:lnTo>
                  <a:lnTo>
                    <a:pt x="123" y="309"/>
                  </a:lnTo>
                  <a:lnTo>
                    <a:pt x="141" y="335"/>
                  </a:lnTo>
                  <a:lnTo>
                    <a:pt x="159" y="362"/>
                  </a:lnTo>
                  <a:lnTo>
                    <a:pt x="185" y="379"/>
                  </a:lnTo>
                  <a:lnTo>
                    <a:pt x="212" y="415"/>
                  </a:lnTo>
                  <a:lnTo>
                    <a:pt x="238" y="441"/>
                  </a:lnTo>
                  <a:lnTo>
                    <a:pt x="247" y="494"/>
                  </a:lnTo>
                  <a:lnTo>
                    <a:pt x="273" y="512"/>
                  </a:lnTo>
                  <a:lnTo>
                    <a:pt x="309" y="521"/>
                  </a:lnTo>
                  <a:lnTo>
                    <a:pt x="344" y="529"/>
                  </a:lnTo>
                  <a:lnTo>
                    <a:pt x="370" y="556"/>
                  </a:lnTo>
                  <a:lnTo>
                    <a:pt x="397" y="556"/>
                  </a:lnTo>
                  <a:lnTo>
                    <a:pt x="423" y="556"/>
                  </a:lnTo>
                  <a:lnTo>
                    <a:pt x="476" y="556"/>
                  </a:lnTo>
                  <a:lnTo>
                    <a:pt x="529" y="565"/>
                  </a:lnTo>
                  <a:lnTo>
                    <a:pt x="600" y="565"/>
                  </a:lnTo>
                  <a:lnTo>
                    <a:pt x="688" y="565"/>
                  </a:lnTo>
                  <a:lnTo>
                    <a:pt x="741" y="565"/>
                  </a:lnTo>
                  <a:lnTo>
                    <a:pt x="768" y="547"/>
                  </a:lnTo>
                  <a:lnTo>
                    <a:pt x="794" y="521"/>
                  </a:lnTo>
                  <a:lnTo>
                    <a:pt x="820" y="503"/>
                  </a:lnTo>
                  <a:lnTo>
                    <a:pt x="891" y="468"/>
                  </a:lnTo>
                  <a:lnTo>
                    <a:pt x="918" y="450"/>
                  </a:lnTo>
                  <a:lnTo>
                    <a:pt x="935" y="424"/>
                  </a:lnTo>
                  <a:lnTo>
                    <a:pt x="953" y="397"/>
                  </a:lnTo>
                  <a:lnTo>
                    <a:pt x="970" y="371"/>
                  </a:lnTo>
                  <a:lnTo>
                    <a:pt x="979" y="344"/>
                  </a:lnTo>
                  <a:lnTo>
                    <a:pt x="988" y="318"/>
                  </a:lnTo>
                  <a:lnTo>
                    <a:pt x="1006" y="291"/>
                  </a:lnTo>
                  <a:lnTo>
                    <a:pt x="1032" y="265"/>
                  </a:lnTo>
                  <a:lnTo>
                    <a:pt x="1085" y="256"/>
                  </a:lnTo>
                  <a:lnTo>
                    <a:pt x="1112" y="230"/>
                  </a:lnTo>
                  <a:lnTo>
                    <a:pt x="1138" y="203"/>
                  </a:lnTo>
                  <a:lnTo>
                    <a:pt x="1147" y="177"/>
                  </a:lnTo>
                  <a:lnTo>
                    <a:pt x="1147" y="150"/>
                  </a:lnTo>
                  <a:lnTo>
                    <a:pt x="1138" y="124"/>
                  </a:lnTo>
                  <a:lnTo>
                    <a:pt x="1138" y="97"/>
                  </a:lnTo>
                  <a:lnTo>
                    <a:pt x="1156" y="71"/>
                  </a:lnTo>
                  <a:lnTo>
                    <a:pt x="1173" y="44"/>
                  </a:lnTo>
                  <a:lnTo>
                    <a:pt x="1191" y="18"/>
                  </a:lnTo>
                  <a:lnTo>
                    <a:pt x="1218" y="0"/>
                  </a:lnTo>
                </a:path>
              </a:pathLst>
            </a:custGeom>
            <a:noFill/>
            <a:ln w="50800" cap="rnd" cmpd="sng">
              <a:solidFill>
                <a:srgbClr val="99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6" name="Rectangle 59">
              <a:extLst>
                <a:ext uri="{FF2B5EF4-FFF2-40B4-BE49-F238E27FC236}">
                  <a16:creationId xmlns:a16="http://schemas.microsoft.com/office/drawing/2014/main" id="{D83353B0-5EE9-DB42-8509-4B3120DE5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2136"/>
              <a:ext cx="768" cy="672"/>
            </a:xfrm>
            <a:prstGeom prst="rect">
              <a:avLst/>
            </a:prstGeom>
            <a:noFill/>
            <a:ln w="76200">
              <a:solidFill>
                <a:srgbClr val="99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5847" name="Rectangle 60">
              <a:extLst>
                <a:ext uri="{FF2B5EF4-FFF2-40B4-BE49-F238E27FC236}">
                  <a16:creationId xmlns:a16="http://schemas.microsoft.com/office/drawing/2014/main" id="{9E2474DE-857E-F949-9A1F-C01E67519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240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35848" name="Rectangle 61">
              <a:extLst>
                <a:ext uri="{FF2B5EF4-FFF2-40B4-BE49-F238E27FC236}">
                  <a16:creationId xmlns:a16="http://schemas.microsoft.com/office/drawing/2014/main" id="{B1EDD5A6-E0E4-7A47-A7EA-96EF2CA03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816"/>
              <a:ext cx="19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35842" name="Rectangle 62">
            <a:extLst>
              <a:ext uri="{FF2B5EF4-FFF2-40B4-BE49-F238E27FC236}">
                <a16:creationId xmlns:a16="http://schemas.microsoft.com/office/drawing/2014/main" id="{D71A39F3-3D06-C244-BDFC-949ADB8F8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81600"/>
            <a:ext cx="2057400" cy="1066800"/>
          </a:xfrm>
          <a:prstGeom prst="rect">
            <a:avLst/>
          </a:prstGeom>
          <a:solidFill>
            <a:srgbClr val="66CCFF"/>
          </a:solidFill>
          <a:ln w="76200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CT #I - 0.28 </a:t>
            </a:r>
            <a:r>
              <a:rPr lang="en-US" altLang="en-US" sz="2000">
                <a:latin typeface="Times New Roman" panose="02020603050405020304" pitchFamily="18" charset="0"/>
              </a:rPr>
              <a:t>mi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CT #II - 0.22 </a:t>
            </a:r>
            <a:r>
              <a:rPr lang="en-US" altLang="en-US" sz="2000">
                <a:latin typeface="Times New Roman" panose="02020603050405020304" pitchFamily="18" charset="0"/>
              </a:rPr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4021399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2">
            <a:extLst>
              <a:ext uri="{FF2B5EF4-FFF2-40B4-BE49-F238E27FC236}">
                <a16:creationId xmlns:a16="http://schemas.microsoft.com/office/drawing/2014/main" id="{97371F41-1B63-6845-A0B1-1F9A03A1C28B}"/>
              </a:ext>
            </a:extLst>
          </p:cNvPr>
          <p:cNvGrpSpPr>
            <a:grpSpLocks/>
          </p:cNvGrpSpPr>
          <p:nvPr/>
        </p:nvGrpSpPr>
        <p:grpSpPr bwMode="auto">
          <a:xfrm>
            <a:off x="6350" y="6350"/>
            <a:ext cx="9129713" cy="6843713"/>
            <a:chOff x="4" y="4"/>
            <a:chExt cx="5751" cy="4311"/>
          </a:xfrm>
        </p:grpSpPr>
        <p:grpSp>
          <p:nvGrpSpPr>
            <p:cNvPr id="36905" name="Group 3">
              <a:extLst>
                <a:ext uri="{FF2B5EF4-FFF2-40B4-BE49-F238E27FC236}">
                  <a16:creationId xmlns:a16="http://schemas.microsoft.com/office/drawing/2014/main" id="{F6A09AB8-A31E-8349-8B53-19C012C39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" y="4"/>
              <a:ext cx="5751" cy="4311"/>
              <a:chOff x="4" y="4"/>
              <a:chExt cx="5751" cy="4311"/>
            </a:xfrm>
          </p:grpSpPr>
          <p:sp>
            <p:nvSpPr>
              <p:cNvPr id="36913" name="Rectangle 4">
                <a:extLst>
                  <a:ext uri="{FF2B5EF4-FFF2-40B4-BE49-F238E27FC236}">
                    <a16:creationId xmlns:a16="http://schemas.microsoft.com/office/drawing/2014/main" id="{48B601CF-F65F-3B4D-865F-06531F794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" y="4"/>
                <a:ext cx="5751" cy="4311"/>
              </a:xfrm>
              <a:prstGeom prst="rect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36914" name="Group 5">
                <a:extLst>
                  <a:ext uri="{FF2B5EF4-FFF2-40B4-BE49-F238E27FC236}">
                    <a16:creationId xmlns:a16="http://schemas.microsoft.com/office/drawing/2014/main" id="{0D2B484A-ECE2-5B46-8F96-584E08A27D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6" y="196"/>
                <a:ext cx="2632" cy="376"/>
                <a:chOff x="2356" y="196"/>
                <a:chExt cx="2632" cy="376"/>
              </a:xfrm>
            </p:grpSpPr>
            <p:sp>
              <p:nvSpPr>
                <p:cNvPr id="36915" name="Rectangle 6">
                  <a:extLst>
                    <a:ext uri="{FF2B5EF4-FFF2-40B4-BE49-F238E27FC236}">
                      <a16:creationId xmlns:a16="http://schemas.microsoft.com/office/drawing/2014/main" id="{AD03DD22-AFCC-4242-9A09-E841497EA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6" y="196"/>
                  <a:ext cx="2632" cy="376"/>
                </a:xfrm>
                <a:prstGeom prst="rect">
                  <a:avLst/>
                </a:prstGeom>
                <a:solidFill>
                  <a:srgbClr val="FFFF99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6916" name="Rectangle 7">
                  <a:extLst>
                    <a:ext uri="{FF2B5EF4-FFF2-40B4-BE49-F238E27FC236}">
                      <a16:creationId xmlns:a16="http://schemas.microsoft.com/office/drawing/2014/main" id="{0C41E225-B98F-5844-B274-D058DDA0AB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4" y="230"/>
                  <a:ext cx="144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0000"/>
                    <a:buFont typeface="Wingdings" pitchFamily="2" charset="2"/>
                    <a:buChar char="l"/>
                    <a:defRPr sz="3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150000"/>
                    <a:buChar char="•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150000"/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5000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400">
                      <a:latin typeface="Times New Roman" panose="02020603050405020304" pitchFamily="18" charset="0"/>
                    </a:rPr>
                    <a:t>          COUNTY </a:t>
                  </a:r>
                </a:p>
              </p:txBody>
            </p:sp>
          </p:grpSp>
        </p:grpSp>
        <p:grpSp>
          <p:nvGrpSpPr>
            <p:cNvPr id="36906" name="Group 8">
              <a:extLst>
                <a:ext uri="{FF2B5EF4-FFF2-40B4-BE49-F238E27FC236}">
                  <a16:creationId xmlns:a16="http://schemas.microsoft.com/office/drawing/2014/main" id="{DD3D4714-C357-DD49-95E4-5E82314F6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6" y="724"/>
              <a:ext cx="3592" cy="3400"/>
              <a:chOff x="1876" y="724"/>
              <a:chExt cx="3592" cy="3400"/>
            </a:xfrm>
          </p:grpSpPr>
          <p:sp>
            <p:nvSpPr>
              <p:cNvPr id="36908" name="Rectangle 9">
                <a:extLst>
                  <a:ext uri="{FF2B5EF4-FFF2-40B4-BE49-F238E27FC236}">
                    <a16:creationId xmlns:a16="http://schemas.microsoft.com/office/drawing/2014/main" id="{069F407C-8CF6-E347-AF61-08E9B1AFC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724"/>
                <a:ext cx="3592" cy="3400"/>
              </a:xfrm>
              <a:prstGeom prst="rect">
                <a:avLst/>
              </a:prstGeom>
              <a:solidFill>
                <a:srgbClr val="3399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6909" name="Line 10">
                <a:extLst>
                  <a:ext uri="{FF2B5EF4-FFF2-40B4-BE49-F238E27FC236}">
                    <a16:creationId xmlns:a16="http://schemas.microsoft.com/office/drawing/2014/main" id="{6C8A3FF8-294E-3F48-9377-5B1285C88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816"/>
                <a:ext cx="2544" cy="32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10" name="Line 11">
                <a:extLst>
                  <a:ext uri="{FF2B5EF4-FFF2-40B4-BE49-F238E27FC236}">
                    <a16:creationId xmlns:a16="http://schemas.microsoft.com/office/drawing/2014/main" id="{786DF2FC-3474-EA4F-B8CF-6AC0D2F84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864"/>
                <a:ext cx="2544" cy="32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11" name="Line 12">
                <a:extLst>
                  <a:ext uri="{FF2B5EF4-FFF2-40B4-BE49-F238E27FC236}">
                    <a16:creationId xmlns:a16="http://schemas.microsoft.com/office/drawing/2014/main" id="{80482E91-027A-1F4F-9959-5FE76EAC0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1920"/>
                <a:ext cx="1488" cy="9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12" name="Line 13">
                <a:extLst>
                  <a:ext uri="{FF2B5EF4-FFF2-40B4-BE49-F238E27FC236}">
                    <a16:creationId xmlns:a16="http://schemas.microsoft.com/office/drawing/2014/main" id="{0D61BA81-8A21-B949-A114-B490C2FD1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1872"/>
                <a:ext cx="1440" cy="9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907" name="Oval 14">
              <a:extLst>
                <a:ext uri="{FF2B5EF4-FFF2-40B4-BE49-F238E27FC236}">
                  <a16:creationId xmlns:a16="http://schemas.microsoft.com/office/drawing/2014/main" id="{E0DCB93C-68A8-8147-AD6B-38D0D2DBB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" y="1016"/>
              <a:ext cx="176" cy="176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0127" name="Group 15">
            <a:extLst>
              <a:ext uri="{FF2B5EF4-FFF2-40B4-BE49-F238E27FC236}">
                <a16:creationId xmlns:a16="http://schemas.microsoft.com/office/drawing/2014/main" id="{C65265A0-CBA5-B044-B4A3-A9E47701B43D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177800"/>
            <a:ext cx="8712200" cy="6502400"/>
            <a:chOff x="112" y="112"/>
            <a:chExt cx="5488" cy="4096"/>
          </a:xfrm>
        </p:grpSpPr>
        <p:grpSp>
          <p:nvGrpSpPr>
            <p:cNvPr id="36901" name="Group 16">
              <a:extLst>
                <a:ext uri="{FF2B5EF4-FFF2-40B4-BE49-F238E27FC236}">
                  <a16:creationId xmlns:a16="http://schemas.microsoft.com/office/drawing/2014/main" id="{AC503EB7-3007-8B45-8B10-58418BD4BA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" y="112"/>
              <a:ext cx="5488" cy="4096"/>
              <a:chOff x="112" y="112"/>
              <a:chExt cx="5488" cy="4096"/>
            </a:xfrm>
          </p:grpSpPr>
          <p:sp>
            <p:nvSpPr>
              <p:cNvPr id="36903" name="Rectangle 17">
                <a:extLst>
                  <a:ext uri="{FF2B5EF4-FFF2-40B4-BE49-F238E27FC236}">
                    <a16:creationId xmlns:a16="http://schemas.microsoft.com/office/drawing/2014/main" id="{D77BEE84-368B-5144-A362-3124F30CE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0" y="640"/>
                <a:ext cx="3760" cy="3568"/>
              </a:xfrm>
              <a:prstGeom prst="rect">
                <a:avLst/>
              </a:prstGeom>
              <a:noFill/>
              <a:ln w="50800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6904" name="Rectangle 18">
                <a:extLst>
                  <a:ext uri="{FF2B5EF4-FFF2-40B4-BE49-F238E27FC236}">
                    <a16:creationId xmlns:a16="http://schemas.microsoft.com/office/drawing/2014/main" id="{BF638D50-185A-804B-8B3D-896B65876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" y="112"/>
                <a:ext cx="1360" cy="448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6902" name="Rectangle 19">
              <a:extLst>
                <a:ext uri="{FF2B5EF4-FFF2-40B4-BE49-F238E27FC236}">
                  <a16:creationId xmlns:a16="http://schemas.microsoft.com/office/drawing/2014/main" id="{7CB3FB3F-AF02-A549-9D4E-D2518CAFC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" y="125"/>
              <a:ext cx="1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>
                  <a:latin typeface="Times New Roman" panose="02020603050405020304" pitchFamily="18" charset="0"/>
                </a:rPr>
                <a:t>State</a:t>
              </a:r>
            </a:p>
          </p:txBody>
        </p:sp>
      </p:grpSp>
      <p:grpSp>
        <p:nvGrpSpPr>
          <p:cNvPr id="90132" name="Group 20">
            <a:extLst>
              <a:ext uri="{FF2B5EF4-FFF2-40B4-BE49-F238E27FC236}">
                <a16:creationId xmlns:a16="http://schemas.microsoft.com/office/drawing/2014/main" id="{AB9EE015-B14F-7044-824F-1F39974EC85E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960438"/>
            <a:ext cx="8623300" cy="5630862"/>
            <a:chOff x="112" y="605"/>
            <a:chExt cx="5432" cy="3547"/>
          </a:xfrm>
        </p:grpSpPr>
        <p:sp>
          <p:nvSpPr>
            <p:cNvPr id="36898" name="Rectangle 21">
              <a:extLst>
                <a:ext uri="{FF2B5EF4-FFF2-40B4-BE49-F238E27FC236}">
                  <a16:creationId xmlns:a16="http://schemas.microsoft.com/office/drawing/2014/main" id="{B5E689F3-EDCE-6C47-95B8-FF75BEFCB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640"/>
              <a:ext cx="1360" cy="448"/>
            </a:xfrm>
            <a:prstGeom prst="rect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6899" name="Rectangle 22">
              <a:extLst>
                <a:ext uri="{FF2B5EF4-FFF2-40B4-BE49-F238E27FC236}">
                  <a16:creationId xmlns:a16="http://schemas.microsoft.com/office/drawing/2014/main" id="{8313A824-3688-454A-AFEB-174C686E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605"/>
              <a:ext cx="130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>
                  <a:latin typeface="Times New Roman" panose="02020603050405020304" pitchFamily="18" charset="0"/>
                </a:rPr>
                <a:t>County</a:t>
              </a:r>
            </a:p>
          </p:txBody>
        </p:sp>
        <p:sp>
          <p:nvSpPr>
            <p:cNvPr id="36900" name="Rectangle 23">
              <a:extLst>
                <a:ext uri="{FF2B5EF4-FFF2-40B4-BE49-F238E27FC236}">
                  <a16:creationId xmlns:a16="http://schemas.microsoft.com/office/drawing/2014/main" id="{2E3E2880-605B-4840-B836-DAC5397D8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" y="696"/>
              <a:ext cx="3648" cy="3456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0136" name="Group 24">
            <a:extLst>
              <a:ext uri="{FF2B5EF4-FFF2-40B4-BE49-F238E27FC236}">
                <a16:creationId xmlns:a16="http://schemas.microsoft.com/office/drawing/2014/main" id="{B85963FD-8CD3-E34F-82F7-9B4D2E7BAA86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1181100"/>
            <a:ext cx="8547100" cy="5334000"/>
            <a:chOff x="112" y="744"/>
            <a:chExt cx="5384" cy="3360"/>
          </a:xfrm>
        </p:grpSpPr>
        <p:sp>
          <p:nvSpPr>
            <p:cNvPr id="36889" name="Rectangle 25">
              <a:extLst>
                <a:ext uri="{FF2B5EF4-FFF2-40B4-BE49-F238E27FC236}">
                  <a16:creationId xmlns:a16="http://schemas.microsoft.com/office/drawing/2014/main" id="{4A8CDE24-0650-DA4A-A2F9-495852F10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744"/>
              <a:ext cx="1824" cy="168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6890" name="Rectangle 26">
              <a:extLst>
                <a:ext uri="{FF2B5EF4-FFF2-40B4-BE49-F238E27FC236}">
                  <a16:creationId xmlns:a16="http://schemas.microsoft.com/office/drawing/2014/main" id="{8EB70756-0DC1-704F-BB86-D7E946FF2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424"/>
              <a:ext cx="1824" cy="168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6891" name="Rectangle 27">
              <a:extLst>
                <a:ext uri="{FF2B5EF4-FFF2-40B4-BE49-F238E27FC236}">
                  <a16:creationId xmlns:a16="http://schemas.microsoft.com/office/drawing/2014/main" id="{8AB71D1F-22C4-5447-A968-88198D01A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" y="2424"/>
              <a:ext cx="1680" cy="168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6892" name="Rectangle 28">
              <a:extLst>
                <a:ext uri="{FF2B5EF4-FFF2-40B4-BE49-F238E27FC236}">
                  <a16:creationId xmlns:a16="http://schemas.microsoft.com/office/drawing/2014/main" id="{BC2E962E-0F44-B744-BFE7-3330A48A7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" y="744"/>
              <a:ext cx="1680" cy="168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6893" name="Rectangle 29">
              <a:extLst>
                <a:ext uri="{FF2B5EF4-FFF2-40B4-BE49-F238E27FC236}">
                  <a16:creationId xmlns:a16="http://schemas.microsoft.com/office/drawing/2014/main" id="{FF20C49F-5090-8544-8409-935A364F9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168"/>
              <a:ext cx="1360" cy="448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School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SD #1, 2, 3,4</a:t>
              </a:r>
            </a:p>
          </p:txBody>
        </p:sp>
        <p:sp>
          <p:nvSpPr>
            <p:cNvPr id="36894" name="Rectangle 30">
              <a:extLst>
                <a:ext uri="{FF2B5EF4-FFF2-40B4-BE49-F238E27FC236}">
                  <a16:creationId xmlns:a16="http://schemas.microsoft.com/office/drawing/2014/main" id="{11527430-6043-514B-BB29-E44F1FB04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112"/>
              <a:ext cx="19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6895" name="Rectangle 31">
              <a:extLst>
                <a:ext uri="{FF2B5EF4-FFF2-40B4-BE49-F238E27FC236}">
                  <a16:creationId xmlns:a16="http://schemas.microsoft.com/office/drawing/2014/main" id="{55DDE4C5-8236-1547-8194-C4E62EBC1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792"/>
              <a:ext cx="19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6896" name="Rectangle 32">
              <a:extLst>
                <a:ext uri="{FF2B5EF4-FFF2-40B4-BE49-F238E27FC236}">
                  <a16:creationId xmlns:a16="http://schemas.microsoft.com/office/drawing/2014/main" id="{44DA9BBD-CDA4-7C41-965B-462AF19B6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792"/>
              <a:ext cx="19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6897" name="Rectangle 33">
              <a:extLst>
                <a:ext uri="{FF2B5EF4-FFF2-40B4-BE49-F238E27FC236}">
                  <a16:creationId xmlns:a16="http://schemas.microsoft.com/office/drawing/2014/main" id="{6A5CDCE6-3435-C14C-86D6-E507F63F1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112"/>
              <a:ext cx="19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90146" name="Group 34">
            <a:extLst>
              <a:ext uri="{FF2B5EF4-FFF2-40B4-BE49-F238E27FC236}">
                <a16:creationId xmlns:a16="http://schemas.microsoft.com/office/drawing/2014/main" id="{58381755-9D88-BB4B-BCF7-92E955E735E7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1220788"/>
            <a:ext cx="8470900" cy="5218112"/>
            <a:chOff x="112" y="769"/>
            <a:chExt cx="5336" cy="3287"/>
          </a:xfrm>
        </p:grpSpPr>
        <p:grpSp>
          <p:nvGrpSpPr>
            <p:cNvPr id="36879" name="Group 35">
              <a:extLst>
                <a:ext uri="{FF2B5EF4-FFF2-40B4-BE49-F238E27FC236}">
                  <a16:creationId xmlns:a16="http://schemas.microsoft.com/office/drawing/2014/main" id="{FDCD7135-3807-E641-9E7D-53689829E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" y="769"/>
              <a:ext cx="5336" cy="3287"/>
              <a:chOff x="112" y="769"/>
              <a:chExt cx="5336" cy="3287"/>
            </a:xfrm>
          </p:grpSpPr>
          <p:sp>
            <p:nvSpPr>
              <p:cNvPr id="36881" name="Rectangle 36">
                <a:extLst>
                  <a:ext uri="{FF2B5EF4-FFF2-40B4-BE49-F238E27FC236}">
                    <a16:creationId xmlns:a16="http://schemas.microsoft.com/office/drawing/2014/main" id="{384AA588-37D5-6744-82F3-39BC4B56A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792"/>
                <a:ext cx="1008" cy="3264"/>
              </a:xfrm>
              <a:prstGeom prst="rect">
                <a:avLst/>
              </a:prstGeom>
              <a:noFill/>
              <a:ln w="7620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6882" name="Rectangle 37">
                <a:extLst>
                  <a:ext uri="{FF2B5EF4-FFF2-40B4-BE49-F238E27FC236}">
                    <a16:creationId xmlns:a16="http://schemas.microsoft.com/office/drawing/2014/main" id="{4B8EB093-B25A-E644-8AC9-9F655E2F5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" y="1744"/>
                <a:ext cx="1360" cy="448"/>
              </a:xfrm>
              <a:prstGeom prst="rect">
                <a:avLst/>
              </a:prstGeom>
              <a:noFill/>
              <a:ln w="5080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Fire District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FD #A, B, C, D</a:t>
                </a:r>
              </a:p>
            </p:txBody>
          </p:sp>
          <p:sp>
            <p:nvSpPr>
              <p:cNvPr id="36883" name="Arc 38">
                <a:extLst>
                  <a:ext uri="{FF2B5EF4-FFF2-40B4-BE49-F238E27FC236}">
                    <a16:creationId xmlns:a16="http://schemas.microsoft.com/office/drawing/2014/main" id="{895660DD-9363-FB40-811F-012DB9461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769"/>
                <a:ext cx="2975" cy="2838"/>
              </a:xfrm>
              <a:custGeom>
                <a:avLst/>
                <a:gdLst>
                  <a:gd name="T0" fmla="*/ 0 w 21827"/>
                  <a:gd name="T1" fmla="*/ 0 h 22019"/>
                  <a:gd name="T2" fmla="*/ 0 w 21827"/>
                  <a:gd name="T3" fmla="*/ 0 h 22019"/>
                  <a:gd name="T4" fmla="*/ 0 w 21827"/>
                  <a:gd name="T5" fmla="*/ 0 h 220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827" h="22019" fill="none" extrusionOk="0">
                    <a:moveTo>
                      <a:pt x="4" y="22018"/>
                    </a:moveTo>
                    <a:cubicBezTo>
                      <a:pt x="1" y="21879"/>
                      <a:pt x="0" y="2173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5" y="-1"/>
                      <a:pt x="21751" y="0"/>
                      <a:pt x="21826" y="1"/>
                    </a:cubicBezTo>
                  </a:path>
                  <a:path w="21827" h="22019" stroke="0" extrusionOk="0">
                    <a:moveTo>
                      <a:pt x="4" y="22018"/>
                    </a:moveTo>
                    <a:cubicBezTo>
                      <a:pt x="1" y="21879"/>
                      <a:pt x="0" y="2173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5" y="-1"/>
                      <a:pt x="21751" y="0"/>
                      <a:pt x="21826" y="1"/>
                    </a:cubicBezTo>
                    <a:lnTo>
                      <a:pt x="21600" y="21600"/>
                    </a:lnTo>
                    <a:lnTo>
                      <a:pt x="4" y="22018"/>
                    </a:lnTo>
                    <a:close/>
                  </a:path>
                </a:pathLst>
              </a:custGeom>
              <a:noFill/>
              <a:ln w="50800" cap="rnd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4" name="Line 39">
                <a:extLst>
                  <a:ext uri="{FF2B5EF4-FFF2-40B4-BE49-F238E27FC236}">
                    <a16:creationId xmlns:a16="http://schemas.microsoft.com/office/drawing/2014/main" id="{45B8E7F7-B472-5148-8638-31DA7C501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2448"/>
                <a:ext cx="2400" cy="1200"/>
              </a:xfrm>
              <a:prstGeom prst="line">
                <a:avLst/>
              </a:prstGeom>
              <a:noFill/>
              <a:ln w="50800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5" name="Rectangle 40">
                <a:extLst>
                  <a:ext uri="{FF2B5EF4-FFF2-40B4-BE49-F238E27FC236}">
                    <a16:creationId xmlns:a16="http://schemas.microsoft.com/office/drawing/2014/main" id="{05F666D2-22B1-CE49-B4F1-3B3118411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864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36886" name="Rectangle 41">
                <a:extLst>
                  <a:ext uri="{FF2B5EF4-FFF2-40B4-BE49-F238E27FC236}">
                    <a16:creationId xmlns:a16="http://schemas.microsoft.com/office/drawing/2014/main" id="{14D2C799-C71B-7848-9DFD-4CA048CC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360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36887" name="Rectangle 42">
                <a:extLst>
                  <a:ext uri="{FF2B5EF4-FFF2-40B4-BE49-F238E27FC236}">
                    <a16:creationId xmlns:a16="http://schemas.microsoft.com/office/drawing/2014/main" id="{D7B07B27-FA6C-B447-9018-470A1B11C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776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36888" name="Rectangle 43">
                <a:extLst>
                  <a:ext uri="{FF2B5EF4-FFF2-40B4-BE49-F238E27FC236}">
                    <a16:creationId xmlns:a16="http://schemas.microsoft.com/office/drawing/2014/main" id="{E7157EA4-036C-274B-A6C1-85B10999F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864"/>
                <a:ext cx="19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itchFamily="2" charset="2"/>
                  <a:buChar char="l"/>
                  <a:defRPr sz="3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50000"/>
                  <a:buChar char="•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5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>
                    <a:latin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6880" name="Rectangle 44">
              <a:extLst>
                <a:ext uri="{FF2B5EF4-FFF2-40B4-BE49-F238E27FC236}">
                  <a16:creationId xmlns:a16="http://schemas.microsoft.com/office/drawing/2014/main" id="{251D8740-A33D-6E4A-9104-63F83AE26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792"/>
              <a:ext cx="2400" cy="3264"/>
            </a:xfrm>
            <a:prstGeom prst="rect">
              <a:avLst/>
            </a:prstGeom>
            <a:noFill/>
            <a:ln w="762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0157" name="Group 45">
            <a:extLst>
              <a:ext uri="{FF2B5EF4-FFF2-40B4-BE49-F238E27FC236}">
                <a16:creationId xmlns:a16="http://schemas.microsoft.com/office/drawing/2014/main" id="{BBD37AC1-DFCF-EF40-9B03-93A3769349B9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31888"/>
            <a:ext cx="6821488" cy="3325812"/>
            <a:chOff x="120" y="713"/>
            <a:chExt cx="4297" cy="2095"/>
          </a:xfrm>
        </p:grpSpPr>
        <p:sp>
          <p:nvSpPr>
            <p:cNvPr id="36874" name="Rectangle 46">
              <a:extLst>
                <a:ext uri="{FF2B5EF4-FFF2-40B4-BE49-F238E27FC236}">
                  <a16:creationId xmlns:a16="http://schemas.microsoft.com/office/drawing/2014/main" id="{A4B65CF8-7317-F54E-AECA-15482B4AD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328"/>
              <a:ext cx="1344" cy="432"/>
            </a:xfrm>
            <a:prstGeom prst="rect">
              <a:avLst/>
            </a:prstGeom>
            <a:noFill/>
            <a:ln w="76200">
              <a:solidFill>
                <a:srgbClr val="99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City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CY#  I &amp; II</a:t>
              </a:r>
            </a:p>
          </p:txBody>
        </p:sp>
        <p:sp>
          <p:nvSpPr>
            <p:cNvPr id="36875" name="Freeform 47">
              <a:extLst>
                <a:ext uri="{FF2B5EF4-FFF2-40B4-BE49-F238E27FC236}">
                  <a16:creationId xmlns:a16="http://schemas.microsoft.com/office/drawing/2014/main" id="{B5288C0B-92B7-4242-8866-0610C8FC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713"/>
              <a:ext cx="1219" cy="566"/>
            </a:xfrm>
            <a:custGeom>
              <a:avLst/>
              <a:gdLst>
                <a:gd name="T0" fmla="*/ 18 w 1219"/>
                <a:gd name="T1" fmla="*/ 7 h 566"/>
                <a:gd name="T2" fmla="*/ 0 w 1219"/>
                <a:gd name="T3" fmla="*/ 44 h 566"/>
                <a:gd name="T4" fmla="*/ 0 w 1219"/>
                <a:gd name="T5" fmla="*/ 80 h 566"/>
                <a:gd name="T6" fmla="*/ 9 w 1219"/>
                <a:gd name="T7" fmla="*/ 106 h 566"/>
                <a:gd name="T8" fmla="*/ 9 w 1219"/>
                <a:gd name="T9" fmla="*/ 141 h 566"/>
                <a:gd name="T10" fmla="*/ 17 w 1219"/>
                <a:gd name="T11" fmla="*/ 168 h 566"/>
                <a:gd name="T12" fmla="*/ 35 w 1219"/>
                <a:gd name="T13" fmla="*/ 194 h 566"/>
                <a:gd name="T14" fmla="*/ 53 w 1219"/>
                <a:gd name="T15" fmla="*/ 221 h 566"/>
                <a:gd name="T16" fmla="*/ 79 w 1219"/>
                <a:gd name="T17" fmla="*/ 247 h 566"/>
                <a:gd name="T18" fmla="*/ 106 w 1219"/>
                <a:gd name="T19" fmla="*/ 282 h 566"/>
                <a:gd name="T20" fmla="*/ 123 w 1219"/>
                <a:gd name="T21" fmla="*/ 309 h 566"/>
                <a:gd name="T22" fmla="*/ 141 w 1219"/>
                <a:gd name="T23" fmla="*/ 335 h 566"/>
                <a:gd name="T24" fmla="*/ 159 w 1219"/>
                <a:gd name="T25" fmla="*/ 362 h 566"/>
                <a:gd name="T26" fmla="*/ 185 w 1219"/>
                <a:gd name="T27" fmla="*/ 379 h 566"/>
                <a:gd name="T28" fmla="*/ 212 w 1219"/>
                <a:gd name="T29" fmla="*/ 415 h 566"/>
                <a:gd name="T30" fmla="*/ 238 w 1219"/>
                <a:gd name="T31" fmla="*/ 441 h 566"/>
                <a:gd name="T32" fmla="*/ 247 w 1219"/>
                <a:gd name="T33" fmla="*/ 494 h 566"/>
                <a:gd name="T34" fmla="*/ 273 w 1219"/>
                <a:gd name="T35" fmla="*/ 512 h 566"/>
                <a:gd name="T36" fmla="*/ 309 w 1219"/>
                <a:gd name="T37" fmla="*/ 521 h 566"/>
                <a:gd name="T38" fmla="*/ 344 w 1219"/>
                <a:gd name="T39" fmla="*/ 529 h 566"/>
                <a:gd name="T40" fmla="*/ 370 w 1219"/>
                <a:gd name="T41" fmla="*/ 556 h 566"/>
                <a:gd name="T42" fmla="*/ 397 w 1219"/>
                <a:gd name="T43" fmla="*/ 556 h 566"/>
                <a:gd name="T44" fmla="*/ 423 w 1219"/>
                <a:gd name="T45" fmla="*/ 556 h 566"/>
                <a:gd name="T46" fmla="*/ 476 w 1219"/>
                <a:gd name="T47" fmla="*/ 556 h 566"/>
                <a:gd name="T48" fmla="*/ 529 w 1219"/>
                <a:gd name="T49" fmla="*/ 565 h 566"/>
                <a:gd name="T50" fmla="*/ 600 w 1219"/>
                <a:gd name="T51" fmla="*/ 565 h 566"/>
                <a:gd name="T52" fmla="*/ 688 w 1219"/>
                <a:gd name="T53" fmla="*/ 565 h 566"/>
                <a:gd name="T54" fmla="*/ 741 w 1219"/>
                <a:gd name="T55" fmla="*/ 565 h 566"/>
                <a:gd name="T56" fmla="*/ 768 w 1219"/>
                <a:gd name="T57" fmla="*/ 547 h 566"/>
                <a:gd name="T58" fmla="*/ 794 w 1219"/>
                <a:gd name="T59" fmla="*/ 521 h 566"/>
                <a:gd name="T60" fmla="*/ 820 w 1219"/>
                <a:gd name="T61" fmla="*/ 503 h 566"/>
                <a:gd name="T62" fmla="*/ 891 w 1219"/>
                <a:gd name="T63" fmla="*/ 468 h 566"/>
                <a:gd name="T64" fmla="*/ 918 w 1219"/>
                <a:gd name="T65" fmla="*/ 450 h 566"/>
                <a:gd name="T66" fmla="*/ 935 w 1219"/>
                <a:gd name="T67" fmla="*/ 424 h 566"/>
                <a:gd name="T68" fmla="*/ 953 w 1219"/>
                <a:gd name="T69" fmla="*/ 397 h 566"/>
                <a:gd name="T70" fmla="*/ 970 w 1219"/>
                <a:gd name="T71" fmla="*/ 371 h 566"/>
                <a:gd name="T72" fmla="*/ 979 w 1219"/>
                <a:gd name="T73" fmla="*/ 344 h 566"/>
                <a:gd name="T74" fmla="*/ 988 w 1219"/>
                <a:gd name="T75" fmla="*/ 318 h 566"/>
                <a:gd name="T76" fmla="*/ 1006 w 1219"/>
                <a:gd name="T77" fmla="*/ 291 h 566"/>
                <a:gd name="T78" fmla="*/ 1032 w 1219"/>
                <a:gd name="T79" fmla="*/ 265 h 566"/>
                <a:gd name="T80" fmla="*/ 1085 w 1219"/>
                <a:gd name="T81" fmla="*/ 256 h 566"/>
                <a:gd name="T82" fmla="*/ 1112 w 1219"/>
                <a:gd name="T83" fmla="*/ 230 h 566"/>
                <a:gd name="T84" fmla="*/ 1138 w 1219"/>
                <a:gd name="T85" fmla="*/ 203 h 566"/>
                <a:gd name="T86" fmla="*/ 1147 w 1219"/>
                <a:gd name="T87" fmla="*/ 177 h 566"/>
                <a:gd name="T88" fmla="*/ 1147 w 1219"/>
                <a:gd name="T89" fmla="*/ 150 h 566"/>
                <a:gd name="T90" fmla="*/ 1138 w 1219"/>
                <a:gd name="T91" fmla="*/ 124 h 566"/>
                <a:gd name="T92" fmla="*/ 1138 w 1219"/>
                <a:gd name="T93" fmla="*/ 97 h 566"/>
                <a:gd name="T94" fmla="*/ 1156 w 1219"/>
                <a:gd name="T95" fmla="*/ 71 h 566"/>
                <a:gd name="T96" fmla="*/ 1173 w 1219"/>
                <a:gd name="T97" fmla="*/ 44 h 566"/>
                <a:gd name="T98" fmla="*/ 1191 w 1219"/>
                <a:gd name="T99" fmla="*/ 18 h 566"/>
                <a:gd name="T100" fmla="*/ 1218 w 1219"/>
                <a:gd name="T101" fmla="*/ 0 h 5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219" h="566">
                  <a:moveTo>
                    <a:pt x="18" y="7"/>
                  </a:moveTo>
                  <a:lnTo>
                    <a:pt x="0" y="44"/>
                  </a:lnTo>
                  <a:lnTo>
                    <a:pt x="0" y="80"/>
                  </a:lnTo>
                  <a:lnTo>
                    <a:pt x="9" y="106"/>
                  </a:lnTo>
                  <a:lnTo>
                    <a:pt x="9" y="141"/>
                  </a:lnTo>
                  <a:lnTo>
                    <a:pt x="17" y="168"/>
                  </a:lnTo>
                  <a:lnTo>
                    <a:pt x="35" y="194"/>
                  </a:lnTo>
                  <a:lnTo>
                    <a:pt x="53" y="221"/>
                  </a:lnTo>
                  <a:lnTo>
                    <a:pt x="79" y="247"/>
                  </a:lnTo>
                  <a:lnTo>
                    <a:pt x="106" y="282"/>
                  </a:lnTo>
                  <a:lnTo>
                    <a:pt x="123" y="309"/>
                  </a:lnTo>
                  <a:lnTo>
                    <a:pt x="141" y="335"/>
                  </a:lnTo>
                  <a:lnTo>
                    <a:pt x="159" y="362"/>
                  </a:lnTo>
                  <a:lnTo>
                    <a:pt x="185" y="379"/>
                  </a:lnTo>
                  <a:lnTo>
                    <a:pt x="212" y="415"/>
                  </a:lnTo>
                  <a:lnTo>
                    <a:pt x="238" y="441"/>
                  </a:lnTo>
                  <a:lnTo>
                    <a:pt x="247" y="494"/>
                  </a:lnTo>
                  <a:lnTo>
                    <a:pt x="273" y="512"/>
                  </a:lnTo>
                  <a:lnTo>
                    <a:pt x="309" y="521"/>
                  </a:lnTo>
                  <a:lnTo>
                    <a:pt x="344" y="529"/>
                  </a:lnTo>
                  <a:lnTo>
                    <a:pt x="370" y="556"/>
                  </a:lnTo>
                  <a:lnTo>
                    <a:pt x="397" y="556"/>
                  </a:lnTo>
                  <a:lnTo>
                    <a:pt x="423" y="556"/>
                  </a:lnTo>
                  <a:lnTo>
                    <a:pt x="476" y="556"/>
                  </a:lnTo>
                  <a:lnTo>
                    <a:pt x="529" y="565"/>
                  </a:lnTo>
                  <a:lnTo>
                    <a:pt x="600" y="565"/>
                  </a:lnTo>
                  <a:lnTo>
                    <a:pt x="688" y="565"/>
                  </a:lnTo>
                  <a:lnTo>
                    <a:pt x="741" y="565"/>
                  </a:lnTo>
                  <a:lnTo>
                    <a:pt x="768" y="547"/>
                  </a:lnTo>
                  <a:lnTo>
                    <a:pt x="794" y="521"/>
                  </a:lnTo>
                  <a:lnTo>
                    <a:pt x="820" y="503"/>
                  </a:lnTo>
                  <a:lnTo>
                    <a:pt x="891" y="468"/>
                  </a:lnTo>
                  <a:lnTo>
                    <a:pt x="918" y="450"/>
                  </a:lnTo>
                  <a:lnTo>
                    <a:pt x="935" y="424"/>
                  </a:lnTo>
                  <a:lnTo>
                    <a:pt x="953" y="397"/>
                  </a:lnTo>
                  <a:lnTo>
                    <a:pt x="970" y="371"/>
                  </a:lnTo>
                  <a:lnTo>
                    <a:pt x="979" y="344"/>
                  </a:lnTo>
                  <a:lnTo>
                    <a:pt x="988" y="318"/>
                  </a:lnTo>
                  <a:lnTo>
                    <a:pt x="1006" y="291"/>
                  </a:lnTo>
                  <a:lnTo>
                    <a:pt x="1032" y="265"/>
                  </a:lnTo>
                  <a:lnTo>
                    <a:pt x="1085" y="256"/>
                  </a:lnTo>
                  <a:lnTo>
                    <a:pt x="1112" y="230"/>
                  </a:lnTo>
                  <a:lnTo>
                    <a:pt x="1138" y="203"/>
                  </a:lnTo>
                  <a:lnTo>
                    <a:pt x="1147" y="177"/>
                  </a:lnTo>
                  <a:lnTo>
                    <a:pt x="1147" y="150"/>
                  </a:lnTo>
                  <a:lnTo>
                    <a:pt x="1138" y="124"/>
                  </a:lnTo>
                  <a:lnTo>
                    <a:pt x="1138" y="97"/>
                  </a:lnTo>
                  <a:lnTo>
                    <a:pt x="1156" y="71"/>
                  </a:lnTo>
                  <a:lnTo>
                    <a:pt x="1173" y="44"/>
                  </a:lnTo>
                  <a:lnTo>
                    <a:pt x="1191" y="18"/>
                  </a:lnTo>
                  <a:lnTo>
                    <a:pt x="1218" y="0"/>
                  </a:lnTo>
                </a:path>
              </a:pathLst>
            </a:custGeom>
            <a:noFill/>
            <a:ln w="50800" cap="rnd" cmpd="sng">
              <a:solidFill>
                <a:srgbClr val="99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Rectangle 48">
              <a:extLst>
                <a:ext uri="{FF2B5EF4-FFF2-40B4-BE49-F238E27FC236}">
                  <a16:creationId xmlns:a16="http://schemas.microsoft.com/office/drawing/2014/main" id="{0F9F7427-8375-5E48-825A-F5D1B30C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2136"/>
              <a:ext cx="768" cy="672"/>
            </a:xfrm>
            <a:prstGeom prst="rect">
              <a:avLst/>
            </a:prstGeom>
            <a:noFill/>
            <a:ln w="76200">
              <a:solidFill>
                <a:srgbClr val="99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6877" name="Rectangle 49">
              <a:extLst>
                <a:ext uri="{FF2B5EF4-FFF2-40B4-BE49-F238E27FC236}">
                  <a16:creationId xmlns:a16="http://schemas.microsoft.com/office/drawing/2014/main" id="{AF234A43-184D-AD4E-A72D-48DAFA75B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240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36878" name="Rectangle 50">
              <a:extLst>
                <a:ext uri="{FF2B5EF4-FFF2-40B4-BE49-F238E27FC236}">
                  <a16:creationId xmlns:a16="http://schemas.microsoft.com/office/drawing/2014/main" id="{2C6692A5-B4E4-2B49-B147-9D65875F1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816"/>
              <a:ext cx="19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90163" name="Group 51">
            <a:extLst>
              <a:ext uri="{FF2B5EF4-FFF2-40B4-BE49-F238E27FC236}">
                <a16:creationId xmlns:a16="http://schemas.microsoft.com/office/drawing/2014/main" id="{80493743-2F7D-3B4F-A72F-F15C381DA714}"/>
              </a:ext>
            </a:extLst>
          </p:cNvPr>
          <p:cNvGrpSpPr>
            <a:grpSpLocks/>
          </p:cNvGrpSpPr>
          <p:nvPr/>
        </p:nvGrpSpPr>
        <p:grpSpPr bwMode="auto">
          <a:xfrm>
            <a:off x="279400" y="4775200"/>
            <a:ext cx="1955800" cy="1727200"/>
            <a:chOff x="176" y="3008"/>
            <a:chExt cx="1232" cy="1088"/>
          </a:xfrm>
        </p:grpSpPr>
        <p:sp>
          <p:nvSpPr>
            <p:cNvPr id="36872" name="Rectangle 52">
              <a:extLst>
                <a:ext uri="{FF2B5EF4-FFF2-40B4-BE49-F238E27FC236}">
                  <a16:creationId xmlns:a16="http://schemas.microsoft.com/office/drawing/2014/main" id="{F41D6241-2FDB-1B40-8539-F4DFD0554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3008"/>
              <a:ext cx="1232" cy="1088"/>
            </a:xfrm>
            <a:prstGeom prst="rect">
              <a:avLst/>
            </a:prstGeom>
            <a:noFill/>
            <a:ln w="101600">
              <a:solidFill>
                <a:srgbClr val="0066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6873" name="Rectangle 53">
              <a:extLst>
                <a:ext uri="{FF2B5EF4-FFF2-40B4-BE49-F238E27FC236}">
                  <a16:creationId xmlns:a16="http://schemas.microsoft.com/office/drawing/2014/main" id="{46DA99D3-1EBB-834B-BC15-7D2A21152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" y="3043"/>
              <a:ext cx="1017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Township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Library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Watershed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Sewer  &amp;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 a dozen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9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2">
            <a:extLst>
              <a:ext uri="{FF2B5EF4-FFF2-40B4-BE49-F238E27FC236}">
                <a16:creationId xmlns:a16="http://schemas.microsoft.com/office/drawing/2014/main" id="{1113BCBF-CE4A-CC49-82B4-662378127D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7313" y="-66675"/>
          <a:ext cx="9320213" cy="699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2" name="Slide" r:id="rId3" imgW="4610100" imgH="3441700" progId="PowerPoint.Slide.8">
                  <p:embed/>
                </p:oleObj>
              </mc:Choice>
              <mc:Fallback>
                <p:oleObj name="Slide" r:id="rId3" imgW="4610100" imgH="3441700" progId="PowerPoint.Slide.8">
                  <p:embed/>
                  <p:pic>
                    <p:nvPicPr>
                      <p:cNvPr id="37889" name="Object 2">
                        <a:extLst>
                          <a:ext uri="{FF2B5EF4-FFF2-40B4-BE49-F238E27FC236}">
                            <a16:creationId xmlns:a16="http://schemas.microsoft.com/office/drawing/2014/main" id="{1113BCBF-CE4A-CC49-82B4-662378127D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7313" y="-66675"/>
                        <a:ext cx="9320213" cy="6992938"/>
                      </a:xfrm>
                      <a:prstGeom prst="rect">
                        <a:avLst/>
                      </a:prstGeom>
                      <a:solidFill>
                        <a:srgbClr val="0066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139" name="Group 3">
            <a:extLst>
              <a:ext uri="{FF2B5EF4-FFF2-40B4-BE49-F238E27FC236}">
                <a16:creationId xmlns:a16="http://schemas.microsoft.com/office/drawing/2014/main" id="{341D7060-ED91-5E42-8501-98DAA9E85C0D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1066800"/>
            <a:ext cx="1066800" cy="609600"/>
            <a:chOff x="6096" y="816"/>
            <a:chExt cx="624" cy="384"/>
          </a:xfrm>
        </p:grpSpPr>
        <p:sp>
          <p:nvSpPr>
            <p:cNvPr id="37941" name="Freeform 4">
              <a:extLst>
                <a:ext uri="{FF2B5EF4-FFF2-40B4-BE49-F238E27FC236}">
                  <a16:creationId xmlns:a16="http://schemas.microsoft.com/office/drawing/2014/main" id="{ED18B377-A396-6B4E-9E9A-49822AF45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" y="816"/>
              <a:ext cx="624" cy="384"/>
            </a:xfrm>
            <a:custGeom>
              <a:avLst/>
              <a:gdLst>
                <a:gd name="T0" fmla="*/ 0 w 528"/>
                <a:gd name="T1" fmla="*/ 0 h 288"/>
                <a:gd name="T2" fmla="*/ 14898 w 528"/>
                <a:gd name="T3" fmla="*/ 0 h 288"/>
                <a:gd name="T4" fmla="*/ 14898 w 528"/>
                <a:gd name="T5" fmla="*/ 30320 h 288"/>
                <a:gd name="T6" fmla="*/ 0 w 528"/>
                <a:gd name="T7" fmla="*/ 90924 h 288"/>
                <a:gd name="T8" fmla="*/ 0 w 52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8" h="288">
                  <a:moveTo>
                    <a:pt x="0" y="0"/>
                  </a:moveTo>
                  <a:lnTo>
                    <a:pt x="528" y="0"/>
                  </a:lnTo>
                  <a:lnTo>
                    <a:pt x="528" y="9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33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2" name="Text Box 5">
              <a:extLst>
                <a:ext uri="{FF2B5EF4-FFF2-40B4-BE49-F238E27FC236}">
                  <a16:creationId xmlns:a16="http://schemas.microsoft.com/office/drawing/2014/main" id="{072FCC7A-4C59-3941-A368-0821D6DEA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4" y="864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04</a:t>
              </a:r>
            </a:p>
          </p:txBody>
        </p:sp>
      </p:grpSp>
      <p:grpSp>
        <p:nvGrpSpPr>
          <p:cNvPr id="91142" name="Group 6">
            <a:extLst>
              <a:ext uri="{FF2B5EF4-FFF2-40B4-BE49-F238E27FC236}">
                <a16:creationId xmlns:a16="http://schemas.microsoft.com/office/drawing/2014/main" id="{0517C63A-9FFB-F14B-9976-C29E29ADDE26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1066800"/>
            <a:ext cx="990600" cy="838200"/>
            <a:chOff x="6384" y="672"/>
            <a:chExt cx="672" cy="672"/>
          </a:xfrm>
        </p:grpSpPr>
        <p:sp>
          <p:nvSpPr>
            <p:cNvPr id="37939" name="Freeform 7">
              <a:extLst>
                <a:ext uri="{FF2B5EF4-FFF2-40B4-BE49-F238E27FC236}">
                  <a16:creationId xmlns:a16="http://schemas.microsoft.com/office/drawing/2014/main" id="{363C24C3-11EF-2D43-9808-BF17B8C19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" y="672"/>
              <a:ext cx="672" cy="672"/>
            </a:xfrm>
            <a:custGeom>
              <a:avLst/>
              <a:gdLst>
                <a:gd name="T0" fmla="*/ 0 w 528"/>
                <a:gd name="T1" fmla="*/ 0 h 432"/>
                <a:gd name="T2" fmla="*/ 0 w 528"/>
                <a:gd name="T3" fmla="*/ 332125 h 432"/>
                <a:gd name="T4" fmla="*/ 0 w 528"/>
                <a:gd name="T5" fmla="*/ 989760 h 432"/>
                <a:gd name="T6" fmla="*/ 0 w 528"/>
                <a:gd name="T7" fmla="*/ 1648691 h 432"/>
                <a:gd name="T8" fmla="*/ 11875 w 528"/>
                <a:gd name="T9" fmla="*/ 2314517 h 432"/>
                <a:gd name="T10" fmla="*/ 17897 w 528"/>
                <a:gd name="T11" fmla="*/ 2972701 h 432"/>
                <a:gd name="T12" fmla="*/ 29815 w 528"/>
                <a:gd name="T13" fmla="*/ 2972701 h 432"/>
                <a:gd name="T14" fmla="*/ 35825 w 528"/>
                <a:gd name="T15" fmla="*/ 2972701 h 432"/>
                <a:gd name="T16" fmla="*/ 65668 w 528"/>
                <a:gd name="T17" fmla="*/ 1981868 h 432"/>
                <a:gd name="T18" fmla="*/ 65668 w 528"/>
                <a:gd name="T19" fmla="*/ 0 h 432"/>
                <a:gd name="T20" fmla="*/ 0 w 528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8" h="432">
                  <a:moveTo>
                    <a:pt x="0" y="0"/>
                  </a:moveTo>
                  <a:lnTo>
                    <a:pt x="0" y="48"/>
                  </a:lnTo>
                  <a:lnTo>
                    <a:pt x="0" y="144"/>
                  </a:lnTo>
                  <a:lnTo>
                    <a:pt x="0" y="240"/>
                  </a:lnTo>
                  <a:lnTo>
                    <a:pt x="96" y="336"/>
                  </a:lnTo>
                  <a:lnTo>
                    <a:pt x="144" y="432"/>
                  </a:lnTo>
                  <a:lnTo>
                    <a:pt x="240" y="432"/>
                  </a:lnTo>
                  <a:lnTo>
                    <a:pt x="288" y="432"/>
                  </a:lnTo>
                  <a:lnTo>
                    <a:pt x="528" y="288"/>
                  </a:lnTo>
                  <a:lnTo>
                    <a:pt x="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0" name="Text Box 8">
              <a:extLst>
                <a:ext uri="{FF2B5EF4-FFF2-40B4-BE49-F238E27FC236}">
                  <a16:creationId xmlns:a16="http://schemas.microsoft.com/office/drawing/2014/main" id="{B5C884F6-CA59-5246-B152-CF2B70F17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" y="795"/>
              <a:ext cx="287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91145" name="Group 9">
            <a:extLst>
              <a:ext uri="{FF2B5EF4-FFF2-40B4-BE49-F238E27FC236}">
                <a16:creationId xmlns:a16="http://schemas.microsoft.com/office/drawing/2014/main" id="{F1AC3094-6CB5-3E4F-9342-3659A9E96739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600200"/>
            <a:ext cx="762000" cy="533400"/>
            <a:chOff x="6432" y="2496"/>
            <a:chExt cx="432" cy="288"/>
          </a:xfrm>
        </p:grpSpPr>
        <p:sp>
          <p:nvSpPr>
            <p:cNvPr id="37937" name="Freeform 10">
              <a:extLst>
                <a:ext uri="{FF2B5EF4-FFF2-40B4-BE49-F238E27FC236}">
                  <a16:creationId xmlns:a16="http://schemas.microsoft.com/office/drawing/2014/main" id="{25A8C8E9-1020-034E-A633-79C4FB66E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" y="2496"/>
              <a:ext cx="336" cy="288"/>
            </a:xfrm>
            <a:custGeom>
              <a:avLst/>
              <a:gdLst>
                <a:gd name="T0" fmla="*/ 336 w 336"/>
                <a:gd name="T1" fmla="*/ 0 h 240"/>
                <a:gd name="T2" fmla="*/ 336 w 336"/>
                <a:gd name="T3" fmla="*/ 9221 h 240"/>
                <a:gd name="T4" fmla="*/ 240 w 336"/>
                <a:gd name="T5" fmla="*/ 9221 h 240"/>
                <a:gd name="T6" fmla="*/ 96 w 336"/>
                <a:gd name="T7" fmla="*/ 9221 h 240"/>
                <a:gd name="T8" fmla="*/ 48 w 336"/>
                <a:gd name="T9" fmla="*/ 7328 h 240"/>
                <a:gd name="T10" fmla="*/ 0 w 336"/>
                <a:gd name="T11" fmla="*/ 5539 h 240"/>
                <a:gd name="T12" fmla="*/ 336 w 336"/>
                <a:gd name="T13" fmla="*/ 0 h 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6" h="240">
                  <a:moveTo>
                    <a:pt x="336" y="0"/>
                  </a:moveTo>
                  <a:lnTo>
                    <a:pt x="336" y="240"/>
                  </a:lnTo>
                  <a:lnTo>
                    <a:pt x="240" y="240"/>
                  </a:lnTo>
                  <a:lnTo>
                    <a:pt x="96" y="240"/>
                  </a:lnTo>
                  <a:lnTo>
                    <a:pt x="48" y="192"/>
                  </a:lnTo>
                  <a:lnTo>
                    <a:pt x="0" y="144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8" name="Text Box 11">
              <a:extLst>
                <a:ext uri="{FF2B5EF4-FFF2-40B4-BE49-F238E27FC236}">
                  <a16:creationId xmlns:a16="http://schemas.microsoft.com/office/drawing/2014/main" id="{B4CDFF48-594A-FE44-89F5-EF5522B13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8" y="2544"/>
              <a:ext cx="336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03</a:t>
              </a:r>
              <a:endParaRPr lang="en-US" altLang="en-US" sz="16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48" name="Group 12">
            <a:extLst>
              <a:ext uri="{FF2B5EF4-FFF2-40B4-BE49-F238E27FC236}">
                <a16:creationId xmlns:a16="http://schemas.microsoft.com/office/drawing/2014/main" id="{0EF230DC-7A97-5941-A0C0-2F0A093CC1E0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295400"/>
            <a:ext cx="914400" cy="838200"/>
            <a:chOff x="5952" y="768"/>
            <a:chExt cx="576" cy="528"/>
          </a:xfrm>
        </p:grpSpPr>
        <p:sp>
          <p:nvSpPr>
            <p:cNvPr id="37935" name="Freeform 13">
              <a:extLst>
                <a:ext uri="{FF2B5EF4-FFF2-40B4-BE49-F238E27FC236}">
                  <a16:creationId xmlns:a16="http://schemas.microsoft.com/office/drawing/2014/main" id="{E486BE77-D8BC-ED41-87DA-00E4445DC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" y="768"/>
              <a:ext cx="576" cy="528"/>
            </a:xfrm>
            <a:custGeom>
              <a:avLst/>
              <a:gdLst>
                <a:gd name="T0" fmla="*/ 3005 w 528"/>
                <a:gd name="T1" fmla="*/ 0 h 528"/>
                <a:gd name="T2" fmla="*/ 3005 w 528"/>
                <a:gd name="T3" fmla="*/ 192 h 528"/>
                <a:gd name="T4" fmla="*/ 2464 w 528"/>
                <a:gd name="T5" fmla="*/ 240 h 528"/>
                <a:gd name="T6" fmla="*/ 1913 w 528"/>
                <a:gd name="T7" fmla="*/ 432 h 528"/>
                <a:gd name="T8" fmla="*/ 820 w 528"/>
                <a:gd name="T9" fmla="*/ 528 h 528"/>
                <a:gd name="T10" fmla="*/ 0 w 528"/>
                <a:gd name="T11" fmla="*/ 528 h 528"/>
                <a:gd name="T12" fmla="*/ 0 w 528"/>
                <a:gd name="T13" fmla="*/ 192 h 528"/>
                <a:gd name="T14" fmla="*/ 3005 w 528"/>
                <a:gd name="T15" fmla="*/ 0 h 5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8" h="528">
                  <a:moveTo>
                    <a:pt x="528" y="0"/>
                  </a:moveTo>
                  <a:lnTo>
                    <a:pt x="528" y="192"/>
                  </a:lnTo>
                  <a:lnTo>
                    <a:pt x="432" y="240"/>
                  </a:lnTo>
                  <a:lnTo>
                    <a:pt x="336" y="432"/>
                  </a:lnTo>
                  <a:lnTo>
                    <a:pt x="144" y="528"/>
                  </a:lnTo>
                  <a:lnTo>
                    <a:pt x="0" y="528"/>
                  </a:lnTo>
                  <a:lnTo>
                    <a:pt x="0" y="192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FF3399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6" name="Text Box 14">
              <a:extLst>
                <a:ext uri="{FF2B5EF4-FFF2-40B4-BE49-F238E27FC236}">
                  <a16:creationId xmlns:a16="http://schemas.microsoft.com/office/drawing/2014/main" id="{11CD046D-9B0B-6845-8C61-84ADF25FF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" y="960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05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51" name="Group 15">
            <a:extLst>
              <a:ext uri="{FF2B5EF4-FFF2-40B4-BE49-F238E27FC236}">
                <a16:creationId xmlns:a16="http://schemas.microsoft.com/office/drawing/2014/main" id="{0775EC0F-21B4-234F-BA52-251444DD0F1D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3886200"/>
            <a:ext cx="1981200" cy="2819400"/>
            <a:chOff x="5760" y="2160"/>
            <a:chExt cx="1248" cy="1776"/>
          </a:xfrm>
        </p:grpSpPr>
        <p:sp>
          <p:nvSpPr>
            <p:cNvPr id="37933" name="Rectangle 16">
              <a:extLst>
                <a:ext uri="{FF2B5EF4-FFF2-40B4-BE49-F238E27FC236}">
                  <a16:creationId xmlns:a16="http://schemas.microsoft.com/office/drawing/2014/main" id="{D0D04D12-5C9E-3141-9B49-D8B144C57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0" y="2160"/>
              <a:ext cx="1248" cy="1776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7934" name="Text Box 17">
              <a:extLst>
                <a:ext uri="{FF2B5EF4-FFF2-40B4-BE49-F238E27FC236}">
                  <a16:creationId xmlns:a16="http://schemas.microsoft.com/office/drawing/2014/main" id="{E442CF8A-D3D1-4D4D-9FE4-BA4EC72E07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0" y="2784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18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54" name="Group 18">
            <a:extLst>
              <a:ext uri="{FF2B5EF4-FFF2-40B4-BE49-F238E27FC236}">
                <a16:creationId xmlns:a16="http://schemas.microsoft.com/office/drawing/2014/main" id="{0FF7AA5D-5A2D-3B47-90A1-5940042D9AB9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066800"/>
            <a:ext cx="2590800" cy="2362200"/>
            <a:chOff x="6384" y="1392"/>
            <a:chExt cx="1632" cy="1488"/>
          </a:xfrm>
        </p:grpSpPr>
        <p:sp>
          <p:nvSpPr>
            <p:cNvPr id="37931" name="Freeform 19">
              <a:extLst>
                <a:ext uri="{FF2B5EF4-FFF2-40B4-BE49-F238E27FC236}">
                  <a16:creationId xmlns:a16="http://schemas.microsoft.com/office/drawing/2014/main" id="{DBE6974E-5678-5D4B-B375-91C84F551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" y="1392"/>
              <a:ext cx="1632" cy="1488"/>
            </a:xfrm>
            <a:custGeom>
              <a:avLst/>
              <a:gdLst>
                <a:gd name="T0" fmla="*/ 0 w 1536"/>
                <a:gd name="T1" fmla="*/ 0 h 1440"/>
                <a:gd name="T2" fmla="*/ 0 w 1536"/>
                <a:gd name="T3" fmla="*/ 2682 h 1440"/>
                <a:gd name="T4" fmla="*/ 1937 w 1536"/>
                <a:gd name="T5" fmla="*/ 2776 h 1440"/>
                <a:gd name="T6" fmla="*/ 2744 w 1536"/>
                <a:gd name="T7" fmla="*/ 2126 h 1440"/>
                <a:gd name="T8" fmla="*/ 3389 w 1536"/>
                <a:gd name="T9" fmla="*/ 1666 h 1440"/>
                <a:gd name="T10" fmla="*/ 5163 w 1536"/>
                <a:gd name="T11" fmla="*/ 927 h 1440"/>
                <a:gd name="T12" fmla="*/ 4843 w 1536"/>
                <a:gd name="T13" fmla="*/ 741 h 1440"/>
                <a:gd name="T14" fmla="*/ 4520 w 1536"/>
                <a:gd name="T15" fmla="*/ 556 h 1440"/>
                <a:gd name="T16" fmla="*/ 4358 w 1536"/>
                <a:gd name="T17" fmla="*/ 277 h 1440"/>
                <a:gd name="T18" fmla="*/ 4358 w 1536"/>
                <a:gd name="T19" fmla="*/ 94 h 1440"/>
                <a:gd name="T20" fmla="*/ 4520 w 1536"/>
                <a:gd name="T21" fmla="*/ 0 h 1440"/>
                <a:gd name="T22" fmla="*/ 0 w 1536"/>
                <a:gd name="T23" fmla="*/ 0 h 1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6" h="1440">
                  <a:moveTo>
                    <a:pt x="0" y="0"/>
                  </a:moveTo>
                  <a:lnTo>
                    <a:pt x="0" y="1392"/>
                  </a:lnTo>
                  <a:lnTo>
                    <a:pt x="576" y="1440"/>
                  </a:lnTo>
                  <a:lnTo>
                    <a:pt x="816" y="1104"/>
                  </a:lnTo>
                  <a:lnTo>
                    <a:pt x="1008" y="864"/>
                  </a:lnTo>
                  <a:lnTo>
                    <a:pt x="1536" y="480"/>
                  </a:lnTo>
                  <a:lnTo>
                    <a:pt x="1440" y="384"/>
                  </a:lnTo>
                  <a:lnTo>
                    <a:pt x="1344" y="288"/>
                  </a:lnTo>
                  <a:lnTo>
                    <a:pt x="1296" y="144"/>
                  </a:lnTo>
                  <a:lnTo>
                    <a:pt x="1296" y="48"/>
                  </a:lnTo>
                  <a:lnTo>
                    <a:pt x="1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33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2" name="Text Box 20">
              <a:extLst>
                <a:ext uri="{FF2B5EF4-FFF2-40B4-BE49-F238E27FC236}">
                  <a16:creationId xmlns:a16="http://schemas.microsoft.com/office/drawing/2014/main" id="{E7009066-F738-1E4E-B2E8-04AC5C1D78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4" y="1824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01</a:t>
              </a:r>
              <a:endParaRPr lang="en-US" altLang="en-US" sz="16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57" name="Group 21">
            <a:extLst>
              <a:ext uri="{FF2B5EF4-FFF2-40B4-BE49-F238E27FC236}">
                <a16:creationId xmlns:a16="http://schemas.microsoft.com/office/drawing/2014/main" id="{325EE0B1-7AED-6541-B4A4-FD47D79C7244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905000"/>
            <a:ext cx="2133600" cy="2057400"/>
            <a:chOff x="5952" y="1344"/>
            <a:chExt cx="1296" cy="1200"/>
          </a:xfrm>
        </p:grpSpPr>
        <p:sp>
          <p:nvSpPr>
            <p:cNvPr id="37929" name="Freeform 22">
              <a:extLst>
                <a:ext uri="{FF2B5EF4-FFF2-40B4-BE49-F238E27FC236}">
                  <a16:creationId xmlns:a16="http://schemas.microsoft.com/office/drawing/2014/main" id="{7A1B71E3-A712-C94C-9550-46F78F71D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" y="1344"/>
              <a:ext cx="1296" cy="1200"/>
            </a:xfrm>
            <a:custGeom>
              <a:avLst/>
              <a:gdLst>
                <a:gd name="T0" fmla="*/ 5595 w 1200"/>
                <a:gd name="T1" fmla="*/ 96 h 1200"/>
                <a:gd name="T2" fmla="*/ 4698 w 1200"/>
                <a:gd name="T3" fmla="*/ 96 h 1200"/>
                <a:gd name="T4" fmla="*/ 4028 w 1200"/>
                <a:gd name="T5" fmla="*/ 0 h 1200"/>
                <a:gd name="T6" fmla="*/ 2686 w 1200"/>
                <a:gd name="T7" fmla="*/ 240 h 1200"/>
                <a:gd name="T8" fmla="*/ 2016 w 1200"/>
                <a:gd name="T9" fmla="*/ 336 h 1200"/>
                <a:gd name="T10" fmla="*/ 1569 w 1200"/>
                <a:gd name="T11" fmla="*/ 432 h 1200"/>
                <a:gd name="T12" fmla="*/ 1115 w 1200"/>
                <a:gd name="T13" fmla="*/ 576 h 1200"/>
                <a:gd name="T14" fmla="*/ 669 w 1200"/>
                <a:gd name="T15" fmla="*/ 720 h 1200"/>
                <a:gd name="T16" fmla="*/ 0 w 1200"/>
                <a:gd name="T17" fmla="*/ 864 h 1200"/>
                <a:gd name="T18" fmla="*/ 1569 w 1200"/>
                <a:gd name="T19" fmla="*/ 864 h 1200"/>
                <a:gd name="T20" fmla="*/ 1795 w 1200"/>
                <a:gd name="T21" fmla="*/ 1200 h 1200"/>
                <a:gd name="T22" fmla="*/ 5595 w 1200"/>
                <a:gd name="T23" fmla="*/ 1200 h 1200"/>
                <a:gd name="T24" fmla="*/ 5595 w 1200"/>
                <a:gd name="T25" fmla="*/ 96 h 1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00" h="1200">
                  <a:moveTo>
                    <a:pt x="1200" y="96"/>
                  </a:moveTo>
                  <a:lnTo>
                    <a:pt x="1008" y="96"/>
                  </a:lnTo>
                  <a:lnTo>
                    <a:pt x="864" y="0"/>
                  </a:lnTo>
                  <a:lnTo>
                    <a:pt x="576" y="240"/>
                  </a:lnTo>
                  <a:lnTo>
                    <a:pt x="432" y="336"/>
                  </a:lnTo>
                  <a:lnTo>
                    <a:pt x="336" y="432"/>
                  </a:lnTo>
                  <a:lnTo>
                    <a:pt x="240" y="576"/>
                  </a:lnTo>
                  <a:lnTo>
                    <a:pt x="144" y="720"/>
                  </a:lnTo>
                  <a:lnTo>
                    <a:pt x="0" y="864"/>
                  </a:lnTo>
                  <a:lnTo>
                    <a:pt x="336" y="864"/>
                  </a:lnTo>
                  <a:lnTo>
                    <a:pt x="384" y="1200"/>
                  </a:lnTo>
                  <a:lnTo>
                    <a:pt x="1200" y="1200"/>
                  </a:lnTo>
                  <a:lnTo>
                    <a:pt x="1200" y="96"/>
                  </a:lnTo>
                  <a:close/>
                </a:path>
              </a:pathLst>
            </a:custGeom>
            <a:solidFill>
              <a:srgbClr val="0066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0" name="Text Box 23">
              <a:extLst>
                <a:ext uri="{FF2B5EF4-FFF2-40B4-BE49-F238E27FC236}">
                  <a16:creationId xmlns:a16="http://schemas.microsoft.com/office/drawing/2014/main" id="{ED00F75A-EF38-B143-8BA8-42D8113EF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" y="1804"/>
              <a:ext cx="336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07</a:t>
              </a:r>
              <a:endParaRPr lang="en-US" altLang="en-US" sz="16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60" name="Group 24">
            <a:extLst>
              <a:ext uri="{FF2B5EF4-FFF2-40B4-BE49-F238E27FC236}">
                <a16:creationId xmlns:a16="http://schemas.microsoft.com/office/drawing/2014/main" id="{4F30378A-9FA0-5E4D-9B54-D9441261B461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1524000"/>
            <a:ext cx="914400" cy="2286000"/>
            <a:chOff x="6000" y="960"/>
            <a:chExt cx="528" cy="1440"/>
          </a:xfrm>
        </p:grpSpPr>
        <p:sp>
          <p:nvSpPr>
            <p:cNvPr id="37927" name="Freeform 25">
              <a:extLst>
                <a:ext uri="{FF2B5EF4-FFF2-40B4-BE49-F238E27FC236}">
                  <a16:creationId xmlns:a16="http://schemas.microsoft.com/office/drawing/2014/main" id="{7375CEE2-36A7-B24A-B139-E6ACA0F46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" y="960"/>
              <a:ext cx="528" cy="1440"/>
            </a:xfrm>
            <a:custGeom>
              <a:avLst/>
              <a:gdLst>
                <a:gd name="T0" fmla="*/ 528 w 528"/>
                <a:gd name="T1" fmla="*/ 0 h 1440"/>
                <a:gd name="T2" fmla="*/ 432 w 528"/>
                <a:gd name="T3" fmla="*/ 48 h 1440"/>
                <a:gd name="T4" fmla="*/ 384 w 528"/>
                <a:gd name="T5" fmla="*/ 144 h 1440"/>
                <a:gd name="T6" fmla="*/ 336 w 528"/>
                <a:gd name="T7" fmla="*/ 240 h 1440"/>
                <a:gd name="T8" fmla="*/ 240 w 528"/>
                <a:gd name="T9" fmla="*/ 288 h 1440"/>
                <a:gd name="T10" fmla="*/ 144 w 528"/>
                <a:gd name="T11" fmla="*/ 336 h 1440"/>
                <a:gd name="T12" fmla="*/ 0 w 528"/>
                <a:gd name="T13" fmla="*/ 336 h 1440"/>
                <a:gd name="T14" fmla="*/ 0 w 528"/>
                <a:gd name="T15" fmla="*/ 1440 h 1440"/>
                <a:gd name="T16" fmla="*/ 528 w 528"/>
                <a:gd name="T17" fmla="*/ 1440 h 1440"/>
                <a:gd name="T18" fmla="*/ 528 w 528"/>
                <a:gd name="T19" fmla="*/ 0 h 14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8" h="1440">
                  <a:moveTo>
                    <a:pt x="528" y="0"/>
                  </a:moveTo>
                  <a:lnTo>
                    <a:pt x="432" y="48"/>
                  </a:lnTo>
                  <a:lnTo>
                    <a:pt x="384" y="144"/>
                  </a:lnTo>
                  <a:lnTo>
                    <a:pt x="336" y="240"/>
                  </a:lnTo>
                  <a:lnTo>
                    <a:pt x="240" y="288"/>
                  </a:lnTo>
                  <a:lnTo>
                    <a:pt x="144" y="336"/>
                  </a:lnTo>
                  <a:lnTo>
                    <a:pt x="0" y="336"/>
                  </a:lnTo>
                  <a:lnTo>
                    <a:pt x="0" y="1440"/>
                  </a:lnTo>
                  <a:lnTo>
                    <a:pt x="528" y="1440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CC00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8" name="Text Box 26">
              <a:extLst>
                <a:ext uri="{FF2B5EF4-FFF2-40B4-BE49-F238E27FC236}">
                  <a16:creationId xmlns:a16="http://schemas.microsoft.com/office/drawing/2014/main" id="{5687C525-EA0A-534F-98C0-3CEB3923E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" y="1516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08</a:t>
              </a:r>
              <a:endParaRPr lang="en-US" altLang="en-US" sz="16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63" name="Group 27">
            <a:extLst>
              <a:ext uri="{FF2B5EF4-FFF2-40B4-BE49-F238E27FC236}">
                <a16:creationId xmlns:a16="http://schemas.microsoft.com/office/drawing/2014/main" id="{E11CED70-B960-1B43-9E38-2535AEF25D0F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886200"/>
            <a:ext cx="990600" cy="2819400"/>
            <a:chOff x="6672" y="1392"/>
            <a:chExt cx="576" cy="1728"/>
          </a:xfrm>
        </p:grpSpPr>
        <p:sp>
          <p:nvSpPr>
            <p:cNvPr id="37925" name="Freeform 28">
              <a:extLst>
                <a:ext uri="{FF2B5EF4-FFF2-40B4-BE49-F238E27FC236}">
                  <a16:creationId xmlns:a16="http://schemas.microsoft.com/office/drawing/2014/main" id="{4E7A61F4-A91D-9B43-93EE-CCCB1D47A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" y="1392"/>
              <a:ext cx="576" cy="1728"/>
            </a:xfrm>
            <a:custGeom>
              <a:avLst/>
              <a:gdLst>
                <a:gd name="T0" fmla="*/ 576 w 576"/>
                <a:gd name="T1" fmla="*/ 48 h 1728"/>
                <a:gd name="T2" fmla="*/ 576 w 576"/>
                <a:gd name="T3" fmla="*/ 1728 h 1728"/>
                <a:gd name="T4" fmla="*/ 0 w 576"/>
                <a:gd name="T5" fmla="*/ 1728 h 1728"/>
                <a:gd name="T6" fmla="*/ 0 w 576"/>
                <a:gd name="T7" fmla="*/ 384 h 1728"/>
                <a:gd name="T8" fmla="*/ 576 w 576"/>
                <a:gd name="T9" fmla="*/ 0 h 1728"/>
                <a:gd name="T10" fmla="*/ 576 w 576"/>
                <a:gd name="T11" fmla="*/ 48 h 1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6" h="1728">
                  <a:moveTo>
                    <a:pt x="576" y="48"/>
                  </a:moveTo>
                  <a:lnTo>
                    <a:pt x="576" y="1728"/>
                  </a:lnTo>
                  <a:lnTo>
                    <a:pt x="0" y="1728"/>
                  </a:lnTo>
                  <a:lnTo>
                    <a:pt x="0" y="384"/>
                  </a:lnTo>
                  <a:lnTo>
                    <a:pt x="576" y="0"/>
                  </a:lnTo>
                  <a:lnTo>
                    <a:pt x="576" y="48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6" name="Text Box 29">
              <a:extLst>
                <a:ext uri="{FF2B5EF4-FFF2-40B4-BE49-F238E27FC236}">
                  <a16:creationId xmlns:a16="http://schemas.microsoft.com/office/drawing/2014/main" id="{DF3CFB77-D15D-C449-917E-8C84D782C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6" y="2160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17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66" name="Group 30">
            <a:extLst>
              <a:ext uri="{FF2B5EF4-FFF2-40B4-BE49-F238E27FC236}">
                <a16:creationId xmlns:a16="http://schemas.microsoft.com/office/drawing/2014/main" id="{FF104ADA-6834-5341-9441-0396EA23E8D3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352800"/>
            <a:ext cx="990600" cy="533400"/>
            <a:chOff x="6624" y="2160"/>
            <a:chExt cx="576" cy="336"/>
          </a:xfrm>
        </p:grpSpPr>
        <p:sp>
          <p:nvSpPr>
            <p:cNvPr id="37923" name="Freeform 31">
              <a:extLst>
                <a:ext uri="{FF2B5EF4-FFF2-40B4-BE49-F238E27FC236}">
                  <a16:creationId xmlns:a16="http://schemas.microsoft.com/office/drawing/2014/main" id="{C945F84E-A448-254C-A103-3419F0DD7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" y="2160"/>
              <a:ext cx="576" cy="336"/>
            </a:xfrm>
            <a:custGeom>
              <a:avLst/>
              <a:gdLst>
                <a:gd name="T0" fmla="*/ 0 w 576"/>
                <a:gd name="T1" fmla="*/ 0 h 288"/>
                <a:gd name="T2" fmla="*/ 576 w 576"/>
                <a:gd name="T3" fmla="*/ 0 h 288"/>
                <a:gd name="T4" fmla="*/ 384 w 576"/>
                <a:gd name="T5" fmla="*/ 6285 h 288"/>
                <a:gd name="T6" fmla="*/ 0 w 576"/>
                <a:gd name="T7" fmla="*/ 6285 h 288"/>
                <a:gd name="T8" fmla="*/ 0 w 57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" h="288">
                  <a:moveTo>
                    <a:pt x="0" y="0"/>
                  </a:moveTo>
                  <a:lnTo>
                    <a:pt x="576" y="0"/>
                  </a:lnTo>
                  <a:lnTo>
                    <a:pt x="384" y="288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4" name="Text Box 32">
              <a:extLst>
                <a:ext uri="{FF2B5EF4-FFF2-40B4-BE49-F238E27FC236}">
                  <a16:creationId xmlns:a16="http://schemas.microsoft.com/office/drawing/2014/main" id="{C3EE5E5A-6B2D-C24E-9283-A397235BD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0" y="218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09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69" name="Group 33">
            <a:extLst>
              <a:ext uri="{FF2B5EF4-FFF2-40B4-BE49-F238E27FC236}">
                <a16:creationId xmlns:a16="http://schemas.microsoft.com/office/drawing/2014/main" id="{A4B8557B-C242-6D45-8869-CDB786D6951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3276600"/>
            <a:ext cx="990600" cy="685800"/>
            <a:chOff x="6192" y="2160"/>
            <a:chExt cx="672" cy="384"/>
          </a:xfrm>
        </p:grpSpPr>
        <p:sp>
          <p:nvSpPr>
            <p:cNvPr id="37921" name="Freeform 34">
              <a:extLst>
                <a:ext uri="{FF2B5EF4-FFF2-40B4-BE49-F238E27FC236}">
                  <a16:creationId xmlns:a16="http://schemas.microsoft.com/office/drawing/2014/main" id="{7C56859A-5BAE-E54B-A454-CB79CA2EA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" y="2160"/>
              <a:ext cx="672" cy="384"/>
            </a:xfrm>
            <a:custGeom>
              <a:avLst/>
              <a:gdLst>
                <a:gd name="T0" fmla="*/ 1270 w 624"/>
                <a:gd name="T1" fmla="*/ 0 h 336"/>
                <a:gd name="T2" fmla="*/ 2754 w 624"/>
                <a:gd name="T3" fmla="*/ 0 h 336"/>
                <a:gd name="T4" fmla="*/ 2754 w 624"/>
                <a:gd name="T5" fmla="*/ 4863 h 336"/>
                <a:gd name="T6" fmla="*/ 0 w 624"/>
                <a:gd name="T7" fmla="*/ 4863 h 336"/>
                <a:gd name="T8" fmla="*/ 1270 w 624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4" h="336">
                  <a:moveTo>
                    <a:pt x="288" y="0"/>
                  </a:moveTo>
                  <a:lnTo>
                    <a:pt x="624" y="0"/>
                  </a:lnTo>
                  <a:lnTo>
                    <a:pt x="624" y="336"/>
                  </a:lnTo>
                  <a:lnTo>
                    <a:pt x="0" y="336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2" name="Text Box 35">
              <a:extLst>
                <a:ext uri="{FF2B5EF4-FFF2-40B4-BE49-F238E27FC236}">
                  <a16:creationId xmlns:a16="http://schemas.microsoft.com/office/drawing/2014/main" id="{EFA8D958-7F47-5243-B13C-A77BB6466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2" y="2237"/>
              <a:ext cx="336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10</a:t>
              </a:r>
              <a:endParaRPr lang="en-US" altLang="en-US" sz="1600" b="1">
                <a:solidFill>
                  <a:srgbClr val="FFCC99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72" name="Group 36">
            <a:extLst>
              <a:ext uri="{FF2B5EF4-FFF2-40B4-BE49-F238E27FC236}">
                <a16:creationId xmlns:a16="http://schemas.microsoft.com/office/drawing/2014/main" id="{3FD34EFC-FF6B-904F-BC57-1310DC07617E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1066800"/>
            <a:ext cx="1981200" cy="2819400"/>
            <a:chOff x="5952" y="336"/>
            <a:chExt cx="1248" cy="1728"/>
          </a:xfrm>
        </p:grpSpPr>
        <p:sp>
          <p:nvSpPr>
            <p:cNvPr id="37919" name="Rectangle 37">
              <a:extLst>
                <a:ext uri="{FF2B5EF4-FFF2-40B4-BE49-F238E27FC236}">
                  <a16:creationId xmlns:a16="http://schemas.microsoft.com/office/drawing/2014/main" id="{B1578C33-2918-C84A-8BE9-04DC0555D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2" y="336"/>
              <a:ext cx="1248" cy="1728"/>
            </a:xfrm>
            <a:prstGeom prst="rect">
              <a:avLst/>
            </a:prstGeom>
            <a:solidFill>
              <a:srgbClr val="00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7920" name="Text Box 38">
              <a:extLst>
                <a:ext uri="{FF2B5EF4-FFF2-40B4-BE49-F238E27FC236}">
                  <a16:creationId xmlns:a16="http://schemas.microsoft.com/office/drawing/2014/main" id="{F843C6B6-2188-5648-AA13-3277610F8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0" y="624"/>
              <a:ext cx="33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06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75" name="Group 39">
            <a:extLst>
              <a:ext uri="{FF2B5EF4-FFF2-40B4-BE49-F238E27FC236}">
                <a16:creationId xmlns:a16="http://schemas.microsoft.com/office/drawing/2014/main" id="{99E18086-4A9E-EC44-A48F-C8C8CCF3A605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3962400"/>
            <a:ext cx="1371600" cy="685800"/>
            <a:chOff x="6192" y="2448"/>
            <a:chExt cx="768" cy="432"/>
          </a:xfrm>
        </p:grpSpPr>
        <p:sp>
          <p:nvSpPr>
            <p:cNvPr id="37917" name="Freeform 40">
              <a:extLst>
                <a:ext uri="{FF2B5EF4-FFF2-40B4-BE49-F238E27FC236}">
                  <a16:creationId xmlns:a16="http://schemas.microsoft.com/office/drawing/2014/main" id="{8A0283AA-7E26-D343-88E3-AFB90434E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" y="2448"/>
              <a:ext cx="768" cy="432"/>
            </a:xfrm>
            <a:custGeom>
              <a:avLst/>
              <a:gdLst>
                <a:gd name="T0" fmla="*/ 523 w 720"/>
                <a:gd name="T1" fmla="*/ 0 h 384"/>
                <a:gd name="T2" fmla="*/ 2615 w 720"/>
                <a:gd name="T3" fmla="*/ 0 h 384"/>
                <a:gd name="T4" fmla="*/ 2615 w 720"/>
                <a:gd name="T5" fmla="*/ 4053 h 384"/>
                <a:gd name="T6" fmla="*/ 0 w 720"/>
                <a:gd name="T7" fmla="*/ 4053 h 384"/>
                <a:gd name="T8" fmla="*/ 523 w 720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0" h="384">
                  <a:moveTo>
                    <a:pt x="144" y="0"/>
                  </a:moveTo>
                  <a:lnTo>
                    <a:pt x="720" y="0"/>
                  </a:lnTo>
                  <a:lnTo>
                    <a:pt x="720" y="384"/>
                  </a:lnTo>
                  <a:lnTo>
                    <a:pt x="0" y="38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9933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8" name="Text Box 41">
              <a:extLst>
                <a:ext uri="{FF2B5EF4-FFF2-40B4-BE49-F238E27FC236}">
                  <a16:creationId xmlns:a16="http://schemas.microsoft.com/office/drawing/2014/main" id="{2F932155-CFBA-B94A-9EFA-AEC337FD6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0" y="2544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rgbClr val="FFCC99"/>
                  </a:solidFill>
                  <a:latin typeface="Times New Roman" panose="02020603050405020304" pitchFamily="18" charset="0"/>
                </a:rPr>
                <a:t>12</a:t>
              </a:r>
              <a:endParaRPr lang="en-US" altLang="en-US" sz="1600">
                <a:solidFill>
                  <a:srgbClr val="FFCC99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78" name="Group 42">
            <a:extLst>
              <a:ext uri="{FF2B5EF4-FFF2-40B4-BE49-F238E27FC236}">
                <a16:creationId xmlns:a16="http://schemas.microsoft.com/office/drawing/2014/main" id="{84CF55F1-C295-ED41-8044-7745F124BC62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648200"/>
            <a:ext cx="685800" cy="1447800"/>
            <a:chOff x="7104" y="2880"/>
            <a:chExt cx="384" cy="912"/>
          </a:xfrm>
        </p:grpSpPr>
        <p:sp>
          <p:nvSpPr>
            <p:cNvPr id="37915" name="Freeform 43">
              <a:extLst>
                <a:ext uri="{FF2B5EF4-FFF2-40B4-BE49-F238E27FC236}">
                  <a16:creationId xmlns:a16="http://schemas.microsoft.com/office/drawing/2014/main" id="{7E8494BA-3822-BA44-A437-4150B4D33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" y="2880"/>
              <a:ext cx="384" cy="912"/>
            </a:xfrm>
            <a:custGeom>
              <a:avLst/>
              <a:gdLst>
                <a:gd name="T0" fmla="*/ 0 w 384"/>
                <a:gd name="T1" fmla="*/ 0 h 1344"/>
                <a:gd name="T2" fmla="*/ 384 w 384"/>
                <a:gd name="T3" fmla="*/ 0 h 1344"/>
                <a:gd name="T4" fmla="*/ 144 w 384"/>
                <a:gd name="T5" fmla="*/ 1 h 1344"/>
                <a:gd name="T6" fmla="*/ 0 w 384"/>
                <a:gd name="T7" fmla="*/ 1 h 1344"/>
                <a:gd name="T8" fmla="*/ 0 w 384"/>
                <a:gd name="T9" fmla="*/ 0 h 1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344">
                  <a:moveTo>
                    <a:pt x="0" y="0"/>
                  </a:moveTo>
                  <a:lnTo>
                    <a:pt x="384" y="0"/>
                  </a:lnTo>
                  <a:lnTo>
                    <a:pt x="144" y="1248"/>
                  </a:lnTo>
                  <a:lnTo>
                    <a:pt x="0" y="1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Text Box 44">
              <a:extLst>
                <a:ext uri="{FF2B5EF4-FFF2-40B4-BE49-F238E27FC236}">
                  <a16:creationId xmlns:a16="http://schemas.microsoft.com/office/drawing/2014/main" id="{43C34519-EEEA-4149-8671-86C576398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" y="3004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14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181" name="Group 45">
            <a:extLst>
              <a:ext uri="{FF2B5EF4-FFF2-40B4-BE49-F238E27FC236}">
                <a16:creationId xmlns:a16="http://schemas.microsoft.com/office/drawing/2014/main" id="{2159E33A-2C2B-3049-BEE8-ED2DF4112BAD}"/>
              </a:ext>
            </a:extLst>
          </p:cNvPr>
          <p:cNvGrpSpPr>
            <a:grpSpLocks/>
          </p:cNvGrpSpPr>
          <p:nvPr/>
        </p:nvGrpSpPr>
        <p:grpSpPr bwMode="auto">
          <a:xfrm rot="148607">
            <a:off x="5940425" y="3808413"/>
            <a:ext cx="1069975" cy="762000"/>
            <a:chOff x="5952" y="3071"/>
            <a:chExt cx="672" cy="480"/>
          </a:xfrm>
        </p:grpSpPr>
        <p:sp>
          <p:nvSpPr>
            <p:cNvPr id="37913" name="AutoShape 46">
              <a:extLst>
                <a:ext uri="{FF2B5EF4-FFF2-40B4-BE49-F238E27FC236}">
                  <a16:creationId xmlns:a16="http://schemas.microsoft.com/office/drawing/2014/main" id="{44227A62-C3F5-EC4B-8F62-B06B1ABC6A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540125" flipV="1">
              <a:off x="5952" y="3071"/>
              <a:ext cx="672" cy="480"/>
            </a:xfrm>
            <a:prstGeom prst="rtTriangle">
              <a:avLst/>
            </a:prstGeom>
            <a:solidFill>
              <a:srgbClr val="CC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7914" name="Text Box 47">
              <a:extLst>
                <a:ext uri="{FF2B5EF4-FFF2-40B4-BE49-F238E27FC236}">
                  <a16:creationId xmlns:a16="http://schemas.microsoft.com/office/drawing/2014/main" id="{5AF33F70-06B9-9A4F-B1CB-167224BC1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3" y="3096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  <a:endParaRPr lang="en-US" altLang="en-US" sz="16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1184" name="Text Box 48">
            <a:extLst>
              <a:ext uri="{FF2B5EF4-FFF2-40B4-BE49-F238E27FC236}">
                <a16:creationId xmlns:a16="http://schemas.microsoft.com/office/drawing/2014/main" id="{5681FCC9-EA11-D342-81FE-A060AFE50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724400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Times New Roman" panose="02020603050405020304" pitchFamily="18" charset="0"/>
              </a:rPr>
              <a:t>15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grpSp>
        <p:nvGrpSpPr>
          <p:cNvPr id="91185" name="Group 49">
            <a:extLst>
              <a:ext uri="{FF2B5EF4-FFF2-40B4-BE49-F238E27FC236}">
                <a16:creationId xmlns:a16="http://schemas.microsoft.com/office/drawing/2014/main" id="{61ADC3FA-C029-A442-BC56-1B8D08AF10F7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419600"/>
            <a:ext cx="2971800" cy="2286000"/>
            <a:chOff x="6000" y="3168"/>
            <a:chExt cx="1872" cy="1392"/>
          </a:xfrm>
        </p:grpSpPr>
        <p:sp>
          <p:nvSpPr>
            <p:cNvPr id="37911" name="Freeform 50">
              <a:extLst>
                <a:ext uri="{FF2B5EF4-FFF2-40B4-BE49-F238E27FC236}">
                  <a16:creationId xmlns:a16="http://schemas.microsoft.com/office/drawing/2014/main" id="{45DDFD67-CD04-5B46-A200-B48A9C0DD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" y="3168"/>
              <a:ext cx="1872" cy="1392"/>
            </a:xfrm>
            <a:custGeom>
              <a:avLst/>
              <a:gdLst>
                <a:gd name="T0" fmla="*/ 1872 w 1872"/>
                <a:gd name="T1" fmla="*/ 0 h 1392"/>
                <a:gd name="T2" fmla="*/ 0 w 1872"/>
                <a:gd name="T3" fmla="*/ 960 h 1392"/>
                <a:gd name="T4" fmla="*/ 0 w 1872"/>
                <a:gd name="T5" fmla="*/ 1392 h 1392"/>
                <a:gd name="T6" fmla="*/ 1872 w 1872"/>
                <a:gd name="T7" fmla="*/ 1392 h 1392"/>
                <a:gd name="T8" fmla="*/ 1872 w 1872"/>
                <a:gd name="T9" fmla="*/ 0 h 1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2" h="1392">
                  <a:moveTo>
                    <a:pt x="1872" y="0"/>
                  </a:moveTo>
                  <a:lnTo>
                    <a:pt x="0" y="960"/>
                  </a:lnTo>
                  <a:lnTo>
                    <a:pt x="0" y="1392"/>
                  </a:lnTo>
                  <a:lnTo>
                    <a:pt x="1872" y="1392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99FF99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Text Box 51">
              <a:extLst>
                <a:ext uri="{FF2B5EF4-FFF2-40B4-BE49-F238E27FC236}">
                  <a16:creationId xmlns:a16="http://schemas.microsoft.com/office/drawing/2014/main" id="{C831B008-290A-5A4D-95BB-9A1E0BD78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4" y="3628"/>
              <a:ext cx="336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91188" name="Group 52">
            <a:extLst>
              <a:ext uri="{FF2B5EF4-FFF2-40B4-BE49-F238E27FC236}">
                <a16:creationId xmlns:a16="http://schemas.microsoft.com/office/drawing/2014/main" id="{E4D93B69-D32F-4248-8566-68E313E98BB9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886200"/>
            <a:ext cx="609600" cy="762000"/>
            <a:chOff x="6336" y="1488"/>
            <a:chExt cx="384" cy="432"/>
          </a:xfrm>
        </p:grpSpPr>
        <p:sp>
          <p:nvSpPr>
            <p:cNvPr id="37909" name="Freeform 53">
              <a:extLst>
                <a:ext uri="{FF2B5EF4-FFF2-40B4-BE49-F238E27FC236}">
                  <a16:creationId xmlns:a16="http://schemas.microsoft.com/office/drawing/2014/main" id="{17AF62C3-26A9-9E42-886F-D8E229E9D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" y="1488"/>
              <a:ext cx="384" cy="432"/>
            </a:xfrm>
            <a:custGeom>
              <a:avLst/>
              <a:gdLst>
                <a:gd name="T0" fmla="*/ 0 w 384"/>
                <a:gd name="T1" fmla="*/ 0 h 384"/>
                <a:gd name="T2" fmla="*/ 384 w 384"/>
                <a:gd name="T3" fmla="*/ 0 h 384"/>
                <a:gd name="T4" fmla="*/ 192 w 384"/>
                <a:gd name="T5" fmla="*/ 4053 h 384"/>
                <a:gd name="T6" fmla="*/ 0 w 384"/>
                <a:gd name="T7" fmla="*/ 4053 h 384"/>
                <a:gd name="T8" fmla="*/ 0 w 384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0"/>
                  </a:lnTo>
                  <a:lnTo>
                    <a:pt x="192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Text Box 54">
              <a:extLst>
                <a:ext uri="{FF2B5EF4-FFF2-40B4-BE49-F238E27FC236}">
                  <a16:creationId xmlns:a16="http://schemas.microsoft.com/office/drawing/2014/main" id="{403CEA94-62E4-C044-B580-EBA406B51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4" y="1536"/>
              <a:ext cx="336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Char char="l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50000"/>
                <a:buChar char="•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5000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5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37908" name="Rectangle 55">
            <a:extLst>
              <a:ext uri="{FF2B5EF4-FFF2-40B4-BE49-F238E27FC236}">
                <a16:creationId xmlns:a16="http://schemas.microsoft.com/office/drawing/2014/main" id="{C30D02DF-40E6-A447-8B59-EAA4B1375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28600"/>
            <a:ext cx="5867400" cy="6858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</a:rPr>
              <a:t>Distribution by Taxing Unit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1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1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1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1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1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8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D19D056-CC6C-E94D-8533-068AB9E5CD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696200" cy="990600"/>
          </a:xfrm>
        </p:spPr>
        <p:txBody>
          <a:bodyPr/>
          <a:lstStyle/>
          <a:p>
            <a:pPr eaLnBrk="1" hangingPunct="1"/>
            <a:r>
              <a:rPr lang="en-US" altLang="en-US" sz="2800"/>
              <a:t>REQUIREMENTS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A29A5D4-D7AE-C640-BE84-8A3BE6182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7807325" cy="4267200"/>
          </a:xfrm>
        </p:spPr>
        <p:txBody>
          <a:bodyPr/>
          <a:lstStyle/>
          <a:p>
            <a:pPr marL="590550" indent="-590550" eaLnBrk="1" hangingPunct="1">
              <a:spcAft>
                <a:spcPct val="30000"/>
              </a:spcAft>
            </a:pPr>
            <a:r>
              <a:rPr lang="en-US" altLang="en-US" sz="2400"/>
              <a:t>Equal 100%</a:t>
            </a:r>
          </a:p>
          <a:p>
            <a:pPr marL="590550" indent="-590550" eaLnBrk="1" hangingPunct="1">
              <a:spcAft>
                <a:spcPct val="30000"/>
              </a:spcAft>
            </a:pPr>
            <a:r>
              <a:rPr lang="en-US" altLang="en-US" sz="2400"/>
              <a:t>Data readily available</a:t>
            </a:r>
          </a:p>
          <a:p>
            <a:pPr marL="952500" lvl="1" indent="-495300" eaLnBrk="1" hangingPunct="1">
              <a:spcAft>
                <a:spcPct val="30000"/>
              </a:spcAft>
            </a:pPr>
            <a:r>
              <a:rPr lang="en-US" altLang="en-US" sz="2400"/>
              <a:t>Some sort of Cost is most common</a:t>
            </a:r>
          </a:p>
          <a:p>
            <a:pPr marL="590550" indent="-590550" eaLnBrk="1" hangingPunct="1">
              <a:spcAft>
                <a:spcPct val="30000"/>
              </a:spcAft>
            </a:pPr>
            <a:r>
              <a:rPr lang="en-US" altLang="en-US" sz="2400"/>
              <a:t>Suitable for application to all taxing jurisdictions</a:t>
            </a:r>
          </a:p>
          <a:p>
            <a:pPr marL="590550" indent="-590550" eaLnBrk="1" hangingPunct="1">
              <a:spcAft>
                <a:spcPct val="30000"/>
              </a:spcAft>
            </a:pPr>
            <a:r>
              <a:rPr lang="en-US" altLang="en-US" sz="2400"/>
              <a:t>Lead to a plausible conclusion 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None/>
            </a:pPr>
            <a:endParaRPr lang="en-US" altLang="en-US" sz="2400" i="1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400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400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10762736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961C8A9-236C-8C44-94A9-64ECB095F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ALLOCATION METHODS…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2672A683-1606-0544-87D2-97E524C3243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905000"/>
            <a:ext cx="7848600" cy="2819400"/>
          </a:xfrm>
        </p:spPr>
        <p:txBody>
          <a:bodyPr/>
          <a:lstStyle/>
          <a:p>
            <a:pPr marL="590550" indent="-590550" eaLnBrk="1" hangingPunct="1">
              <a:spcAft>
                <a:spcPct val="30000"/>
              </a:spcAft>
              <a:buClr>
                <a:schemeClr val="tx1"/>
              </a:buClr>
              <a:buSzPct val="90000"/>
              <a:buFontTx/>
              <a:buChar char="•"/>
            </a:pPr>
            <a:r>
              <a:rPr lang="en-US" altLang="en-US" sz="2400"/>
              <a:t>Property Elements (cost, track miles) vs. Use Elements (revenue, NOI)</a:t>
            </a:r>
          </a:p>
          <a:p>
            <a:pPr marL="1333500" lvl="2" indent="-41910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SzPct val="70000"/>
              <a:buFont typeface="Wingdings" pitchFamily="2" charset="2"/>
              <a:buChar char="v"/>
            </a:pPr>
            <a:r>
              <a:rPr lang="en-US" altLang="en-US" sz="2400"/>
              <a:t>Preliminary, planning data collection and analysis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SzPct val="90000"/>
              <a:buFontTx/>
              <a:buChar char="•"/>
            </a:pPr>
            <a:r>
              <a:rPr lang="en-US" altLang="en-US" sz="2400"/>
              <a:t>Different allocations for different industries</a:t>
            </a:r>
          </a:p>
          <a:p>
            <a:pPr marL="590550" indent="-590550" eaLnBrk="1" hangingPunct="1">
              <a:buClr>
                <a:schemeClr val="tx1"/>
              </a:buClr>
              <a:buSzPct val="95000"/>
              <a:buFont typeface="Wingdings" pitchFamily="2" charset="2"/>
              <a:buAutoNum type="arabicPeriod" startAt="3"/>
            </a:pPr>
            <a:endParaRPr lang="en-US" altLang="en-US" sz="2000"/>
          </a:p>
          <a:p>
            <a:pPr marL="590550" indent="-590550" eaLnBrk="1" hangingPunct="1">
              <a:buClr>
                <a:schemeClr val="tx1"/>
              </a:buClr>
              <a:buSzPct val="95000"/>
              <a:buFont typeface="Wingdings" pitchFamily="2" charset="2"/>
              <a:buAutoNum type="arabicPeriod" startAt="3"/>
            </a:pPr>
            <a:endParaRPr lang="en-US" altLang="en-US" sz="2700"/>
          </a:p>
          <a:p>
            <a:pPr marL="590550" indent="-590550" eaLnBrk="1" hangingPunct="1">
              <a:buClr>
                <a:schemeClr val="tx1"/>
              </a:buClr>
              <a:buSzPct val="95000"/>
              <a:buFont typeface="Wingdings" pitchFamily="2" charset="2"/>
              <a:buAutoNum type="arabicPeriod" startAt="3"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974606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7EE8B17-211F-4C42-B245-E2B47235D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ALLOCATION METHODS…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E91BD6E7-A7CB-C045-905B-4BD5899FB0B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905000"/>
            <a:ext cx="7848600" cy="2819400"/>
          </a:xfrm>
        </p:spPr>
        <p:txBody>
          <a:bodyPr/>
          <a:lstStyle/>
          <a:p>
            <a:pPr marL="590550" indent="-590550" eaLnBrk="1" hangingPunct="1"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Ø"/>
            </a:pPr>
            <a:r>
              <a:rPr lang="en-US" altLang="en-US" sz="2700"/>
              <a:t>Dictated by State law or policy</a:t>
            </a:r>
          </a:p>
          <a:p>
            <a:pPr marL="590550" indent="-590550" eaLnBrk="1" hangingPunct="1"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Ø"/>
            </a:pPr>
            <a:endParaRPr lang="en-US" altLang="en-US" sz="2700"/>
          </a:p>
          <a:p>
            <a:pPr marL="590550" indent="-590550" eaLnBrk="1" hangingPunct="1"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Ø"/>
            </a:pPr>
            <a:endParaRPr lang="en-US" altLang="en-US" sz="2700"/>
          </a:p>
          <a:p>
            <a:pPr marL="590550" indent="-590550" eaLnBrk="1" hangingPunct="1"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Ø"/>
            </a:pPr>
            <a:endParaRPr lang="en-US" altLang="en-US" sz="2700"/>
          </a:p>
          <a:p>
            <a:pPr marL="952500" lvl="1" indent="-49530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SzPct val="70000"/>
              <a:buFont typeface="Wingdings" pitchFamily="2" charset="2"/>
              <a:buChar char="v"/>
            </a:pPr>
            <a:endParaRPr lang="en-US" altLang="en-US"/>
          </a:p>
          <a:p>
            <a:pPr marL="590550" indent="-590550" eaLnBrk="1" hangingPunct="1">
              <a:buClr>
                <a:schemeClr val="tx1"/>
              </a:buClr>
              <a:buSzPct val="95000"/>
              <a:buFont typeface="Wingdings" pitchFamily="2" charset="2"/>
              <a:buAutoNum type="arabicPeriod" startAt="3"/>
            </a:pPr>
            <a:endParaRPr lang="en-US" altLang="en-US" sz="2700"/>
          </a:p>
          <a:p>
            <a:pPr marL="590550" indent="-590550" eaLnBrk="1" hangingPunct="1">
              <a:buClr>
                <a:schemeClr val="tx1"/>
              </a:buClr>
              <a:buSzPct val="95000"/>
              <a:buFont typeface="Wingdings" pitchFamily="2" charset="2"/>
              <a:buAutoNum type="arabicPeriod" startAt="3"/>
            </a:pPr>
            <a:endParaRPr lang="en-US" altLang="en-US" sz="2000"/>
          </a:p>
        </p:txBody>
      </p:sp>
      <p:pic>
        <p:nvPicPr>
          <p:cNvPr id="40964" name="Picture 8">
            <a:extLst>
              <a:ext uri="{FF2B5EF4-FFF2-40B4-BE49-F238E27FC236}">
                <a16:creationId xmlns:a16="http://schemas.microsoft.com/office/drawing/2014/main" id="{DD11073A-AF3B-FD46-93B6-EB216416B4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438400"/>
            <a:ext cx="4876800" cy="3281363"/>
          </a:xfrm>
          <a:noFill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5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AD04B1D-2AE5-C840-A908-3BA56838A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60000"/>
              </a:lnSpc>
            </a:pPr>
            <a:r>
              <a:rPr lang="en-US" altLang="en-US" i="1"/>
              <a:t> </a:t>
            </a:r>
            <a:r>
              <a:rPr lang="en-US" altLang="en-US" sz="2800" i="1" u="sng"/>
              <a:t>Kansas Allocation – Original Cost</a:t>
            </a:r>
            <a:br>
              <a:rPr lang="en-US" altLang="en-US" sz="4300" i="1" u="sng"/>
            </a:br>
            <a:br>
              <a:rPr lang="en-US" altLang="en-US" sz="4300" i="1"/>
            </a:br>
            <a:r>
              <a:rPr lang="en-US" altLang="en-US" sz="2000" i="1"/>
              <a:t>shall be assigned an assessed value, in proportion to original cost thereof</a:t>
            </a:r>
            <a:r>
              <a:rPr lang="en-US" altLang="en-US"/>
              <a:t> </a:t>
            </a:r>
            <a:r>
              <a:rPr lang="en-US" altLang="en-US" sz="4300" i="1"/>
              <a:t>	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2425619F-FEE5-A945-B51C-7C8DA07644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8800"/>
            <a:ext cx="4572000" cy="4525963"/>
          </a:xfrm>
        </p:spPr>
        <p:txBody>
          <a:bodyPr/>
          <a:lstStyle/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1800"/>
              <a:t>			</a:t>
            </a:r>
            <a:r>
              <a:rPr lang="en-US" altLang="en-US" sz="2000" i="1">
                <a:solidFill>
                  <a:srgbClr val="0000FF"/>
                </a:solidFill>
              </a:rPr>
              <a:t>2016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Unit Value	$4,500,000,000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KS Investment	$239,866,369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System Inv.	$6,726,485,145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Allocation     	0.035660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KS Value	$160,470,000</a:t>
            </a:r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endParaRPr lang="en-US" altLang="en-US" sz="1800"/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endParaRPr lang="en-US" altLang="en-US" sz="1800"/>
          </a:p>
          <a:p>
            <a:pPr marL="590550" indent="-590550" eaLnBrk="1" hangingPunct="1">
              <a:lnSpc>
                <a:spcPct val="115000"/>
              </a:lnSpc>
              <a:spcBef>
                <a:spcPct val="1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1800" b="1"/>
          </a:p>
          <a:p>
            <a:pPr marL="590550" indent="-590550" algn="r" eaLnBrk="1" hangingPunct="1">
              <a:lnSpc>
                <a:spcPct val="135000"/>
              </a:lnSpc>
              <a:spcBef>
                <a:spcPct val="10000"/>
              </a:spcBef>
              <a:buClr>
                <a:schemeClr val="tx1"/>
              </a:buClr>
              <a:buFontTx/>
              <a:buNone/>
            </a:pPr>
            <a:endParaRPr lang="en-US" altLang="en-US" sz="2500" b="1" i="1"/>
          </a:p>
          <a:p>
            <a:pPr marL="590550" indent="-590550" algn="r" eaLnBrk="1" hangingPunct="1">
              <a:lnSpc>
                <a:spcPct val="135000"/>
              </a:lnSpc>
              <a:spcBef>
                <a:spcPct val="10000"/>
              </a:spcBef>
              <a:buClr>
                <a:schemeClr val="tx1"/>
              </a:buClr>
              <a:buFontTx/>
              <a:buNone/>
            </a:pPr>
            <a:endParaRPr lang="en-US" altLang="en-US" sz="1600" i="1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500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500"/>
          </a:p>
          <a:p>
            <a:pPr marL="590550" indent="-590550"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1800"/>
          </a:p>
        </p:txBody>
      </p:sp>
      <p:sp>
        <p:nvSpPr>
          <p:cNvPr id="113734" name="Rectangle 70">
            <a:extLst>
              <a:ext uri="{FF2B5EF4-FFF2-40B4-BE49-F238E27FC236}">
                <a16:creationId xmlns:a16="http://schemas.microsoft.com/office/drawing/2014/main" id="{542A73FD-61BA-6842-B054-A0EFF594C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828800"/>
            <a:ext cx="4114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90550" indent="-5905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 i="1">
                <a:solidFill>
                  <a:srgbClr val="0000FF"/>
                </a:solidFill>
              </a:rPr>
              <a:t>2015</a:t>
            </a:r>
          </a:p>
          <a:p>
            <a:pPr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$3,500,000,000</a:t>
            </a:r>
          </a:p>
          <a:p>
            <a:pPr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$238,831,461</a:t>
            </a:r>
          </a:p>
          <a:p>
            <a:pPr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$4,813,545,678</a:t>
            </a:r>
          </a:p>
          <a:p>
            <a:pPr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0.049617</a:t>
            </a:r>
          </a:p>
          <a:p>
            <a:pPr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r>
              <a:rPr lang="en-US" altLang="en-US" sz="2000"/>
              <a:t>$173,660,000</a:t>
            </a:r>
          </a:p>
          <a:p>
            <a:pPr eaLnBrk="1" hangingPunct="1">
              <a:lnSpc>
                <a:spcPct val="115000"/>
              </a:lnSpc>
              <a:spcBef>
                <a:spcPct val="10000"/>
              </a:spcBef>
              <a:spcAft>
                <a:spcPct val="50000"/>
              </a:spcAft>
              <a:buClr>
                <a:schemeClr val="tx1"/>
              </a:buClr>
              <a:buFontTx/>
              <a:buNone/>
            </a:pPr>
            <a:endParaRPr lang="en-US" altLang="en-US" sz="2000"/>
          </a:p>
          <a:p>
            <a:pPr algn="r" eaLnBrk="1" hangingPunct="1">
              <a:lnSpc>
                <a:spcPct val="135000"/>
              </a:lnSpc>
              <a:spcBef>
                <a:spcPct val="10000"/>
              </a:spcBef>
              <a:buClr>
                <a:schemeClr val="tx1"/>
              </a:buClr>
              <a:buFontTx/>
              <a:buNone/>
            </a:pPr>
            <a:endParaRPr lang="en-US" altLang="en-US" sz="2000" b="1" i="1"/>
          </a:p>
          <a:p>
            <a:pPr algn="r" eaLnBrk="1" hangingPunct="1">
              <a:lnSpc>
                <a:spcPct val="135000"/>
              </a:lnSpc>
              <a:spcBef>
                <a:spcPct val="10000"/>
              </a:spcBef>
              <a:buClr>
                <a:schemeClr val="tx1"/>
              </a:buClr>
              <a:buFontTx/>
              <a:buNone/>
            </a:pPr>
            <a:endParaRPr lang="en-US" altLang="en-US" sz="2000" i="1"/>
          </a:p>
          <a:p>
            <a:pPr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000"/>
          </a:p>
          <a:p>
            <a:pPr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000"/>
          </a:p>
          <a:p>
            <a:pPr eaLnBrk="1" hangingPunct="1"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3229268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3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3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3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37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/>
      <p:bldP spid="11373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GIS Data</a:t>
            </a:r>
            <a:br>
              <a:rPr lang="en-US" dirty="0"/>
            </a:br>
            <a:r>
              <a:rPr lang="en-US" dirty="0"/>
              <a:t>The DASC Data Catalog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05506-3033-364C-80D6-2165E66B0BC4}"/>
              </a:ext>
            </a:extLst>
          </p:cNvPr>
          <p:cNvSpPr txBox="1"/>
          <p:nvPr/>
        </p:nvSpPr>
        <p:spPr>
          <a:xfrm>
            <a:off x="228601" y="16002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Over 200,000 files distributed annually</a:t>
            </a:r>
          </a:p>
          <a:p>
            <a:endParaRPr lang="en-US" sz="2400" dirty="0"/>
          </a:p>
          <a:p>
            <a:r>
              <a:rPr lang="en-US" sz="2400" dirty="0"/>
              <a:t>Approximately 30TB* delivered annually</a:t>
            </a:r>
          </a:p>
          <a:p>
            <a:endParaRPr lang="en-US" sz="2400" dirty="0"/>
          </a:p>
          <a:p>
            <a:r>
              <a:rPr lang="en-US" sz="2400" dirty="0"/>
              <a:t>DASC stores over 11TB of geospatial data</a:t>
            </a:r>
          </a:p>
          <a:p>
            <a:endParaRPr lang="en-US" sz="2400" dirty="0"/>
          </a:p>
          <a:p>
            <a:r>
              <a:rPr lang="en-US" sz="2400" dirty="0"/>
              <a:t>Host over 250 map services that receive around 60 million hits annually</a:t>
            </a:r>
          </a:p>
          <a:p>
            <a:endParaRPr lang="en-US" sz="2400" dirty="0"/>
          </a:p>
          <a:p>
            <a:r>
              <a:rPr lang="en-US" sz="1400" dirty="0"/>
              <a:t>* compressed</a:t>
            </a:r>
          </a:p>
        </p:txBody>
      </p:sp>
    </p:spTree>
    <p:extLst>
      <p:ext uri="{BB962C8B-B14F-4D97-AF65-F5344CB8AC3E}">
        <p14:creationId xmlns:p14="http://schemas.microsoft.com/office/powerpoint/2010/main" val="3987074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36">
            <a:extLst>
              <a:ext uri="{FF2B5EF4-FFF2-40B4-BE49-F238E27FC236}">
                <a16:creationId xmlns:a16="http://schemas.microsoft.com/office/drawing/2014/main" id="{AB68EE3A-1A25-204D-8665-668AA5138B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600" y="533400"/>
            <a:ext cx="6705600" cy="4991100"/>
            <a:chOff x="624" y="336"/>
            <a:chExt cx="4224" cy="3144"/>
          </a:xfrm>
        </p:grpSpPr>
        <p:sp>
          <p:nvSpPr>
            <p:cNvPr id="43011" name="AutoShape 135">
              <a:extLst>
                <a:ext uri="{FF2B5EF4-FFF2-40B4-BE49-F238E27FC236}">
                  <a16:creationId xmlns:a16="http://schemas.microsoft.com/office/drawing/2014/main" id="{F205C32D-00E9-F44C-9E6B-581203087A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4" y="336"/>
              <a:ext cx="4224" cy="3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2" name="Rectangle 137">
              <a:extLst>
                <a:ext uri="{FF2B5EF4-FFF2-40B4-BE49-F238E27FC236}">
                  <a16:creationId xmlns:a16="http://schemas.microsoft.com/office/drawing/2014/main" id="{1A3E5693-50A6-5047-9ACC-8151ECB78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" y="341"/>
              <a:ext cx="4214" cy="1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3013" name="Rectangle 138">
              <a:extLst>
                <a:ext uri="{FF2B5EF4-FFF2-40B4-BE49-F238E27FC236}">
                  <a16:creationId xmlns:a16="http://schemas.microsoft.com/office/drawing/2014/main" id="{5311965B-993D-0A4B-96B8-21B4B4F35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355"/>
              <a:ext cx="82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UNIT VALUE</a:t>
              </a:r>
              <a:endParaRPr lang="en-US" altLang="en-US" sz="1800"/>
            </a:p>
          </p:txBody>
        </p:sp>
        <p:sp>
          <p:nvSpPr>
            <p:cNvPr id="43014" name="Rectangle 139">
              <a:extLst>
                <a:ext uri="{FF2B5EF4-FFF2-40B4-BE49-F238E27FC236}">
                  <a16:creationId xmlns:a16="http://schemas.microsoft.com/office/drawing/2014/main" id="{096707DA-32AB-1C47-B471-144008046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478"/>
              <a:ext cx="743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3015" name="Rectangle 140">
              <a:extLst>
                <a:ext uri="{FF2B5EF4-FFF2-40B4-BE49-F238E27FC236}">
                  <a16:creationId xmlns:a16="http://schemas.microsoft.com/office/drawing/2014/main" id="{946FE9EC-5646-9D48-B848-38AA190C1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47"/>
              <a:ext cx="59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2016 YEAR</a:t>
              </a:r>
              <a:endParaRPr lang="en-US" altLang="en-US" sz="1800"/>
            </a:p>
          </p:txBody>
        </p:sp>
        <p:sp>
          <p:nvSpPr>
            <p:cNvPr id="43016" name="Rectangle 141">
              <a:extLst>
                <a:ext uri="{FF2B5EF4-FFF2-40B4-BE49-F238E27FC236}">
                  <a16:creationId xmlns:a16="http://schemas.microsoft.com/office/drawing/2014/main" id="{1797DDEE-5059-ED4E-8EF7-D4807DED6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355"/>
              <a:ext cx="59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2015 YEAR</a:t>
              </a:r>
              <a:endParaRPr lang="en-US" altLang="en-US" sz="1800"/>
            </a:p>
          </p:txBody>
        </p:sp>
        <p:sp>
          <p:nvSpPr>
            <p:cNvPr id="43017" name="Rectangle 142">
              <a:extLst>
                <a:ext uri="{FF2B5EF4-FFF2-40B4-BE49-F238E27FC236}">
                  <a16:creationId xmlns:a16="http://schemas.microsoft.com/office/drawing/2014/main" id="{D8E5FC58-A3D2-2C48-B17C-048AD745A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519"/>
              <a:ext cx="114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Director's Unit Value</a:t>
              </a:r>
              <a:endParaRPr lang="en-US" altLang="en-US" sz="1800"/>
            </a:p>
          </p:txBody>
        </p:sp>
        <p:sp>
          <p:nvSpPr>
            <p:cNvPr id="43018" name="Rectangle 143">
              <a:extLst>
                <a:ext uri="{FF2B5EF4-FFF2-40B4-BE49-F238E27FC236}">
                  <a16:creationId xmlns:a16="http://schemas.microsoft.com/office/drawing/2014/main" id="{2B73D0A9-944D-F44B-8236-F9F0EEC73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516"/>
              <a:ext cx="79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1,600,000,000</a:t>
              </a:r>
              <a:endParaRPr lang="en-US" altLang="en-US" sz="1800"/>
            </a:p>
          </p:txBody>
        </p:sp>
        <p:sp>
          <p:nvSpPr>
            <p:cNvPr id="43019" name="Rectangle 144">
              <a:extLst>
                <a:ext uri="{FF2B5EF4-FFF2-40B4-BE49-F238E27FC236}">
                  <a16:creationId xmlns:a16="http://schemas.microsoft.com/office/drawing/2014/main" id="{88735C73-E4A0-424C-BED0-03D20B451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516"/>
              <a:ext cx="79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1,500,000,000</a:t>
              </a:r>
              <a:endParaRPr lang="en-US" altLang="en-US" sz="1800"/>
            </a:p>
          </p:txBody>
        </p:sp>
        <p:sp>
          <p:nvSpPr>
            <p:cNvPr id="43020" name="Rectangle 145">
              <a:extLst>
                <a:ext uri="{FF2B5EF4-FFF2-40B4-BE49-F238E27FC236}">
                  <a16:creationId xmlns:a16="http://schemas.microsoft.com/office/drawing/2014/main" id="{7BE11FCC-B76C-D140-8860-5DA03D568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847"/>
              <a:ext cx="907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 ALLOCATION</a:t>
              </a:r>
              <a:endParaRPr lang="en-US" altLang="en-US" sz="1800"/>
            </a:p>
          </p:txBody>
        </p:sp>
        <p:sp>
          <p:nvSpPr>
            <p:cNvPr id="43021" name="Rectangle 146">
              <a:extLst>
                <a:ext uri="{FF2B5EF4-FFF2-40B4-BE49-F238E27FC236}">
                  <a16:creationId xmlns:a16="http://schemas.microsoft.com/office/drawing/2014/main" id="{D2312782-7963-6746-BFD1-B37BE3CE1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971"/>
              <a:ext cx="82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3022" name="Rectangle 147">
              <a:extLst>
                <a:ext uri="{FF2B5EF4-FFF2-40B4-BE49-F238E27FC236}">
                  <a16:creationId xmlns:a16="http://schemas.microsoft.com/office/drawing/2014/main" id="{1C8C0FC4-D5DB-3343-8DA3-9F753059E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1012"/>
              <a:ext cx="1019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Kansas Investment</a:t>
              </a:r>
              <a:endParaRPr lang="en-US" altLang="en-US" sz="1800"/>
            </a:p>
          </p:txBody>
        </p:sp>
        <p:sp>
          <p:nvSpPr>
            <p:cNvPr id="43023" name="Rectangle 148">
              <a:extLst>
                <a:ext uri="{FF2B5EF4-FFF2-40B4-BE49-F238E27FC236}">
                  <a16:creationId xmlns:a16="http://schemas.microsoft.com/office/drawing/2014/main" id="{0244F80F-448A-EA4D-AE1F-8835D309B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1012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4,300,000,000</a:t>
              </a:r>
              <a:endParaRPr lang="en-US" altLang="en-US" sz="1800"/>
            </a:p>
          </p:txBody>
        </p:sp>
        <p:sp>
          <p:nvSpPr>
            <p:cNvPr id="43024" name="Rectangle 149">
              <a:extLst>
                <a:ext uri="{FF2B5EF4-FFF2-40B4-BE49-F238E27FC236}">
                  <a16:creationId xmlns:a16="http://schemas.microsoft.com/office/drawing/2014/main" id="{164CED3A-D608-A948-B95A-EBC309CFB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1012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3,600,000,000</a:t>
              </a:r>
              <a:endParaRPr lang="en-US" altLang="en-US" sz="1800"/>
            </a:p>
          </p:txBody>
        </p:sp>
        <p:sp>
          <p:nvSpPr>
            <p:cNvPr id="43025" name="Rectangle 150">
              <a:extLst>
                <a:ext uri="{FF2B5EF4-FFF2-40B4-BE49-F238E27FC236}">
                  <a16:creationId xmlns:a16="http://schemas.microsoft.com/office/drawing/2014/main" id="{0E37B5B5-D532-DF4F-BACD-5B44AD80C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1176"/>
              <a:ext cx="1027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System Investment</a:t>
              </a:r>
              <a:endParaRPr lang="en-US" altLang="en-US" sz="1800"/>
            </a:p>
          </p:txBody>
        </p:sp>
        <p:sp>
          <p:nvSpPr>
            <p:cNvPr id="43026" name="Rectangle 151">
              <a:extLst>
                <a:ext uri="{FF2B5EF4-FFF2-40B4-BE49-F238E27FC236}">
                  <a16:creationId xmlns:a16="http://schemas.microsoft.com/office/drawing/2014/main" id="{675B8CB0-B0B4-4F4B-82B8-0B4BD47FD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1176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4,500,000,000</a:t>
              </a:r>
              <a:endParaRPr lang="en-US" altLang="en-US" sz="1800"/>
            </a:p>
          </p:txBody>
        </p:sp>
        <p:sp>
          <p:nvSpPr>
            <p:cNvPr id="43027" name="Rectangle 152">
              <a:extLst>
                <a:ext uri="{FF2B5EF4-FFF2-40B4-BE49-F238E27FC236}">
                  <a16:creationId xmlns:a16="http://schemas.microsoft.com/office/drawing/2014/main" id="{9D0552D5-2FFA-8F4A-A022-32EDE8A10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1176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3,800,000,000</a:t>
              </a:r>
              <a:endParaRPr lang="en-US" altLang="en-US" sz="1800"/>
            </a:p>
          </p:txBody>
        </p:sp>
        <p:sp>
          <p:nvSpPr>
            <p:cNvPr id="43028" name="Rectangle 153">
              <a:extLst>
                <a:ext uri="{FF2B5EF4-FFF2-40B4-BE49-F238E27FC236}">
                  <a16:creationId xmlns:a16="http://schemas.microsoft.com/office/drawing/2014/main" id="{0625C69B-F66E-6946-99EE-AF2A55983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1340"/>
              <a:ext cx="114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KS Allocation Factor</a:t>
              </a:r>
              <a:endParaRPr lang="en-US" altLang="en-US" sz="1800"/>
            </a:p>
          </p:txBody>
        </p:sp>
        <p:sp>
          <p:nvSpPr>
            <p:cNvPr id="43029" name="Rectangle 154">
              <a:extLst>
                <a:ext uri="{FF2B5EF4-FFF2-40B4-BE49-F238E27FC236}">
                  <a16:creationId xmlns:a16="http://schemas.microsoft.com/office/drawing/2014/main" id="{8135F439-72BA-2F42-AC38-6D6F2E9AC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" y="1337"/>
              <a:ext cx="279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0.96</a:t>
              </a:r>
              <a:endParaRPr lang="en-US" altLang="en-US" sz="1800"/>
            </a:p>
          </p:txBody>
        </p:sp>
        <p:sp>
          <p:nvSpPr>
            <p:cNvPr id="43030" name="Rectangle 155">
              <a:extLst>
                <a:ext uri="{FF2B5EF4-FFF2-40B4-BE49-F238E27FC236}">
                  <a16:creationId xmlns:a16="http://schemas.microsoft.com/office/drawing/2014/main" id="{C21AB4A4-19BC-2143-8B06-5EB458F3C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337"/>
              <a:ext cx="279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0.95</a:t>
              </a:r>
              <a:endParaRPr lang="en-US" altLang="en-US" sz="1800"/>
            </a:p>
          </p:txBody>
        </p:sp>
        <p:sp>
          <p:nvSpPr>
            <p:cNvPr id="43031" name="Rectangle 156">
              <a:extLst>
                <a:ext uri="{FF2B5EF4-FFF2-40B4-BE49-F238E27FC236}">
                  <a16:creationId xmlns:a16="http://schemas.microsoft.com/office/drawing/2014/main" id="{C8759CD1-948C-3D41-9DB0-70C51D7CE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1668"/>
              <a:ext cx="219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TAXABLE PROPERTY ALLOCATION</a:t>
              </a:r>
              <a:endParaRPr lang="en-US" altLang="en-US" sz="1800"/>
            </a:p>
          </p:txBody>
        </p:sp>
        <p:sp>
          <p:nvSpPr>
            <p:cNvPr id="43032" name="Rectangle 157">
              <a:extLst>
                <a:ext uri="{FF2B5EF4-FFF2-40B4-BE49-F238E27FC236}">
                  <a16:creationId xmlns:a16="http://schemas.microsoft.com/office/drawing/2014/main" id="{51D55250-2F54-BF4C-9018-AE0CE68B6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1791"/>
              <a:ext cx="2061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3033" name="Rectangle 158">
              <a:extLst>
                <a:ext uri="{FF2B5EF4-FFF2-40B4-BE49-F238E27FC236}">
                  <a16:creationId xmlns:a16="http://schemas.microsoft.com/office/drawing/2014/main" id="{49593E4D-8846-1847-AE6E-F0EF9F1B8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1833"/>
              <a:ext cx="1117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KS Exempt Property</a:t>
              </a:r>
              <a:endParaRPr lang="en-US" altLang="en-US" sz="1800"/>
            </a:p>
          </p:txBody>
        </p:sp>
        <p:sp>
          <p:nvSpPr>
            <p:cNvPr id="43034" name="Rectangle 159">
              <a:extLst>
                <a:ext uri="{FF2B5EF4-FFF2-40B4-BE49-F238E27FC236}">
                  <a16:creationId xmlns:a16="http://schemas.microsoft.com/office/drawing/2014/main" id="{986D4446-CEEB-6049-8A8E-C99645E66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1830"/>
              <a:ext cx="69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925,000,000</a:t>
              </a:r>
              <a:endParaRPr lang="en-US" altLang="en-US" sz="1800"/>
            </a:p>
          </p:txBody>
        </p:sp>
        <p:sp>
          <p:nvSpPr>
            <p:cNvPr id="43035" name="Rectangle 160">
              <a:extLst>
                <a:ext uri="{FF2B5EF4-FFF2-40B4-BE49-F238E27FC236}">
                  <a16:creationId xmlns:a16="http://schemas.microsoft.com/office/drawing/2014/main" id="{EC7B716F-9E8C-1A48-BB17-A438D6B1F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" y="1830"/>
              <a:ext cx="69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450,000,000</a:t>
              </a:r>
              <a:endParaRPr lang="en-US" altLang="en-US" sz="1800"/>
            </a:p>
          </p:txBody>
        </p:sp>
        <p:sp>
          <p:nvSpPr>
            <p:cNvPr id="43036" name="Rectangle 161">
              <a:extLst>
                <a:ext uri="{FF2B5EF4-FFF2-40B4-BE49-F238E27FC236}">
                  <a16:creationId xmlns:a16="http://schemas.microsoft.com/office/drawing/2014/main" id="{1CF9BDAD-DBB7-C041-986B-16678C283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1997"/>
              <a:ext cx="113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KS Taxable Property</a:t>
              </a:r>
              <a:endParaRPr lang="en-US" altLang="en-US" sz="1800"/>
            </a:p>
          </p:txBody>
        </p:sp>
        <p:sp>
          <p:nvSpPr>
            <p:cNvPr id="43037" name="Rectangle 162">
              <a:extLst>
                <a:ext uri="{FF2B5EF4-FFF2-40B4-BE49-F238E27FC236}">
                  <a16:creationId xmlns:a16="http://schemas.microsoft.com/office/drawing/2014/main" id="{A283CBA4-9D80-6E45-8D36-4DCDAF2EF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1997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3,375,000,000</a:t>
              </a:r>
              <a:endParaRPr lang="en-US" altLang="en-US" sz="1800"/>
            </a:p>
          </p:txBody>
        </p:sp>
        <p:sp>
          <p:nvSpPr>
            <p:cNvPr id="43038" name="Rectangle 163">
              <a:extLst>
                <a:ext uri="{FF2B5EF4-FFF2-40B4-BE49-F238E27FC236}">
                  <a16:creationId xmlns:a16="http://schemas.microsoft.com/office/drawing/2014/main" id="{B8465D87-229D-614C-A7BD-E312A38EA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1997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3,150,000,000</a:t>
              </a:r>
              <a:endParaRPr lang="en-US" altLang="en-US" sz="1800"/>
            </a:p>
          </p:txBody>
        </p:sp>
        <p:sp>
          <p:nvSpPr>
            <p:cNvPr id="43039" name="Rectangle 164">
              <a:extLst>
                <a:ext uri="{FF2B5EF4-FFF2-40B4-BE49-F238E27FC236}">
                  <a16:creationId xmlns:a16="http://schemas.microsoft.com/office/drawing/2014/main" id="{6E7314FB-C5F0-334A-B64C-365B5183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2161"/>
              <a:ext cx="1027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System Investment</a:t>
              </a:r>
              <a:endParaRPr lang="en-US" altLang="en-US" sz="1800"/>
            </a:p>
          </p:txBody>
        </p:sp>
        <p:sp>
          <p:nvSpPr>
            <p:cNvPr id="43040" name="Rectangle 165">
              <a:extLst>
                <a:ext uri="{FF2B5EF4-FFF2-40B4-BE49-F238E27FC236}">
                  <a16:creationId xmlns:a16="http://schemas.microsoft.com/office/drawing/2014/main" id="{7593B91D-2351-D849-97A8-ADD22E8E3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2161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4,500,000,000</a:t>
              </a:r>
              <a:endParaRPr lang="en-US" altLang="en-US" sz="1800"/>
            </a:p>
          </p:txBody>
        </p:sp>
        <p:sp>
          <p:nvSpPr>
            <p:cNvPr id="43041" name="Rectangle 166">
              <a:extLst>
                <a:ext uri="{FF2B5EF4-FFF2-40B4-BE49-F238E27FC236}">
                  <a16:creationId xmlns:a16="http://schemas.microsoft.com/office/drawing/2014/main" id="{081D517A-1F78-E64C-9366-E38E1CC84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2161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3,800,000,000</a:t>
              </a:r>
              <a:endParaRPr lang="en-US" altLang="en-US" sz="1800"/>
            </a:p>
          </p:txBody>
        </p:sp>
        <p:sp>
          <p:nvSpPr>
            <p:cNvPr id="43042" name="Rectangle 167">
              <a:extLst>
                <a:ext uri="{FF2B5EF4-FFF2-40B4-BE49-F238E27FC236}">
                  <a16:creationId xmlns:a16="http://schemas.microsoft.com/office/drawing/2014/main" id="{E4AB136D-7FA0-5A46-8B74-4D60AF56F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2322"/>
              <a:ext cx="168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KS Taxable Allocation Factor</a:t>
              </a:r>
              <a:endParaRPr lang="en-US" altLang="en-US" sz="1800"/>
            </a:p>
          </p:txBody>
        </p:sp>
        <p:sp>
          <p:nvSpPr>
            <p:cNvPr id="43043" name="Rectangle 168">
              <a:extLst>
                <a:ext uri="{FF2B5EF4-FFF2-40B4-BE49-F238E27FC236}">
                  <a16:creationId xmlns:a16="http://schemas.microsoft.com/office/drawing/2014/main" id="{5D5BEA70-4C4A-3347-8B8B-D922040C6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0" y="2322"/>
              <a:ext cx="53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0.750000</a:t>
              </a:r>
              <a:endParaRPr lang="en-US" altLang="en-US" sz="1800"/>
            </a:p>
          </p:txBody>
        </p:sp>
        <p:sp>
          <p:nvSpPr>
            <p:cNvPr id="43044" name="Rectangle 169">
              <a:extLst>
                <a:ext uri="{FF2B5EF4-FFF2-40B4-BE49-F238E27FC236}">
                  <a16:creationId xmlns:a16="http://schemas.microsoft.com/office/drawing/2014/main" id="{CD5578EF-224B-7D46-AC9F-125EEA4AB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322"/>
              <a:ext cx="53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0.828947</a:t>
              </a:r>
              <a:endParaRPr lang="en-US" altLang="en-US" sz="1800"/>
            </a:p>
          </p:txBody>
        </p:sp>
        <p:sp>
          <p:nvSpPr>
            <p:cNvPr id="43045" name="Rectangle 170">
              <a:extLst>
                <a:ext uri="{FF2B5EF4-FFF2-40B4-BE49-F238E27FC236}">
                  <a16:creationId xmlns:a16="http://schemas.microsoft.com/office/drawing/2014/main" id="{10E43215-EEBE-BB47-B5C2-8B7B3AE0E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2653"/>
              <a:ext cx="55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KS Value</a:t>
              </a:r>
              <a:endParaRPr lang="en-US" altLang="en-US" sz="1800"/>
            </a:p>
          </p:txBody>
        </p:sp>
        <p:sp>
          <p:nvSpPr>
            <p:cNvPr id="43046" name="Rectangle 171">
              <a:extLst>
                <a:ext uri="{FF2B5EF4-FFF2-40B4-BE49-F238E27FC236}">
                  <a16:creationId xmlns:a16="http://schemas.microsoft.com/office/drawing/2014/main" id="{F336F2CF-4375-A74B-B3C6-59017300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2653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1,528,889,600</a:t>
              </a:r>
              <a:endParaRPr lang="en-US" altLang="en-US" sz="1800"/>
            </a:p>
          </p:txBody>
        </p:sp>
        <p:sp>
          <p:nvSpPr>
            <p:cNvPr id="43047" name="Rectangle 172">
              <a:extLst>
                <a:ext uri="{FF2B5EF4-FFF2-40B4-BE49-F238E27FC236}">
                  <a16:creationId xmlns:a16="http://schemas.microsoft.com/office/drawing/2014/main" id="{B38AA380-968D-FC4F-B3B9-F621CAF30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2653"/>
              <a:ext cx="78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1,421,052,000</a:t>
              </a:r>
              <a:endParaRPr lang="en-US" altLang="en-US" sz="1800"/>
            </a:p>
          </p:txBody>
        </p:sp>
        <p:sp>
          <p:nvSpPr>
            <p:cNvPr id="43048" name="Rectangle 173">
              <a:extLst>
                <a:ext uri="{FF2B5EF4-FFF2-40B4-BE49-F238E27FC236}">
                  <a16:creationId xmlns:a16="http://schemas.microsoft.com/office/drawing/2014/main" id="{AD95A0D7-7C28-A84C-A919-297EE520B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2818"/>
              <a:ext cx="1273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Taxable Property Value</a:t>
              </a:r>
              <a:endParaRPr lang="en-US" altLang="en-US" sz="1800"/>
            </a:p>
          </p:txBody>
        </p:sp>
        <p:sp>
          <p:nvSpPr>
            <p:cNvPr id="43049" name="Rectangle 174">
              <a:extLst>
                <a:ext uri="{FF2B5EF4-FFF2-40B4-BE49-F238E27FC236}">
                  <a16:creationId xmlns:a16="http://schemas.microsoft.com/office/drawing/2014/main" id="{B92EDC75-1421-AE42-B3D6-B45A03BDA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2815"/>
              <a:ext cx="79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1,200,000,000</a:t>
              </a:r>
              <a:endParaRPr lang="en-US" altLang="en-US" sz="1800"/>
            </a:p>
          </p:txBody>
        </p:sp>
        <p:sp>
          <p:nvSpPr>
            <p:cNvPr id="43050" name="Rectangle 175">
              <a:extLst>
                <a:ext uri="{FF2B5EF4-FFF2-40B4-BE49-F238E27FC236}">
                  <a16:creationId xmlns:a16="http://schemas.microsoft.com/office/drawing/2014/main" id="{E7CF5119-5A12-484D-83EE-08F8CEA1D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2815"/>
              <a:ext cx="79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1,243,420,500</a:t>
              </a:r>
              <a:endParaRPr lang="en-US" altLang="en-US" sz="1800"/>
            </a:p>
          </p:txBody>
        </p:sp>
        <p:sp>
          <p:nvSpPr>
            <p:cNvPr id="43051" name="Rectangle 176">
              <a:extLst>
                <a:ext uri="{FF2B5EF4-FFF2-40B4-BE49-F238E27FC236}">
                  <a16:creationId xmlns:a16="http://schemas.microsoft.com/office/drawing/2014/main" id="{025ED552-D214-FA4B-B52C-9930B66E0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2982"/>
              <a:ext cx="125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Exempt Property Value</a:t>
              </a:r>
              <a:endParaRPr lang="en-US" altLang="en-US" sz="1800"/>
            </a:p>
          </p:txBody>
        </p:sp>
        <p:sp>
          <p:nvSpPr>
            <p:cNvPr id="43052" name="Rectangle 177">
              <a:extLst>
                <a:ext uri="{FF2B5EF4-FFF2-40B4-BE49-F238E27FC236}">
                  <a16:creationId xmlns:a16="http://schemas.microsoft.com/office/drawing/2014/main" id="{BDF7048A-007D-7E4B-8F5A-ABB912954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982"/>
              <a:ext cx="69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328,889,600</a:t>
              </a:r>
              <a:endParaRPr lang="en-US" altLang="en-US" sz="1800"/>
            </a:p>
          </p:txBody>
        </p:sp>
        <p:sp>
          <p:nvSpPr>
            <p:cNvPr id="43053" name="Rectangle 178">
              <a:extLst>
                <a:ext uri="{FF2B5EF4-FFF2-40B4-BE49-F238E27FC236}">
                  <a16:creationId xmlns:a16="http://schemas.microsoft.com/office/drawing/2014/main" id="{8CE31DFC-2015-114C-85EB-1C20E716C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" y="2982"/>
              <a:ext cx="69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177,631,500</a:t>
              </a:r>
              <a:endParaRPr lang="en-US" altLang="en-US" sz="1800"/>
            </a:p>
          </p:txBody>
        </p:sp>
        <p:sp>
          <p:nvSpPr>
            <p:cNvPr id="43054" name="Rectangle 179">
              <a:extLst>
                <a:ext uri="{FF2B5EF4-FFF2-40B4-BE49-F238E27FC236}">
                  <a16:creationId xmlns:a16="http://schemas.microsoft.com/office/drawing/2014/main" id="{FA391D24-5093-A145-AEB6-CCB2C347D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3146"/>
              <a:ext cx="92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Assessment Rate</a:t>
              </a:r>
              <a:endParaRPr lang="en-US" altLang="en-US" sz="1800"/>
            </a:p>
          </p:txBody>
        </p:sp>
        <p:sp>
          <p:nvSpPr>
            <p:cNvPr id="43055" name="Rectangle 180">
              <a:extLst>
                <a:ext uri="{FF2B5EF4-FFF2-40B4-BE49-F238E27FC236}">
                  <a16:creationId xmlns:a16="http://schemas.microsoft.com/office/drawing/2014/main" id="{770D39CF-B98E-EA46-87BA-D7DE8FA71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3146"/>
              <a:ext cx="28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33%</a:t>
              </a:r>
              <a:endParaRPr lang="en-US" altLang="en-US" sz="1800"/>
            </a:p>
          </p:txBody>
        </p:sp>
        <p:sp>
          <p:nvSpPr>
            <p:cNvPr id="43056" name="Rectangle 181">
              <a:extLst>
                <a:ext uri="{FF2B5EF4-FFF2-40B4-BE49-F238E27FC236}">
                  <a16:creationId xmlns:a16="http://schemas.microsoft.com/office/drawing/2014/main" id="{35C42B06-5476-004E-B4CB-FD3FFB7D3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3146"/>
              <a:ext cx="28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33%</a:t>
              </a:r>
              <a:endParaRPr lang="en-US" altLang="en-US" sz="1800"/>
            </a:p>
          </p:txBody>
        </p:sp>
        <p:sp>
          <p:nvSpPr>
            <p:cNvPr id="43057" name="Rectangle 182">
              <a:extLst>
                <a:ext uri="{FF2B5EF4-FFF2-40B4-BE49-F238E27FC236}">
                  <a16:creationId xmlns:a16="http://schemas.microsoft.com/office/drawing/2014/main" id="{BB462A1D-E0EF-0943-A015-66CDE6AEF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3308"/>
              <a:ext cx="1787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Kansas Taxable Assessed Value</a:t>
              </a:r>
              <a:endParaRPr lang="en-US" altLang="en-US" sz="1800"/>
            </a:p>
          </p:txBody>
        </p:sp>
        <p:sp>
          <p:nvSpPr>
            <p:cNvPr id="43058" name="Rectangle 183">
              <a:extLst>
                <a:ext uri="{FF2B5EF4-FFF2-40B4-BE49-F238E27FC236}">
                  <a16:creationId xmlns:a16="http://schemas.microsoft.com/office/drawing/2014/main" id="{610EBEDF-56E1-564D-B6F8-428AD3ACC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3308"/>
              <a:ext cx="69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396,000,000</a:t>
              </a:r>
              <a:endParaRPr lang="en-US" altLang="en-US" sz="1800"/>
            </a:p>
          </p:txBody>
        </p:sp>
        <p:sp>
          <p:nvSpPr>
            <p:cNvPr id="43059" name="Rectangle 184">
              <a:extLst>
                <a:ext uri="{FF2B5EF4-FFF2-40B4-BE49-F238E27FC236}">
                  <a16:creationId xmlns:a16="http://schemas.microsoft.com/office/drawing/2014/main" id="{BA802AD1-29DE-1A45-99C2-8D01E7CD4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" y="3308"/>
              <a:ext cx="69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410,328,765</a:t>
              </a: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3162525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80EB263-CD1F-2E47-B9CB-FC6C078F76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696200" cy="990600"/>
          </a:xfrm>
        </p:spPr>
        <p:txBody>
          <a:bodyPr/>
          <a:lstStyle/>
          <a:p>
            <a:pPr eaLnBrk="1" hangingPunct="1"/>
            <a:r>
              <a:rPr lang="en-US" altLang="en-US" sz="2800"/>
              <a:t>POINTS TO REMEMBER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AA789B36-5C48-E947-9C8A-7953E3BE9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7807325" cy="4267200"/>
          </a:xfrm>
        </p:spPr>
        <p:txBody>
          <a:bodyPr/>
          <a:lstStyle/>
          <a:p>
            <a:pPr marL="590550" indent="-590550" eaLnBrk="1" hangingPunct="1">
              <a:lnSpc>
                <a:spcPct val="90000"/>
              </a:lnSpc>
              <a:spcAft>
                <a:spcPct val="50000"/>
              </a:spcAft>
              <a:buClr>
                <a:schemeClr val="tx1"/>
              </a:buClr>
              <a:buSzPct val="90000"/>
              <a:buFont typeface="Wingdings" pitchFamily="2" charset="2"/>
              <a:buChar char="Ø"/>
            </a:pPr>
            <a:r>
              <a:rPr lang="en-US" altLang="en-US" sz="2200"/>
              <a:t>Most appraisal authorities agree that the unit value concept is the most appropriate way to value the property of a public utility company located in multiple taxing jurisdictions…</a:t>
            </a:r>
          </a:p>
          <a:p>
            <a:pPr marL="590550" indent="-590550" eaLnBrk="1" hangingPunct="1">
              <a:lnSpc>
                <a:spcPct val="90000"/>
              </a:lnSpc>
              <a:spcAft>
                <a:spcPct val="50000"/>
              </a:spcAft>
              <a:buClr>
                <a:schemeClr val="tx1"/>
              </a:buClr>
              <a:buSzPct val="90000"/>
              <a:buFontTx/>
              <a:buChar char="•"/>
            </a:pPr>
            <a:r>
              <a:rPr lang="en-US" altLang="en-US" sz="2200"/>
              <a:t>Apportionment of unit values to taxing districts are assignments of value - not valuations themselves</a:t>
            </a:r>
          </a:p>
          <a:p>
            <a:pPr marL="590550" indent="-590550" eaLnBrk="1" hangingPunct="1">
              <a:lnSpc>
                <a:spcPct val="90000"/>
              </a:lnSpc>
              <a:spcAft>
                <a:spcPct val="50000"/>
              </a:spcAft>
              <a:buClr>
                <a:schemeClr val="tx1"/>
              </a:buClr>
              <a:buSzPct val="90000"/>
              <a:buFontTx/>
              <a:buChar char="•"/>
            </a:pPr>
            <a:r>
              <a:rPr lang="en-US" altLang="en-US" sz="2200"/>
              <a:t>The market value of a fractional portion of the unit cannot be determined by allocation/distribution</a:t>
            </a:r>
          </a:p>
          <a:p>
            <a:pPr marL="590550" indent="-590550" eaLnBrk="1" hangingPunct="1">
              <a:lnSpc>
                <a:spcPct val="90000"/>
              </a:lnSpc>
              <a:spcAft>
                <a:spcPct val="50000"/>
              </a:spcAft>
              <a:buClr>
                <a:schemeClr val="tx1"/>
              </a:buClr>
              <a:buSzPct val="90000"/>
              <a:buFontTx/>
              <a:buChar char="•"/>
            </a:pPr>
            <a:r>
              <a:rPr lang="en-US" altLang="en-US" sz="2200"/>
              <a:t>Sales of segments of the unit usually bear no relationship to the value of the whole unit</a:t>
            </a:r>
            <a:endParaRPr lang="en-US" altLang="en-US" sz="2200" i="1"/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000"/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2400"/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831552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2424-35BA-D44E-B5F6-D66A0ECF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F36D8-B752-D04D-85A4-5B289F07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59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Kansas Department of Revenue/Division of Property Valuation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ED5799-09A4-2240-89D3-19A42968A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229888"/>
              </p:ext>
            </p:extLst>
          </p:nvPr>
        </p:nvGraphicFramePr>
        <p:xfrm>
          <a:off x="685800" y="1676400"/>
          <a:ext cx="76200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836565103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595193147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</a:t>
                      </a:r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Suelter</a:t>
                      </a:r>
                      <a:endParaRPr lang="en-US" dirty="0"/>
                    </a:p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Manager, Public Utility &amp; Abstract Section</a:t>
                      </a:r>
                      <a:endParaRPr lang="en-US" dirty="0"/>
                    </a:p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785-296-3964</a:t>
                      </a:r>
                      <a:endParaRPr lang="en-US" dirty="0"/>
                    </a:p>
                    <a:p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kevin.suelter@ks.gov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Patrick </a:t>
                      </a:r>
                      <a:r>
                        <a:rPr lang="en-US" dirty="0" err="1"/>
                        <a:t>Titsworth</a:t>
                      </a:r>
                      <a:endParaRPr lang="en-US" dirty="0"/>
                    </a:p>
                    <a:p>
                      <a:r>
                        <a:rPr lang="en-US" dirty="0"/>
                        <a:t>Property Appraiser II</a:t>
                      </a:r>
                    </a:p>
                    <a:p>
                      <a:r>
                        <a:rPr lang="en-US" dirty="0"/>
                        <a:t>Public Utility Section</a:t>
                      </a:r>
                    </a:p>
                    <a:p>
                      <a:r>
                        <a:rPr lang="en-US" dirty="0"/>
                        <a:t>785-296-5109</a:t>
                      </a:r>
                    </a:p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Patrick.Titsworth@ks.gov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058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21DE65-2169-FF43-8C70-C8114079AE0D}"/>
              </a:ext>
            </a:extLst>
          </p:cNvPr>
          <p:cNvSpPr txBox="1"/>
          <p:nvPr/>
        </p:nvSpPr>
        <p:spPr>
          <a:xfrm>
            <a:off x="457200" y="4252573"/>
            <a:ext cx="576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Kansas Data Access &amp; Support Center (DASC)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1CFF2C-98CB-9443-A0EF-4344E5F2A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561953"/>
              </p:ext>
            </p:extLst>
          </p:nvPr>
        </p:nvGraphicFramePr>
        <p:xfrm>
          <a:off x="700790" y="4714238"/>
          <a:ext cx="7605010" cy="1571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2610">
                  <a:extLst>
                    <a:ext uri="{9D8B030D-6E8A-4147-A177-3AD203B41FA5}">
                      <a16:colId xmlns:a16="http://schemas.microsoft.com/office/drawing/2014/main" val="1988440909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1411423450"/>
                    </a:ext>
                  </a:extLst>
                </a:gridCol>
              </a:tblGrid>
              <a:tr h="1571828">
                <a:tc>
                  <a:txBody>
                    <a:bodyPr/>
                    <a:lstStyle/>
                    <a:p>
                      <a:r>
                        <a:rPr lang="en-US" dirty="0"/>
                        <a:t>Eileen Battles</a:t>
                      </a:r>
                    </a:p>
                    <a:p>
                      <a:r>
                        <a:rPr lang="en-US" dirty="0"/>
                        <a:t>Manager</a:t>
                      </a:r>
                    </a:p>
                    <a:p>
                      <a:r>
                        <a:rPr lang="en-US" dirty="0"/>
                        <a:t>785-864-2000</a:t>
                      </a:r>
                    </a:p>
                    <a:p>
                      <a:r>
                        <a:rPr lang="en-US" dirty="0" err="1"/>
                        <a:t>battles@kgs.ku.edu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Brent Miller</a:t>
                      </a:r>
                    </a:p>
                    <a:p>
                      <a:r>
                        <a:rPr lang="en-US" dirty="0"/>
                        <a:t>GIS Specialist</a:t>
                      </a:r>
                    </a:p>
                    <a:p>
                      <a:r>
                        <a:rPr lang="en-US" dirty="0"/>
                        <a:t>785-864-2000</a:t>
                      </a:r>
                    </a:p>
                    <a:p>
                      <a:r>
                        <a:rPr lang="en-US" dirty="0" err="1"/>
                        <a:t>bmiller@kgs.ku.edu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235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36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Imagery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BEDB2-6E9A-C14B-AA92-49A5F755C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08" y="1828800"/>
            <a:ext cx="7565292" cy="419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3393D-093B-AB4E-9FE7-A3F7F8FC0CDF}"/>
              </a:ext>
            </a:extLst>
          </p:cNvPr>
          <p:cNvSpPr txBox="1"/>
          <p:nvPr/>
        </p:nvSpPr>
        <p:spPr>
          <a:xfrm>
            <a:off x="118441" y="1459468"/>
            <a:ext cx="808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Statewide, 1 foot resolution, leaf off, natural color imagery - acquired ~2015 &amp;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49F7D-DF65-C347-AC5D-8D00F14D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4" y="2286000"/>
            <a:ext cx="3810000" cy="44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0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Elevation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3393D-093B-AB4E-9FE7-A3F7F8FC0CDF}"/>
              </a:ext>
            </a:extLst>
          </p:cNvPr>
          <p:cNvSpPr txBox="1"/>
          <p:nvPr/>
        </p:nvSpPr>
        <p:spPr>
          <a:xfrm>
            <a:off x="555812" y="1533302"/>
            <a:ext cx="1279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LiDAR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8EB795-4932-294A-99F5-17DF60723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1501757"/>
            <a:ext cx="4832840" cy="52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3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DASC Initiatives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0EE21E-CE07-3247-B86D-A6DF9A7E6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572000"/>
            <a:ext cx="475577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A few of our projects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Kansas Next Generation 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Open Records for Kansas Appraisers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Dept of AG - Base Flood Elevation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Kansas Water Office - Rural Water District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KDOT Crash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Statewide Tax Unit Boundaries</a:t>
            </a:r>
          </a:p>
          <a:p>
            <a:endParaRPr lang="en-US" sz="16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E13B7B-6636-3D4A-94B4-B714A7CDF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3810000" cy="2775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7D64A8-3656-914D-9CE7-A07A3FF1C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8457" r="939" b="1680"/>
          <a:stretch/>
        </p:blipFill>
        <p:spPr bwMode="auto">
          <a:xfrm>
            <a:off x="3636873" y="1844194"/>
            <a:ext cx="5049927" cy="271114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8BCC9-B849-E64D-8BEF-EA9337E03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97" y="3699351"/>
            <a:ext cx="3525927" cy="29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0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362837-BCF6-C84E-BCD2-7269269CD73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489075"/>
            <a:ext cx="8229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en-US" sz="2000" b="1" dirty="0"/>
              <a:t>Background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b="1" dirty="0"/>
              <a:t>2009 – Proof of concept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Work with PVD to develop workflow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Clerks training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Gather available data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Data clean up - correct data gap errors, standardize attribute information (State codes, as well as tax unit codes)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b="1" dirty="0"/>
              <a:t>2010 – Establish statewide baseline GIS file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DASC &amp; PVD worked to together gathering tax unit information from Clerks separate from Certification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Data collected via GIS files or paper maps and verified for accuracy by Clerks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Clerks also submit database summary of tax units to KDOR/PVD Tax Unit database</a:t>
            </a:r>
          </a:p>
        </p:txBody>
      </p:sp>
    </p:spTree>
    <p:extLst>
      <p:ext uri="{BB962C8B-B14F-4D97-AF65-F5344CB8AC3E}">
        <p14:creationId xmlns:p14="http://schemas.microsoft.com/office/powerpoint/2010/main" val="291372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Kansas Statewide Tax Unit Boundaries</a:t>
            </a:r>
          </a:p>
        </p:txBody>
      </p:sp>
      <p:pic>
        <p:nvPicPr>
          <p:cNvPr id="4" name="Picture 5" descr="taxuniterror_ex1">
            <a:extLst>
              <a:ext uri="{FF2B5EF4-FFF2-40B4-BE49-F238E27FC236}">
                <a16:creationId xmlns:a16="http://schemas.microsoft.com/office/drawing/2014/main" id="{2CF649E6-70BD-5A4A-850E-CBF2077D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47603"/>
            <a:ext cx="6172200" cy="467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CB0A0AA-8AD4-A240-ADDB-C4BD22E7BA78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525254"/>
            <a:ext cx="2514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-15875">
              <a:buFont typeface="Wingdings" pitchFamily="2" charset="2"/>
              <a:buNone/>
            </a:pPr>
            <a:r>
              <a:rPr lang="en-US" altLang="en-US" sz="2800" dirty="0"/>
              <a:t>Topology Errors</a:t>
            </a:r>
          </a:p>
          <a:p>
            <a:r>
              <a:rPr lang="en-US" altLang="en-US" sz="2800" dirty="0"/>
              <a:t>Gaps</a:t>
            </a:r>
          </a:p>
          <a:p>
            <a:r>
              <a:rPr lang="en-US" altLang="en-US" sz="2800" dirty="0"/>
              <a:t>Overlaps</a:t>
            </a:r>
          </a:p>
          <a:p>
            <a:pPr>
              <a:buFont typeface="Wingdings" pitchFamily="2" charset="2"/>
              <a:buNone/>
            </a:pPr>
            <a:endParaRPr lang="en-US" altLang="en-US" sz="2400" dirty="0"/>
          </a:p>
          <a:p>
            <a:pPr marL="15875" indent="-15875">
              <a:buNone/>
            </a:pPr>
            <a:r>
              <a:rPr lang="en-US" altLang="en-US" sz="2800" dirty="0"/>
              <a:t>Errors internally and along county boundaries</a:t>
            </a:r>
          </a:p>
        </p:txBody>
      </p:sp>
    </p:spTree>
    <p:extLst>
      <p:ext uri="{BB962C8B-B14F-4D97-AF65-F5344CB8AC3E}">
        <p14:creationId xmlns:p14="http://schemas.microsoft.com/office/powerpoint/2010/main" val="292607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16039</TotalTime>
  <Words>1413</Words>
  <Application>Microsoft Macintosh PowerPoint</Application>
  <PresentationFormat>On-screen Show (4:3)</PresentationFormat>
  <Paragraphs>384</Paragraphs>
  <Slides>42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MS PGothic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Slide</vt:lpstr>
      <vt:lpstr>PowerPoint Presentation</vt:lpstr>
      <vt:lpstr>Data Access &amp; Support Center</vt:lpstr>
      <vt:lpstr>Kansas GIS Data The DASC Data Catalog</vt:lpstr>
      <vt:lpstr>Kansas GIS Data The DASC Data Catalog</vt:lpstr>
      <vt:lpstr>Imagery</vt:lpstr>
      <vt:lpstr>Elevation data</vt:lpstr>
      <vt:lpstr>DASC Initiatives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Kansas Statewide Tax Unit Boundaries</vt:lpstr>
      <vt:lpstr>REMAINING STEPS IN THE UNIT VALUE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REQUIREMENTS</vt:lpstr>
      <vt:lpstr>ALLOCATION METHODS…</vt:lpstr>
      <vt:lpstr>ALLOCATION METHODS…</vt:lpstr>
      <vt:lpstr> Kansas Allocation – Original Cost  shall be assigned an assessed value, in proportion to original cost thereof  </vt:lpstr>
      <vt:lpstr>PowerPoint Presentation</vt:lpstr>
      <vt:lpstr>POINTS TO REMEMBER</vt:lpstr>
      <vt:lpstr>Contact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Jordan</dc:creator>
  <cp:lastModifiedBy>Microsoft Office User</cp:lastModifiedBy>
  <cp:revision>103</cp:revision>
  <dcterms:created xsi:type="dcterms:W3CDTF">2019-01-25T19:15:24Z</dcterms:created>
  <dcterms:modified xsi:type="dcterms:W3CDTF">2019-11-07T15:32:47Z</dcterms:modified>
</cp:coreProperties>
</file>