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311" r:id="rId6"/>
    <p:sldId id="257" r:id="rId7"/>
    <p:sldId id="297" r:id="rId8"/>
    <p:sldId id="285" r:id="rId9"/>
    <p:sldId id="284" r:id="rId10"/>
    <p:sldId id="286" r:id="rId11"/>
    <p:sldId id="289" r:id="rId12"/>
    <p:sldId id="306" r:id="rId13"/>
    <p:sldId id="308" r:id="rId14"/>
    <p:sldId id="287" r:id="rId15"/>
    <p:sldId id="288" r:id="rId16"/>
    <p:sldId id="259" r:id="rId17"/>
    <p:sldId id="270" r:id="rId18"/>
    <p:sldId id="272" r:id="rId19"/>
    <p:sldId id="295" r:id="rId20"/>
    <p:sldId id="274" r:id="rId21"/>
    <p:sldId id="275" r:id="rId22"/>
    <p:sldId id="293" r:id="rId23"/>
    <p:sldId id="292" r:id="rId24"/>
    <p:sldId id="268" r:id="rId25"/>
    <p:sldId id="303" r:id="rId26"/>
    <p:sldId id="309" r:id="rId27"/>
    <p:sldId id="310" r:id="rId28"/>
    <p:sldId id="269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6856" autoAdjust="0"/>
  </p:normalViewPr>
  <p:slideViewPr>
    <p:cSldViewPr>
      <p:cViewPr>
        <p:scale>
          <a:sx n="90" d="100"/>
          <a:sy n="90" d="100"/>
        </p:scale>
        <p:origin x="-600" y="-3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3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6" y="0"/>
            <a:ext cx="3038319" cy="4653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0318-8BA0-408F-B203-F5029DDBE0DF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8901"/>
            <a:ext cx="3038319" cy="4653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6" y="8828901"/>
            <a:ext cx="3038319" cy="4653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5FC17-93FE-4D3A-9B44-44397384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56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44" y="1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C0DEA65-5711-4E5C-A876-77D8178E0495}" type="datetimeFigureOut">
              <a:rPr lang="en-US" smtClean="0"/>
              <a:t>8/23/2016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43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44" y="882943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6043925-B7E1-4E1D-952B-C079A32A61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3925-B7E1-4E1D-952B-C079A32A619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73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4458">
              <a:defRPr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3925-B7E1-4E1D-952B-C079A32A619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58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3925-B7E1-4E1D-952B-C079A32A619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415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3925-B7E1-4E1D-952B-C079A32A619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8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MAGIC Clearinghouse Summit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4/19/2016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55555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b="1" spc="-10" dirty="0">
                <a:solidFill>
                  <a:srgbClr val="9D9E9D"/>
                </a:solidFill>
                <a:latin typeface="Calibri"/>
                <a:cs typeface="Calibri"/>
              </a:rPr>
              <a:t>‹#›</a:t>
            </a:fld>
            <a:endParaRPr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555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MAGIC Clearinghouse Summit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4/19/2016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55555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b="1" spc="-10" dirty="0">
                <a:solidFill>
                  <a:srgbClr val="9D9E9D"/>
                </a:solidFill>
                <a:latin typeface="Calibri"/>
                <a:cs typeface="Calibri"/>
              </a:rPr>
              <a:t>‹#›</a:t>
            </a:fld>
            <a:endParaRPr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555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MAGIC Clearinghouse Summit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4/19/2016</a:t>
            </a:r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55555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b="1" spc="-10" dirty="0">
                <a:solidFill>
                  <a:srgbClr val="9D9E9D"/>
                </a:solidFill>
                <a:latin typeface="Calibri"/>
                <a:cs typeface="Calibri"/>
              </a:rPr>
              <a:t>‹#›</a:t>
            </a:fld>
            <a:endParaRPr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555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MAGIC Clearinghouse Summit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4/19/2016</a:t>
            </a:r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55555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b="1" spc="-10" dirty="0">
                <a:solidFill>
                  <a:srgbClr val="9D9E9D"/>
                </a:solidFill>
                <a:latin typeface="Calibri"/>
                <a:cs typeface="Calibri"/>
              </a:rPr>
              <a:t>‹#›</a:t>
            </a:fld>
            <a:endParaRPr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MAGIC Clearinghouse Summit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4/19/2016</a:t>
            </a:r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55555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b="1" spc="-10" dirty="0">
                <a:solidFill>
                  <a:srgbClr val="9D9E9D"/>
                </a:solidFill>
                <a:latin typeface="Calibri"/>
                <a:cs typeface="Calibri"/>
              </a:rPr>
              <a:t>‹#›</a:t>
            </a:fld>
            <a:endParaRPr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236208"/>
            <a:ext cx="9143999" cy="6217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740" y="668527"/>
            <a:ext cx="8224519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555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740" y="1045717"/>
            <a:ext cx="8224519" cy="2597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MAGIC Clearinghouse Summit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4/19/2016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2988" y="6463728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55555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b="1" spc="-10" dirty="0">
                <a:solidFill>
                  <a:srgbClr val="9D9E9D"/>
                </a:solidFill>
                <a:latin typeface="Calibri"/>
                <a:cs typeface="Calibri"/>
              </a:rPr>
              <a:t>‹#›</a:t>
            </a:fld>
            <a:endParaRPr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09600"/>
            <a:ext cx="8153400" cy="5562600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2481019"/>
            <a:ext cx="746505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555555"/>
                </a:solidFill>
                <a:latin typeface="Calibri"/>
                <a:cs typeface="Calibri"/>
              </a:rPr>
              <a:t>T</a:t>
            </a:r>
            <a:r>
              <a:rPr sz="3600" dirty="0">
                <a:solidFill>
                  <a:srgbClr val="555555"/>
                </a:solidFill>
                <a:latin typeface="Calibri"/>
                <a:cs typeface="Calibri"/>
              </a:rPr>
              <a:t>h</a:t>
            </a:r>
            <a:r>
              <a:rPr sz="3600" spc="-20" dirty="0">
                <a:solidFill>
                  <a:srgbClr val="555555"/>
                </a:solidFill>
                <a:latin typeface="Calibri"/>
                <a:cs typeface="Calibri"/>
              </a:rPr>
              <a:t>e</a:t>
            </a:r>
            <a:r>
              <a:rPr sz="3600" spc="-15" dirty="0">
                <a:solidFill>
                  <a:srgbClr val="555555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555555"/>
                </a:solidFill>
                <a:latin typeface="Calibri"/>
                <a:cs typeface="Calibri"/>
              </a:rPr>
              <a:t>2020</a:t>
            </a:r>
            <a:r>
              <a:rPr sz="3600" dirty="0">
                <a:solidFill>
                  <a:srgbClr val="555555"/>
                </a:solidFill>
                <a:latin typeface="Calibri"/>
                <a:cs typeface="Calibri"/>
              </a:rPr>
              <a:t> </a:t>
            </a:r>
            <a:r>
              <a:rPr sz="3600" spc="-25" dirty="0" smtClean="0">
                <a:solidFill>
                  <a:srgbClr val="555555"/>
                </a:solidFill>
                <a:latin typeface="Calibri"/>
                <a:cs typeface="Calibri"/>
              </a:rPr>
              <a:t>Ce</a:t>
            </a:r>
            <a:r>
              <a:rPr sz="3600" dirty="0" smtClean="0">
                <a:solidFill>
                  <a:srgbClr val="555555"/>
                </a:solidFill>
                <a:latin typeface="Calibri"/>
                <a:cs typeface="Calibri"/>
              </a:rPr>
              <a:t>n</a:t>
            </a:r>
            <a:r>
              <a:rPr sz="3600" spc="-5" dirty="0" smtClean="0">
                <a:solidFill>
                  <a:srgbClr val="555555"/>
                </a:solidFill>
                <a:latin typeface="Calibri"/>
                <a:cs typeface="Calibri"/>
              </a:rPr>
              <a:t>s</a:t>
            </a:r>
            <a:r>
              <a:rPr sz="3600" dirty="0" smtClean="0">
                <a:solidFill>
                  <a:srgbClr val="555555"/>
                </a:solidFill>
                <a:latin typeface="Calibri"/>
                <a:cs typeface="Calibri"/>
              </a:rPr>
              <a:t>us</a:t>
            </a:r>
            <a:r>
              <a:rPr lang="en-US" sz="3600" dirty="0" smtClean="0">
                <a:solidFill>
                  <a:srgbClr val="555555"/>
                </a:solidFill>
                <a:latin typeface="Calibri"/>
                <a:cs typeface="Calibri"/>
              </a:rPr>
              <a:t> and </a:t>
            </a:r>
          </a:p>
          <a:p>
            <a:pPr marL="12700">
              <a:lnSpc>
                <a:spcPct val="100000"/>
              </a:lnSpc>
            </a:pPr>
            <a:r>
              <a:rPr lang="en-US" sz="3600" dirty="0" smtClean="0">
                <a:solidFill>
                  <a:srgbClr val="555555"/>
                </a:solidFill>
                <a:latin typeface="Calibri"/>
                <a:cs typeface="Calibri"/>
              </a:rPr>
              <a:t>Geographic Partnership Opportunities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94872"/>
            <a:ext cx="4023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Craig Best</a:t>
            </a:r>
            <a:endParaRPr lang="en-US" dirty="0"/>
          </a:p>
          <a:p>
            <a:pPr algn="ctr">
              <a:spcBef>
                <a:spcPts val="0"/>
              </a:spcBef>
            </a:pPr>
            <a:r>
              <a:rPr lang="en-US" dirty="0" smtClean="0"/>
              <a:t>Jim </a:t>
            </a:r>
            <a:r>
              <a:rPr lang="en-US" dirty="0" err="1" smtClean="0"/>
              <a:t>Castagneri</a:t>
            </a:r>
            <a:endParaRPr lang="en-US" dirty="0" smtClean="0"/>
          </a:p>
          <a:p>
            <a:pPr algn="ctr">
              <a:spcBef>
                <a:spcPts val="0"/>
              </a:spcBef>
            </a:pPr>
            <a:r>
              <a:rPr lang="en-US" dirty="0" smtClean="0"/>
              <a:t>U.S</a:t>
            </a:r>
            <a:r>
              <a:rPr lang="en-US" dirty="0"/>
              <a:t>. Census Bureau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276999"/>
          </a:xfrm>
        </p:spPr>
        <p:txBody>
          <a:bodyPr/>
          <a:lstStyle/>
          <a:p>
            <a:r>
              <a:rPr lang="en-US" dirty="0" smtClean="0"/>
              <a:t>MAGIC Clearinghouse Summit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b="1" spc="-10" smtClean="0">
                <a:solidFill>
                  <a:srgbClr val="9D9E9D"/>
                </a:solidFill>
                <a:latin typeface="Calibri"/>
                <a:cs typeface="Calibri"/>
              </a:rPr>
              <a:t>1</a:t>
            </a:fld>
            <a:endParaRPr lang="en-US"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/>
          <p:cNvSpPr txBox="1">
            <a:spLocks/>
          </p:cNvSpPr>
          <p:nvPr/>
        </p:nvSpPr>
        <p:spPr>
          <a:xfrm>
            <a:off x="8412987" y="6463728"/>
            <a:ext cx="39319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555555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/>
            <a:fld id="{81D60167-4931-47E6-BA6A-407CBD079E47}" type="slidenum">
              <a:rPr lang="en-US" b="1" spc="-10" smtClean="0">
                <a:solidFill>
                  <a:srgbClr val="9D9E9D"/>
                </a:solidFill>
              </a:rPr>
              <a:pPr marL="102870"/>
              <a:t>10</a:t>
            </a:fld>
            <a:endParaRPr lang="en-US" b="1" spc="-10" dirty="0">
              <a:solidFill>
                <a:srgbClr val="9D9E9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MAGIC Clearinghouse Summit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b="1" spc="-10" smtClean="0">
                <a:solidFill>
                  <a:srgbClr val="9D9E9D"/>
                </a:solidFill>
                <a:latin typeface="Calibri"/>
                <a:cs typeface="Calibri"/>
              </a:rPr>
              <a:t>10</a:t>
            </a:fld>
            <a:endParaRPr lang="en-US"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281669"/>
              </p:ext>
            </p:extLst>
          </p:nvPr>
        </p:nvGraphicFramePr>
        <p:xfrm>
          <a:off x="15922" y="0"/>
          <a:ext cx="8899478" cy="6876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Acrobat Document" r:id="rId4" imgW="7543665" imgH="5829194" progId="AcroExch.Document.11">
                  <p:embed/>
                </p:oleObj>
              </mc:Choice>
              <mc:Fallback>
                <p:oleObj name="Acrobat Document" r:id="rId4" imgW="7543665" imgH="582919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22" y="0"/>
                        <a:ext cx="8899478" cy="6876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43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5349" y="0"/>
            <a:ext cx="8224519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spcBef>
                <a:spcPts val="25"/>
              </a:spcBef>
            </a:pPr>
            <a:r>
              <a:rPr lang="en-US" sz="3200" b="1" spc="-5" dirty="0" smtClean="0">
                <a:solidFill>
                  <a:schemeClr val="tx1"/>
                </a:solidFill>
              </a:rPr>
              <a:t>Boundary Quality Assessment and Reconciliation Project </a:t>
            </a:r>
            <a:br>
              <a:rPr lang="en-US" sz="3200" b="1" spc="-5" dirty="0" smtClean="0">
                <a:solidFill>
                  <a:schemeClr val="tx1"/>
                </a:solidFill>
              </a:rPr>
            </a:br>
            <a:r>
              <a:rPr lang="en-US" sz="3200" spc="-5" dirty="0" smtClean="0">
                <a:solidFill>
                  <a:srgbClr val="0070C0"/>
                </a:solidFill>
              </a:rPr>
              <a:t>BQARP</a:t>
            </a:r>
            <a:endParaRPr sz="3200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2718" y="1981200"/>
            <a:ext cx="7889782" cy="452596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7868" y="1524001"/>
            <a:ext cx="8229600" cy="426720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SzPct val="80000"/>
            </a:pPr>
            <a:r>
              <a:rPr lang="en-US" sz="2400" kern="0" dirty="0" smtClean="0">
                <a:solidFill>
                  <a:srgbClr val="FF0000"/>
                </a:solidFill>
              </a:rPr>
              <a:t>               </a:t>
            </a:r>
            <a:r>
              <a:rPr lang="en-US" sz="2400" i="1" kern="0" dirty="0" smtClean="0">
                <a:solidFill>
                  <a:srgbClr val="FF0000"/>
                </a:solidFill>
              </a:rPr>
              <a:t>Goal:  Improve  legal and administrative spatial boundary </a:t>
            </a:r>
          </a:p>
          <a:p>
            <a:pPr>
              <a:buClr>
                <a:srgbClr val="0070C0"/>
              </a:buClr>
              <a:buSzPct val="80000"/>
            </a:pPr>
            <a:r>
              <a:rPr lang="en-US" sz="2400" i="1" kern="0" dirty="0" smtClean="0">
                <a:solidFill>
                  <a:srgbClr val="FF0000"/>
                </a:solidFill>
              </a:rPr>
              <a:t>                    quality in </a:t>
            </a:r>
            <a:r>
              <a:rPr lang="en-US" sz="2400" i="1" kern="0" dirty="0">
                <a:solidFill>
                  <a:srgbClr val="FF0000"/>
                </a:solidFill>
              </a:rPr>
              <a:t>MAF/TIGER </a:t>
            </a:r>
            <a:r>
              <a:rPr lang="en-US" sz="2400" i="1" kern="0" dirty="0" smtClean="0">
                <a:solidFill>
                  <a:srgbClr val="FF0000"/>
                </a:solidFill>
              </a:rPr>
              <a:t>System</a:t>
            </a:r>
          </a:p>
          <a:p>
            <a:pPr>
              <a:buClr>
                <a:srgbClr val="0070C0"/>
              </a:buClr>
              <a:buSzPct val="80000"/>
            </a:pPr>
            <a:endParaRPr lang="en-US" sz="2400" i="1" kern="0" dirty="0">
              <a:solidFill>
                <a:srgbClr val="FF0000"/>
              </a:solidFill>
            </a:endParaRPr>
          </a:p>
          <a:p>
            <a:pPr marL="457200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kern="0" dirty="0" smtClean="0"/>
              <a:t>Compare locally sourced data (we acquire whole data sets, </a:t>
            </a:r>
          </a:p>
          <a:p>
            <a:pPr>
              <a:buClr>
                <a:srgbClr val="0070C0"/>
              </a:buClr>
              <a:buSzPct val="80000"/>
            </a:pPr>
            <a:r>
              <a:rPr lang="en-US" sz="2400" kern="0" dirty="0"/>
              <a:t> </a:t>
            </a:r>
            <a:r>
              <a:rPr lang="en-US" sz="2400" kern="0" dirty="0" smtClean="0"/>
              <a:t>       not transaction polygons) to adjust Census boundaries </a:t>
            </a:r>
          </a:p>
          <a:p>
            <a:pPr marL="342900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kern="0" dirty="0" smtClean="0"/>
              <a:t>  Align to parcel </a:t>
            </a:r>
            <a:r>
              <a:rPr lang="en-US" sz="2400" kern="0" dirty="0"/>
              <a:t>and PLSS boundaries, where applicable</a:t>
            </a:r>
          </a:p>
          <a:p>
            <a:pPr marL="457200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kern="0" dirty="0" smtClean="0"/>
              <a:t>Coordinate efforts with State partners </a:t>
            </a:r>
          </a:p>
          <a:p>
            <a:pPr marL="342900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kern="0" dirty="0" smtClean="0"/>
              <a:t>  Lock boundaries in place to prevent changes without </a:t>
            </a:r>
          </a:p>
          <a:p>
            <a:r>
              <a:rPr lang="en-US" sz="2400" kern="0" dirty="0"/>
              <a:t> </a:t>
            </a:r>
            <a:r>
              <a:rPr lang="en-US" sz="2400" kern="0" dirty="0" smtClean="0"/>
              <a:t>      legal documentation</a:t>
            </a:r>
          </a:p>
          <a:p>
            <a:endParaRPr lang="en-US" sz="2400" kern="0" dirty="0" smtClean="0"/>
          </a:p>
          <a:p>
            <a:r>
              <a:rPr lang="en-US" sz="2400" kern="0" dirty="0"/>
              <a:t> </a:t>
            </a:r>
            <a:r>
              <a:rPr lang="en-US" sz="2400" kern="0" dirty="0" smtClean="0"/>
              <a:t>   </a:t>
            </a:r>
            <a:r>
              <a:rPr lang="en-US" sz="2400" i="1" kern="0" dirty="0" smtClean="0"/>
              <a:t>Independent of BAS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648200"/>
            <a:ext cx="106891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89067" y="6009190"/>
            <a:ext cx="2117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hlinkClick r:id="" action="ppaction://noaction"/>
              </a:rPr>
              <a:t>BQARP Map Example 1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6558" y="600919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hlinkClick r:id="" action="ppaction://noaction"/>
              </a:rPr>
              <a:t>BQARP Map Example 2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MAGIC Clearinghouse Summit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8412988" y="6463728"/>
            <a:ext cx="502412" cy="165672"/>
          </a:xfrm>
        </p:spPr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b="1" spc="-10" smtClean="0">
                <a:solidFill>
                  <a:srgbClr val="9D9E9D"/>
                </a:solidFill>
                <a:latin typeface="Calibri"/>
                <a:cs typeface="Calibri"/>
              </a:rPr>
              <a:t>11</a:t>
            </a:fld>
            <a:endParaRPr lang="en-US"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5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85" y="304800"/>
            <a:ext cx="7727187" cy="597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9"/>
          <p:cNvSpPr txBox="1">
            <a:spLocks/>
          </p:cNvSpPr>
          <p:nvPr/>
        </p:nvSpPr>
        <p:spPr>
          <a:xfrm>
            <a:off x="8412987" y="6463728"/>
            <a:ext cx="39319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555555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/>
            <a:fld id="{81D60167-4931-47E6-BA6A-407CBD079E47}" type="slidenum">
              <a:rPr lang="en-US" b="1" spc="-10" smtClean="0">
                <a:solidFill>
                  <a:srgbClr val="9D9E9D"/>
                </a:solidFill>
              </a:rPr>
              <a:pPr marL="102870"/>
              <a:t>12</a:t>
            </a:fld>
            <a:endParaRPr lang="en-US" b="1" spc="-10" dirty="0">
              <a:solidFill>
                <a:srgbClr val="9D9E9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MAGIC Clearinghouse Summit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b="1" spc="-10" smtClean="0">
                <a:solidFill>
                  <a:srgbClr val="9D9E9D"/>
                </a:solidFill>
                <a:latin typeface="Calibri"/>
                <a:cs typeface="Calibri"/>
              </a:rPr>
              <a:t>12</a:t>
            </a:fld>
            <a:endParaRPr lang="en-US"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25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0250" y="1747901"/>
            <a:ext cx="7842250" cy="40472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b="1" spc="-10" dirty="0">
                <a:solidFill>
                  <a:srgbClr val="9D9E9D"/>
                </a:solidFill>
                <a:latin typeface="Calibri"/>
                <a:cs typeface="Calibri"/>
              </a:rPr>
              <a:t>13</a:t>
            </a:fld>
            <a:endParaRPr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2718" y="381000"/>
            <a:ext cx="822451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lang="en-US" sz="3200" b="1" spc="-5" dirty="0" smtClean="0">
                <a:solidFill>
                  <a:schemeClr val="tx1"/>
                </a:solidFill>
              </a:rPr>
              <a:t>2020 Local Update of Census Addresses Program</a:t>
            </a:r>
            <a:br>
              <a:rPr lang="en-US" sz="3200" b="1" spc="-5" dirty="0" smtClean="0">
                <a:solidFill>
                  <a:schemeClr val="tx1"/>
                </a:solidFill>
              </a:rPr>
            </a:br>
            <a:r>
              <a:rPr lang="en-US" sz="3200" b="1" spc="-5" dirty="0" smtClean="0">
                <a:solidFill>
                  <a:schemeClr val="tx1"/>
                </a:solidFill>
              </a:rPr>
              <a:t> </a:t>
            </a:r>
            <a:r>
              <a:rPr lang="en-US" sz="2000" spc="-5" dirty="0" smtClean="0">
                <a:solidFill>
                  <a:srgbClr val="0070C0"/>
                </a:solidFill>
              </a:rPr>
              <a:t>A once-a-decade-</a:t>
            </a:r>
            <a:r>
              <a:rPr lang="en-US" sz="2000" spc="-15" dirty="0">
                <a:solidFill>
                  <a:srgbClr val="0070C0"/>
                </a:solidFill>
                <a:cs typeface="Times New Roman"/>
              </a:rPr>
              <a:t>o</a:t>
            </a:r>
            <a:r>
              <a:rPr lang="en-US" sz="2000" spc="-15" dirty="0" smtClean="0">
                <a:solidFill>
                  <a:srgbClr val="0070C0"/>
                </a:solidFill>
                <a:cs typeface="Times New Roman"/>
              </a:rPr>
              <a:t>pportunity </a:t>
            </a:r>
            <a:r>
              <a:rPr lang="en-US" sz="2000" spc="-15" dirty="0">
                <a:solidFill>
                  <a:srgbClr val="0070C0"/>
                </a:solidFill>
                <a:cs typeface="Times New Roman"/>
              </a:rPr>
              <a:t>for designated representatives to review the addresses that will be used to conduct the Decennial </a:t>
            </a:r>
            <a:r>
              <a:rPr lang="en-US" sz="2000" spc="-15" dirty="0" smtClean="0">
                <a:solidFill>
                  <a:srgbClr val="0070C0"/>
                </a:solidFill>
                <a:cs typeface="Times New Roman"/>
              </a:rPr>
              <a:t>Census</a:t>
            </a:r>
            <a:endParaRPr sz="2000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9405" y="1754527"/>
            <a:ext cx="7889782" cy="452596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kern="0" dirty="0" smtClean="0"/>
              <a:t>Single,</a:t>
            </a:r>
            <a:r>
              <a:rPr lang="en-US" sz="2800" kern="0" dirty="0" smtClean="0"/>
              <a:t> Simplified Option:</a:t>
            </a:r>
          </a:p>
          <a:p>
            <a:pPr algn="ctr"/>
            <a:r>
              <a:rPr lang="en-US" sz="2800" kern="0" dirty="0" smtClean="0"/>
              <a:t> Title 13, Full Address List Review</a:t>
            </a:r>
          </a:p>
          <a:p>
            <a:endParaRPr lang="en-US" sz="2800" kern="0" dirty="0" smtClean="0"/>
          </a:p>
          <a:p>
            <a:pPr marL="800100" lvl="1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Reduce the number of deleted LUCA records in field verification activities      </a:t>
            </a:r>
          </a:p>
          <a:p>
            <a:pPr marL="800100" lvl="1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Reduce the burden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and the complexity of LUCA</a:t>
            </a:r>
          </a:p>
          <a:p>
            <a:pPr marL="800100" lvl="1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Continuous feedback throughout the decade through the GSS program</a:t>
            </a:r>
          </a:p>
          <a:p>
            <a:pPr marL="800100" lvl="1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No Boundary &amp; Annexation Survey as LUCA component for 2020</a:t>
            </a:r>
          </a:p>
          <a:p>
            <a:pPr lvl="1">
              <a:buClr>
                <a:srgbClr val="0070C0"/>
              </a:buClr>
              <a:buSzPct val="80000"/>
            </a:pP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lvl="1">
              <a:buClr>
                <a:srgbClr val="0070C0"/>
              </a:buClr>
            </a:pPr>
            <a:endParaRPr lang="en-US" sz="2800" kern="0" dirty="0" smtClean="0">
              <a:solidFill>
                <a:sysClr val="windowText" lastClr="000000"/>
              </a:solidFill>
            </a:endParaRPr>
          </a:p>
          <a:p>
            <a:endParaRPr lang="en-US" sz="2000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MAGIC Clearinghouse Summit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b="1" spc="-10" dirty="0">
                <a:solidFill>
                  <a:srgbClr val="9D9E9D"/>
                </a:solidFill>
                <a:latin typeface="Calibri"/>
                <a:cs typeface="Calibri"/>
              </a:rPr>
              <a:t>14</a:t>
            </a:fld>
            <a:endParaRPr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2718" y="381000"/>
            <a:ext cx="8224519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spcBef>
                <a:spcPts val="25"/>
              </a:spcBef>
            </a:pPr>
            <a:r>
              <a:rPr lang="en-US" sz="3200" b="1" spc="-5" dirty="0" smtClean="0">
                <a:solidFill>
                  <a:schemeClr val="tx1"/>
                </a:solidFill>
              </a:rPr>
              <a:t>2020 LUCA Program</a:t>
            </a:r>
            <a:br>
              <a:rPr lang="en-US" sz="3200" b="1" spc="-5" dirty="0" smtClean="0">
                <a:solidFill>
                  <a:schemeClr val="tx1"/>
                </a:solidFill>
              </a:rPr>
            </a:br>
            <a:r>
              <a:rPr lang="en-US" sz="3200" i="1" spc="-5" dirty="0" smtClean="0">
                <a:solidFill>
                  <a:srgbClr val="0070C0"/>
                </a:solidFill>
              </a:rPr>
              <a:t>New for 2020</a:t>
            </a:r>
            <a:endParaRPr sz="3200" i="1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76401"/>
            <a:ext cx="8229600" cy="4038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>
            <a:normAutofit fontScale="92500"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tabLst>
                <a:tab pos="0" algn="l"/>
              </a:tabLst>
            </a:pPr>
            <a:endParaRPr lang="en-US" sz="2000" kern="0" dirty="0" smtClean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2000" kern="0" dirty="0" smtClean="0">
                <a:ea typeface="Calibri"/>
                <a:cs typeface="Times New Roman"/>
              </a:rPr>
              <a:t> </a:t>
            </a:r>
            <a:r>
              <a:rPr lang="en-US" sz="2400" kern="0" dirty="0" smtClean="0">
                <a:ea typeface="Calibri"/>
                <a:cs typeface="Times New Roman"/>
              </a:rPr>
              <a:t>Include census structure coordinates in the census address list and allow partners to return their structure coordinates as part of their submission</a:t>
            </a:r>
            <a:endParaRPr lang="en-US" sz="2400" kern="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2400" kern="0" dirty="0" smtClean="0">
                <a:solidFill>
                  <a:prstClr val="black"/>
                </a:solidFill>
                <a:ea typeface="Calibri"/>
                <a:cs typeface="Times New Roman"/>
              </a:rPr>
              <a:t>Provide </a:t>
            </a:r>
            <a:r>
              <a:rPr lang="en-US" sz="2400" kern="0" dirty="0" err="1" smtClean="0">
                <a:solidFill>
                  <a:prstClr val="black"/>
                </a:solidFill>
                <a:ea typeface="Calibri"/>
                <a:cs typeface="Times New Roman"/>
              </a:rPr>
              <a:t>ungeocoded</a:t>
            </a:r>
            <a:r>
              <a:rPr lang="en-US" sz="2400" kern="0" dirty="0" smtClean="0">
                <a:solidFill>
                  <a:prstClr val="black"/>
                </a:solidFill>
                <a:ea typeface="Calibri"/>
                <a:cs typeface="Times New Roman"/>
              </a:rPr>
              <a:t> (no geographic coordinates) U.S. Postal Service Delivery Sequence File addresses to State and County partners</a:t>
            </a:r>
          </a:p>
          <a:p>
            <a:pPr marL="457200" indent="-457200">
              <a:lnSpc>
                <a:spcPct val="115000"/>
              </a:lnSpc>
              <a:spcAft>
                <a:spcPts val="60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2400" kern="0" dirty="0" smtClean="0">
                <a:solidFill>
                  <a:prstClr val="black"/>
                </a:solidFill>
                <a:ea typeface="Calibri"/>
                <a:cs typeface="Times New Roman"/>
              </a:rPr>
              <a:t>Provide address list in more standard formats (.xlsx</a:t>
            </a:r>
            <a:r>
              <a:rPr lang="en-US" sz="2400" kern="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400" kern="0" dirty="0" smtClean="0">
                <a:solidFill>
                  <a:prstClr val="black"/>
                </a:solidFill>
                <a:ea typeface="Calibri"/>
                <a:cs typeface="Times New Roman"/>
              </a:rPr>
              <a:t> &amp; .csv)</a:t>
            </a:r>
          </a:p>
          <a:p>
            <a:pPr marL="457200" indent="-457200">
              <a:lnSpc>
                <a:spcPct val="115000"/>
              </a:lnSpc>
              <a:spcAft>
                <a:spcPts val="60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2400" kern="0" dirty="0" smtClean="0">
                <a:solidFill>
                  <a:prstClr val="black"/>
                </a:solidFill>
                <a:ea typeface="Calibri"/>
                <a:cs typeface="Times New Roman"/>
              </a:rPr>
              <a:t>We’ll provide address counts in early 2017 and a public geocoding tool so you can geocode your address list to assess whether you’d like to participate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MAGIC Clearinghouse Summit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b="1" spc="-10" dirty="0">
                <a:solidFill>
                  <a:srgbClr val="9D9E9D"/>
                </a:solidFill>
                <a:latin typeface="Calibri"/>
                <a:cs typeface="Calibri"/>
              </a:rPr>
              <a:t>15</a:t>
            </a:fld>
            <a:endParaRPr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2718" y="381000"/>
            <a:ext cx="8224519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spcBef>
                <a:spcPts val="25"/>
              </a:spcBef>
            </a:pPr>
            <a:r>
              <a:rPr lang="en-US" sz="3200" b="1" spc="-5" dirty="0" smtClean="0">
                <a:solidFill>
                  <a:schemeClr val="tx1"/>
                </a:solidFill>
              </a:rPr>
              <a:t>2020 LUCA Program </a:t>
            </a:r>
            <a:br>
              <a:rPr lang="en-US" sz="3200" b="1" spc="-5" dirty="0" smtClean="0">
                <a:solidFill>
                  <a:schemeClr val="tx1"/>
                </a:solidFill>
              </a:rPr>
            </a:br>
            <a:r>
              <a:rPr lang="en-US" sz="3200" spc="-5" dirty="0" smtClean="0">
                <a:solidFill>
                  <a:srgbClr val="0070C0"/>
                </a:solidFill>
              </a:rPr>
              <a:t>Participation Options &amp; Schedule</a:t>
            </a:r>
            <a:endParaRPr sz="3200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47800"/>
            <a:ext cx="8229600" cy="4648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0" tIns="0" rIns="0" bIns="0">
            <a:normAutofit lnSpcReduction="10000"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kern="0" dirty="0" smtClean="0"/>
              <a:t>                  Participation Options:</a:t>
            </a:r>
          </a:p>
          <a:p>
            <a:endParaRPr lang="en-US" sz="2000" kern="0" dirty="0"/>
          </a:p>
          <a:p>
            <a:r>
              <a:rPr lang="en-US" sz="2000" kern="0" dirty="0" smtClean="0"/>
              <a:t>                 </a:t>
            </a:r>
          </a:p>
          <a:p>
            <a:endParaRPr lang="en-US" sz="2000" kern="0" dirty="0"/>
          </a:p>
          <a:p>
            <a:endParaRPr lang="en-US" sz="2000" kern="0" dirty="0" smtClean="0"/>
          </a:p>
          <a:p>
            <a:endParaRPr lang="en-US" sz="2000" kern="0" dirty="0"/>
          </a:p>
          <a:p>
            <a:endParaRPr lang="en-US" sz="2800" kern="0" dirty="0" smtClean="0"/>
          </a:p>
          <a:p>
            <a:r>
              <a:rPr lang="en-US" sz="2800" kern="0" dirty="0" smtClean="0"/>
              <a:t>        </a:t>
            </a:r>
          </a:p>
          <a:p>
            <a:endParaRPr lang="en-US" sz="2800" kern="0" dirty="0"/>
          </a:p>
          <a:p>
            <a:r>
              <a:rPr lang="en-US" sz="2800" b="1" kern="0" dirty="0" smtClean="0"/>
              <a:t>                   Tentative Schedule:</a:t>
            </a:r>
          </a:p>
          <a:p>
            <a:r>
              <a:rPr lang="en-US" kern="0" dirty="0" smtClean="0"/>
              <a:t>	                </a:t>
            </a:r>
            <a:r>
              <a:rPr lang="en-US" sz="2000" kern="0" dirty="0" smtClean="0"/>
              <a:t>Program invitation:  July 2017</a:t>
            </a:r>
          </a:p>
          <a:p>
            <a:r>
              <a:rPr lang="en-US" sz="2000" kern="0" dirty="0" smtClean="0"/>
              <a:t>	               Materials Available for Review:  February 2018</a:t>
            </a:r>
          </a:p>
          <a:p>
            <a:r>
              <a:rPr lang="en-US" sz="2000" kern="0" dirty="0" smtClean="0"/>
              <a:t>	               LUCA Feedback Provided:  August 2019</a:t>
            </a:r>
          </a:p>
          <a:p>
            <a:r>
              <a:rPr lang="en-US" sz="2000" kern="0" dirty="0" smtClean="0"/>
              <a:t>                               LUCA Appeals:  October 2019</a:t>
            </a:r>
          </a:p>
          <a:p>
            <a:endParaRPr lang="en-US" kern="0" dirty="0" smtClean="0"/>
          </a:p>
          <a:p>
            <a:endParaRPr lang="en-US" sz="2800" kern="0" dirty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85800" y="1828800"/>
            <a:ext cx="7239000" cy="2149485"/>
            <a:chOff x="685800" y="1828800"/>
            <a:chExt cx="7239000" cy="21494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28800"/>
              <a:ext cx="683424" cy="8382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12" y="2514600"/>
              <a:ext cx="609600" cy="617366"/>
            </a:xfrm>
            <a:prstGeom prst="rect">
              <a:avLst/>
            </a:prstGeom>
          </p:spPr>
        </p:pic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722712" y="3198019"/>
              <a:ext cx="685800" cy="512762"/>
              <a:chOff x="1008" y="1056"/>
              <a:chExt cx="3216" cy="2592"/>
            </a:xfrm>
          </p:grpSpPr>
          <p:pic>
            <p:nvPicPr>
              <p:cNvPr id="8" name="Picture 4" descr="area_removed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1104"/>
                <a:ext cx="3154" cy="2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3216" cy="25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431661" y="1878568"/>
              <a:ext cx="579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GUPS (Geographic Update Partnership Software )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13390" y="2514600"/>
              <a:ext cx="579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Digital (Commercial GIS/Spreadsheet/Database software)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4000" y="3054955"/>
              <a:ext cx="6400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/>
                <a:t>Paper </a:t>
              </a:r>
              <a:r>
                <a:rPr lang="en-US" kern="0" dirty="0" smtClean="0"/>
                <a:t>Address List and Maps</a:t>
              </a:r>
            </a:p>
            <a:p>
              <a:r>
                <a:rPr lang="en-US" kern="0" dirty="0" smtClean="0"/>
                <a:t>(Available only to governments </a:t>
              </a:r>
              <a:r>
                <a:rPr lang="en-US" kern="0" dirty="0"/>
                <a:t>with &lt; 6000 addresses)   </a:t>
              </a:r>
            </a:p>
            <a:p>
              <a:r>
                <a:rPr lang="en-US" kern="0" dirty="0" smtClean="0"/>
                <a:t>Background </a:t>
              </a:r>
              <a:r>
                <a:rPr lang="en-US" kern="0" dirty="0"/>
                <a:t>imagery on paper maps?</a:t>
              </a:r>
            </a:p>
          </p:txBody>
        </p:sp>
      </p:grpSp>
      <p:sp>
        <p:nvSpPr>
          <p:cNvPr id="15" name="Footer Placeholder 1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MAGIC Clearinghouse Summit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6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0250" y="1747901"/>
            <a:ext cx="7842250" cy="40472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8412987" y="6463728"/>
            <a:ext cx="39319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b="1" spc="-10" dirty="0">
                <a:solidFill>
                  <a:srgbClr val="9D9E9D"/>
                </a:solidFill>
                <a:latin typeface="Calibri"/>
                <a:cs typeface="Calibri"/>
              </a:rPr>
              <a:pPr marL="102870">
                <a:lnSpc>
                  <a:spcPct val="100000"/>
                </a:lnSpc>
              </a:pPr>
              <a:t>16</a:t>
            </a:fld>
            <a:endParaRPr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2718" y="381000"/>
            <a:ext cx="8224519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spcBef>
                <a:spcPts val="25"/>
              </a:spcBef>
            </a:pPr>
            <a:r>
              <a:rPr lang="en-US" sz="2800" b="1" spc="-5" dirty="0" smtClean="0">
                <a:solidFill>
                  <a:schemeClr val="tx1"/>
                </a:solidFill>
              </a:rPr>
              <a:t>2020 Participant Statistical Areas Program </a:t>
            </a:r>
            <a:r>
              <a:rPr lang="en-US" sz="2800" spc="-5" dirty="0" smtClean="0">
                <a:solidFill>
                  <a:schemeClr val="tx1"/>
                </a:solidFill>
              </a:rPr>
              <a:t> </a:t>
            </a:r>
            <a:r>
              <a:rPr lang="en-US" sz="2000" spc="-5" dirty="0">
                <a:solidFill>
                  <a:srgbClr val="4F81BD"/>
                </a:solidFill>
              </a:rPr>
              <a:t/>
            </a:r>
            <a:br>
              <a:rPr lang="en-US" sz="2000" spc="-5" dirty="0">
                <a:solidFill>
                  <a:srgbClr val="4F81BD"/>
                </a:solidFill>
              </a:rPr>
            </a:br>
            <a:r>
              <a:rPr lang="en-US" sz="2000" spc="-15" dirty="0" smtClean="0">
                <a:solidFill>
                  <a:srgbClr val="0070C0"/>
                </a:solidFill>
                <a:cs typeface="Times New Roman"/>
              </a:rPr>
              <a:t>Opportunity </a:t>
            </a:r>
            <a:r>
              <a:rPr lang="en-US" sz="2000" spc="-15" dirty="0">
                <a:solidFill>
                  <a:srgbClr val="0070C0"/>
                </a:solidFill>
                <a:cs typeface="Times New Roman"/>
              </a:rPr>
              <a:t>for designated </a:t>
            </a:r>
            <a:r>
              <a:rPr lang="en-US" sz="2000" spc="-15" dirty="0" smtClean="0">
                <a:solidFill>
                  <a:srgbClr val="0070C0"/>
                </a:solidFill>
                <a:cs typeface="Times New Roman"/>
              </a:rPr>
              <a:t>representatives to review and update statistical geographies for 2020 Census data </a:t>
            </a:r>
            <a:r>
              <a:rPr lang="en-US" sz="2000" spc="-15" dirty="0">
                <a:solidFill>
                  <a:srgbClr val="0070C0"/>
                </a:solidFill>
                <a:cs typeface="Times New Roman"/>
              </a:rPr>
              <a:t>t</a:t>
            </a:r>
            <a:r>
              <a:rPr lang="en-US" sz="2000" spc="-15" dirty="0" smtClean="0">
                <a:solidFill>
                  <a:srgbClr val="0070C0"/>
                </a:solidFill>
                <a:cs typeface="Times New Roman"/>
              </a:rPr>
              <a:t>abulation</a:t>
            </a:r>
            <a:endParaRPr sz="2000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6037" y="1832391"/>
            <a:ext cx="7889782" cy="452596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 smtClean="0"/>
              <a:t>    </a:t>
            </a:r>
            <a:r>
              <a:rPr lang="en-US" sz="2400" b="1" kern="0" dirty="0" smtClean="0"/>
              <a:t>Possible renaming of program</a:t>
            </a:r>
          </a:p>
          <a:p>
            <a:endParaRPr lang="en-US" sz="2400" dirty="0" smtClean="0"/>
          </a:p>
          <a:p>
            <a:pPr marL="800100" lvl="1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800100" lvl="1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ysClr val="windowText" lastClr="000000"/>
                </a:solidFill>
              </a:rPr>
              <a:t>Enables coordinating agencies 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to </a:t>
            </a:r>
            <a:r>
              <a:rPr lang="en-US" sz="2400" kern="0" dirty="0">
                <a:solidFill>
                  <a:sysClr val="windowText" lastClr="000000"/>
                </a:solidFill>
              </a:rPr>
              <a:t>review, identify, propose changes and delineate new census tracts, block groups, census designated places (CDPs), and census county divisions (CCDs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).</a:t>
            </a:r>
          </a:p>
          <a:p>
            <a:pPr marL="800100" lvl="1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TSAP folded into PSAP:  ONE program on one schedule  </a:t>
            </a:r>
          </a:p>
          <a:p>
            <a:pPr marL="800100" lvl="1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2 Phases:  Delineation  (120-day review)</a:t>
            </a:r>
          </a:p>
          <a:p>
            <a:pPr marL="800100" lvl="1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                  Verification   </a:t>
            </a:r>
          </a:p>
          <a:p>
            <a:pPr marL="342900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endParaRPr lang="en-US" sz="2400" kern="0" dirty="0" smtClean="0"/>
          </a:p>
          <a:p>
            <a:endParaRPr lang="en-US" kern="0" dirty="0" smtClean="0"/>
          </a:p>
          <a:p>
            <a:endParaRPr lang="en-US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6019800"/>
            <a:ext cx="2557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hlinkClick r:id="" action="ppaction://noaction"/>
              </a:rPr>
              <a:t>Standard &amp; Tribal Stat Areas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MAGIC Clearinghouse Summit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0250" y="1295400"/>
            <a:ext cx="7842250" cy="40472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8412987" y="6463728"/>
            <a:ext cx="39319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b="1" spc="-10" dirty="0">
                <a:solidFill>
                  <a:srgbClr val="9D9E9D"/>
                </a:solidFill>
                <a:latin typeface="Calibri"/>
                <a:cs typeface="Calibri"/>
              </a:rPr>
              <a:t>17</a:t>
            </a:fld>
            <a:endParaRPr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0250" y="372070"/>
            <a:ext cx="8224519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spcBef>
                <a:spcPts val="25"/>
              </a:spcBef>
            </a:pPr>
            <a:r>
              <a:rPr lang="en-US" sz="3200" b="1" spc="-5" dirty="0" smtClean="0">
                <a:solidFill>
                  <a:schemeClr val="tx1"/>
                </a:solidFill>
              </a:rPr>
              <a:t>2020 PSAP “Plan”</a:t>
            </a:r>
            <a:r>
              <a:rPr lang="en-US" sz="3200" b="1" spc="-5" dirty="0">
                <a:solidFill>
                  <a:srgbClr val="4F81BD"/>
                </a:solidFill>
              </a:rPr>
              <a:t/>
            </a:r>
            <a:br>
              <a:rPr lang="en-US" sz="3200" b="1" spc="-5" dirty="0">
                <a:solidFill>
                  <a:srgbClr val="4F81BD"/>
                </a:solidFill>
              </a:rPr>
            </a:br>
            <a:r>
              <a:rPr lang="en-US" sz="3200" i="1" spc="-5" dirty="0" smtClean="0">
                <a:solidFill>
                  <a:srgbClr val="0070C0"/>
                </a:solidFill>
              </a:rPr>
              <a:t>New for 2020</a:t>
            </a:r>
            <a:endParaRPr sz="3200" i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49941" y="1056049"/>
            <a:ext cx="7656700" cy="4525963"/>
          </a:xfrm>
          <a:prstGeom prst="rect">
            <a:avLst/>
          </a:prstGeom>
        </p:spPr>
        <p:txBody>
          <a:bodyPr wrap="square" lIns="0" tIns="0" rIns="0" bIns="0">
            <a:normAutofit fontScale="92500" lnSpcReduction="10000"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 smtClean="0"/>
              <a:t> </a:t>
            </a:r>
            <a:endParaRPr lang="en-US" sz="2800" dirty="0"/>
          </a:p>
          <a:p>
            <a:pPr marL="457200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457200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/>
              <a:t>Census Bureau intends to create a 2020 statistical areas “plan” for both the standard and tribal statistical geographies, which our partners can review and update</a:t>
            </a:r>
            <a:endParaRPr lang="en-US" sz="2400" dirty="0" smtClean="0"/>
          </a:p>
          <a:p>
            <a:pPr marL="457200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 smtClean="0"/>
              <a:t>Lessens </a:t>
            </a:r>
            <a:r>
              <a:rPr lang="en-US" sz="2400" dirty="0"/>
              <a:t>burden on our partners </a:t>
            </a:r>
            <a:endParaRPr lang="en-US" sz="2400" dirty="0" smtClean="0"/>
          </a:p>
          <a:p>
            <a:pPr marL="457200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 smtClean="0"/>
              <a:t>Ensures </a:t>
            </a:r>
            <a:r>
              <a:rPr lang="en-US" sz="2400" dirty="0"/>
              <a:t>that ALL statistical geographies are reviewed/updated consistently </a:t>
            </a:r>
          </a:p>
          <a:p>
            <a:pPr marL="457200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 smtClean="0"/>
              <a:t>More </a:t>
            </a:r>
            <a:r>
              <a:rPr lang="en-US" sz="2400" dirty="0"/>
              <a:t>extensive review than just criteria thresholds </a:t>
            </a:r>
          </a:p>
          <a:p>
            <a:pPr marL="457200" indent="-4572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 smtClean="0"/>
              <a:t>Partners </a:t>
            </a:r>
            <a:r>
              <a:rPr lang="en-US" sz="2400" dirty="0"/>
              <a:t>can update the 2020 “plan” </a:t>
            </a:r>
            <a:r>
              <a:rPr lang="en-US" sz="2400" b="1" i="1" dirty="0"/>
              <a:t>OR </a:t>
            </a:r>
            <a:endParaRPr lang="en-US" sz="2400" dirty="0"/>
          </a:p>
          <a:p>
            <a:pPr>
              <a:buClr>
                <a:srgbClr val="0070C0"/>
              </a:buClr>
              <a:buSzPct val="80000"/>
            </a:pPr>
            <a:r>
              <a:rPr lang="en-US" sz="2400" dirty="0" smtClean="0"/>
              <a:t>       they </a:t>
            </a:r>
            <a:r>
              <a:rPr lang="en-US" sz="2400" dirty="0"/>
              <a:t>have option to update from 2010 statistical </a:t>
            </a:r>
            <a:r>
              <a:rPr lang="en-US" sz="2400" dirty="0" smtClean="0"/>
              <a:t>         </a:t>
            </a:r>
          </a:p>
          <a:p>
            <a:pPr>
              <a:buClr>
                <a:srgbClr val="0070C0"/>
              </a:buClr>
              <a:buSzPct val="80000"/>
            </a:pPr>
            <a:r>
              <a:rPr lang="en-US" sz="2400" dirty="0"/>
              <a:t> </a:t>
            </a:r>
            <a:r>
              <a:rPr lang="en-US" sz="2400" dirty="0" smtClean="0"/>
              <a:t>       geography </a:t>
            </a:r>
            <a:r>
              <a:rPr lang="en-US" sz="2400" dirty="0"/>
              <a:t>base </a:t>
            </a:r>
            <a:endParaRPr lang="en-US" sz="2400" dirty="0" smtClean="0"/>
          </a:p>
          <a:p>
            <a:pPr>
              <a:buClr>
                <a:srgbClr val="0000FF"/>
              </a:buClr>
            </a:pPr>
            <a:endParaRPr lang="en-US" sz="2800" dirty="0"/>
          </a:p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GOAL: Clean, Consistent Statistical Geography Nationwide</a:t>
            </a:r>
            <a:endParaRPr lang="en-US" sz="2400" kern="0" dirty="0" smtClean="0">
              <a:solidFill>
                <a:srgbClr val="FF0000"/>
              </a:solidFill>
            </a:endParaRPr>
          </a:p>
          <a:p>
            <a:endParaRPr lang="en-US" kern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MAGIC Clearinghouse Summit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3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2718" y="381000"/>
            <a:ext cx="8224519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spcBef>
                <a:spcPts val="25"/>
              </a:spcBef>
            </a:pPr>
            <a:r>
              <a:rPr lang="en-US" sz="3200" b="1" spc="-5" dirty="0" smtClean="0">
                <a:solidFill>
                  <a:schemeClr val="tx1"/>
                </a:solidFill>
              </a:rPr>
              <a:t>2020 PSAP</a:t>
            </a:r>
            <a:r>
              <a:rPr lang="en-US" sz="3200" b="1" spc="-5" dirty="0">
                <a:solidFill>
                  <a:srgbClr val="4F81BD"/>
                </a:solidFill>
              </a:rPr>
              <a:t/>
            </a:r>
            <a:br>
              <a:rPr lang="en-US" sz="3200" b="1" spc="-5" dirty="0">
                <a:solidFill>
                  <a:srgbClr val="4F81BD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Participation </a:t>
            </a:r>
            <a:r>
              <a:rPr lang="en-US" sz="2000" dirty="0" smtClean="0">
                <a:solidFill>
                  <a:srgbClr val="0070C0"/>
                </a:solidFill>
              </a:rPr>
              <a:t>Options &amp; Schedule</a:t>
            </a:r>
            <a:endParaRPr sz="2000" b="1" i="1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800" kern="0" dirty="0" smtClean="0"/>
          </a:p>
          <a:p>
            <a:endParaRPr lang="en-US" sz="2800" kern="0" dirty="0" smtClean="0"/>
          </a:p>
          <a:p>
            <a:r>
              <a:rPr lang="en-US" sz="2800" kern="0" dirty="0" smtClean="0"/>
              <a:t> </a:t>
            </a:r>
            <a:endParaRPr lang="en-US" sz="2800" kern="0" dirty="0"/>
          </a:p>
          <a:p>
            <a:endParaRPr lang="en-US" sz="2800" kern="0" dirty="0" smtClean="0"/>
          </a:p>
          <a:p>
            <a:endParaRPr lang="en-US" sz="2800" kern="0" dirty="0" smtClean="0"/>
          </a:p>
          <a:p>
            <a:endParaRPr lang="en-US" sz="2800" kern="0" dirty="0" smtClean="0"/>
          </a:p>
          <a:p>
            <a:r>
              <a:rPr lang="en-US" sz="2800" kern="0" dirty="0" smtClean="0"/>
              <a:t>         Tentative Schedule:</a:t>
            </a:r>
          </a:p>
          <a:p>
            <a:r>
              <a:rPr lang="en-US" kern="0" dirty="0" smtClean="0"/>
              <a:t>	</a:t>
            </a:r>
            <a:r>
              <a:rPr lang="en-US" sz="2000" kern="0" dirty="0" smtClean="0"/>
              <a:t>Program invitation:    Spring 2017</a:t>
            </a:r>
          </a:p>
          <a:p>
            <a:r>
              <a:rPr lang="en-US" sz="2000" kern="0" dirty="0" smtClean="0"/>
              <a:t>	Materials Available:   Winter 2018</a:t>
            </a:r>
          </a:p>
          <a:p>
            <a:r>
              <a:rPr lang="en-US" sz="2000" kern="0" dirty="0" smtClean="0"/>
              <a:t>	PSAP Verification:       Fall/Winter 2019</a:t>
            </a:r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78397" y="1515871"/>
            <a:ext cx="34357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kern="0" dirty="0" smtClean="0"/>
              <a:t>Standard Statistical  Geographies:                                                                        </a:t>
            </a:r>
            <a:endParaRPr lang="en-US" kern="0" dirty="0" smtClean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49460" y="2341829"/>
            <a:ext cx="3328686" cy="81024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kern="0" dirty="0" smtClean="0">
                <a:solidFill>
                  <a:sysClr val="windowText" lastClr="000000"/>
                </a:solidFill>
              </a:rPr>
              <a:t>Tribal Statistical Geographies:</a:t>
            </a:r>
            <a:endParaRPr lang="en-US" kern="0" dirty="0" smtClean="0">
              <a:solidFill>
                <a:sysClr val="windowText" lastClr="000000"/>
              </a:solidFill>
            </a:endParaRPr>
          </a:p>
          <a:p>
            <a:r>
              <a:rPr lang="en-US" kern="0" dirty="0" smtClean="0">
                <a:solidFill>
                  <a:sysClr val="windowText" lastClr="000000"/>
                </a:solidFill>
              </a:rPr>
              <a:t>                    </a:t>
            </a:r>
          </a:p>
          <a:p>
            <a:r>
              <a:rPr lang="en-US" kern="0" dirty="0" smtClean="0">
                <a:solidFill>
                  <a:sysClr val="windowText" lastClr="000000"/>
                </a:solidFill>
              </a:rPr>
              <a:t>                             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15" y="2351532"/>
            <a:ext cx="754252" cy="925068"/>
          </a:xfrm>
          <a:prstGeom prst="rect">
            <a:avLst/>
          </a:prstGeom>
        </p:spPr>
      </p:pic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4272315" y="3176698"/>
            <a:ext cx="622089" cy="569136"/>
            <a:chOff x="1008" y="1056"/>
            <a:chExt cx="3216" cy="2592"/>
          </a:xfrm>
        </p:grpSpPr>
        <p:pic>
          <p:nvPicPr>
            <p:cNvPr id="12" name="Picture 4" descr="area_remov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104"/>
              <a:ext cx="3154" cy="2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008" y="1056"/>
              <a:ext cx="3216" cy="25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524" y="1412820"/>
            <a:ext cx="765376" cy="9387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16735" y="24447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 smtClean="0"/>
              <a:t>GUPS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87577" y="3276600"/>
            <a:ext cx="259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solidFill>
                  <a:sysClr val="windowText" lastClr="000000"/>
                </a:solidFill>
              </a:rPr>
              <a:t>Paper Maps</a:t>
            </a:r>
            <a:endParaRPr lang="en-US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5269135" y="282806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17" name="object 9"/>
          <p:cNvSpPr txBox="1">
            <a:spLocks/>
          </p:cNvSpPr>
          <p:nvPr/>
        </p:nvSpPr>
        <p:spPr>
          <a:xfrm>
            <a:off x="8412987" y="6463728"/>
            <a:ext cx="39319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555555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/>
            <a:fld id="{81D60167-4931-47E6-BA6A-407CBD079E47}" type="slidenum">
              <a:rPr lang="en-US" b="1" spc="-10" smtClean="0">
                <a:solidFill>
                  <a:srgbClr val="9D9E9D"/>
                </a:solidFill>
              </a:rPr>
              <a:pPr marL="102870"/>
              <a:t>18</a:t>
            </a:fld>
            <a:endParaRPr lang="en-US" b="1" spc="-10" dirty="0">
              <a:solidFill>
                <a:srgbClr val="9D9E9D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7821" y="1425615"/>
            <a:ext cx="2834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GUPS </a:t>
            </a:r>
          </a:p>
          <a:p>
            <a:r>
              <a:rPr lang="en-US" sz="1200" dirty="0" smtClean="0"/>
              <a:t>Geographic Update Partnership Software 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MAGIC Clearinghouse Summit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>
          <a:xfrm>
            <a:off x="8412988" y="6463728"/>
            <a:ext cx="502412" cy="394272"/>
          </a:xfrm>
        </p:spPr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b="1" spc="-10" smtClean="0">
                <a:solidFill>
                  <a:srgbClr val="9D9E9D"/>
                </a:solidFill>
                <a:latin typeface="Calibri"/>
                <a:cs typeface="Calibri"/>
              </a:rPr>
              <a:t>18</a:t>
            </a:fld>
            <a:endParaRPr lang="en-US"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41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685800" y="1371600"/>
            <a:ext cx="7467600" cy="298543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555555"/>
              </a:solidFill>
              <a:latin typeface="Arial"/>
              <a:cs typeface="Arial"/>
            </a:endParaRPr>
          </a:p>
          <a:p>
            <a:pPr marL="182880" marR="5080">
              <a:lnSpc>
                <a:spcPct val="10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555555"/>
                </a:solidFill>
                <a:latin typeface="Arial"/>
                <a:cs typeface="Arial"/>
              </a:rPr>
              <a:t>    Self-contained GIS software package that allows partners  	with or without GIS software to digitally participate in 	Census geographic programs, including address updates </a:t>
            </a:r>
            <a:endParaRPr lang="en-US" sz="2000" dirty="0">
              <a:solidFill>
                <a:srgbClr val="555555"/>
              </a:solidFill>
              <a:latin typeface="Arial"/>
              <a:cs typeface="Arial"/>
            </a:endParaRPr>
          </a:p>
          <a:p>
            <a:pPr marL="182880" marR="5080">
              <a:lnSpc>
                <a:spcPct val="10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555555"/>
                </a:solidFill>
                <a:latin typeface="Arial"/>
                <a:cs typeface="Arial"/>
              </a:rPr>
              <a:t>     Replaces the MAF/TIGER Partnership Software (MTPS)</a:t>
            </a:r>
          </a:p>
          <a:p>
            <a:pPr marL="182880" marR="5080">
              <a:lnSpc>
                <a:spcPct val="10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555555"/>
                </a:solidFill>
                <a:latin typeface="Arial"/>
                <a:cs typeface="Arial"/>
              </a:rPr>
              <a:t>     Includes built-in tools and verification  checks to ensure 	your data output adheres to program criteria and is 	formatted correctly so it can be accepted and processed 	by Census</a:t>
            </a:r>
            <a:endParaRPr lang="en-US" sz="1400" i="1" dirty="0" smtClean="0">
              <a:solidFill>
                <a:srgbClr val="555555"/>
              </a:solidFill>
              <a:latin typeface="Arial"/>
              <a:cs typeface="Arial"/>
            </a:endParaRPr>
          </a:p>
          <a:p>
            <a:pPr marL="119380" marR="5080" indent="-106680"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85800" y="4857509"/>
            <a:ext cx="3810000" cy="1219200"/>
          </a:xfrm>
          <a:custGeom>
            <a:avLst/>
            <a:gdLst/>
            <a:ahLst/>
            <a:cxnLst/>
            <a:rect l="l" t="t" r="r" b="b"/>
            <a:pathLst>
              <a:path w="619125" h="631189">
                <a:moveTo>
                  <a:pt x="618744" y="0"/>
                </a:moveTo>
                <a:lnTo>
                  <a:pt x="0" y="111937"/>
                </a:lnTo>
                <a:lnTo>
                  <a:pt x="0" y="549529"/>
                </a:lnTo>
                <a:lnTo>
                  <a:pt x="609219" y="630936"/>
                </a:lnTo>
                <a:lnTo>
                  <a:pt x="6187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en-US" b="1" dirty="0" smtClean="0"/>
              <a:t>RDP </a:t>
            </a:r>
            <a:r>
              <a:rPr lang="en-US" sz="1600" dirty="0" smtClean="0"/>
              <a:t>Redistricting Data Program</a:t>
            </a:r>
          </a:p>
          <a:p>
            <a:r>
              <a:rPr lang="en-US" b="1" dirty="0" smtClean="0"/>
              <a:t>LUCA </a:t>
            </a:r>
            <a:r>
              <a:rPr lang="en-US" sz="1600" dirty="0" smtClean="0"/>
              <a:t>Local Update of Census Addresses</a:t>
            </a:r>
          </a:p>
          <a:p>
            <a:r>
              <a:rPr lang="en-US" b="1" dirty="0" smtClean="0"/>
              <a:t>PSAP </a:t>
            </a:r>
            <a:r>
              <a:rPr lang="en-US" sz="1600" dirty="0" smtClean="0"/>
              <a:t>Participant Statistical Areas Program</a:t>
            </a:r>
          </a:p>
          <a:p>
            <a:r>
              <a:rPr lang="en-US" b="1" dirty="0" smtClean="0"/>
              <a:t>SDRP </a:t>
            </a:r>
            <a:r>
              <a:rPr lang="en-US" sz="1600" dirty="0" smtClean="0"/>
              <a:t>School District Review Program</a:t>
            </a:r>
            <a:endParaRPr sz="1600" dirty="0"/>
          </a:p>
        </p:txBody>
      </p: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xfrm>
            <a:off x="8412987" y="6463728"/>
            <a:ext cx="39319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b="1" spc="-10" dirty="0">
                <a:solidFill>
                  <a:srgbClr val="9D9E9D"/>
                </a:solidFill>
                <a:latin typeface="Calibri"/>
                <a:cs typeface="Calibri"/>
              </a:rPr>
              <a:t>19</a:t>
            </a:fld>
            <a:endParaRPr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  <p:sp>
        <p:nvSpPr>
          <p:cNvPr id="77" name="object 77"/>
          <p:cNvSpPr txBox="1">
            <a:spLocks noGrp="1"/>
          </p:cNvSpPr>
          <p:nvPr>
            <p:ph type="title"/>
          </p:nvPr>
        </p:nvSpPr>
        <p:spPr>
          <a:xfrm>
            <a:off x="459902" y="353901"/>
            <a:ext cx="8224519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3200" b="1" spc="-5" dirty="0" smtClean="0">
                <a:solidFill>
                  <a:schemeClr val="tx1"/>
                </a:solidFill>
              </a:rPr>
              <a:t>Census Bureau Geographic Partnership Tools</a:t>
            </a:r>
            <a:r>
              <a:rPr lang="en-US" sz="3200" b="1" spc="-5" dirty="0">
                <a:solidFill>
                  <a:srgbClr val="4F81BD"/>
                </a:solidFill>
              </a:rPr>
              <a:t/>
            </a:r>
            <a:br>
              <a:rPr lang="en-US" sz="3200" b="1" spc="-5" dirty="0">
                <a:solidFill>
                  <a:srgbClr val="4F81BD"/>
                </a:solidFill>
              </a:rPr>
            </a:br>
            <a:r>
              <a:rPr lang="en-US" sz="3200" b="1" spc="-5" dirty="0" smtClean="0">
                <a:solidFill>
                  <a:srgbClr val="4F81BD"/>
                </a:solidFill>
              </a:rPr>
              <a:t>GUPS:  </a:t>
            </a:r>
            <a:r>
              <a:rPr lang="en-US" sz="3200" spc="-5" dirty="0" smtClean="0">
                <a:solidFill>
                  <a:srgbClr val="4F81BD"/>
                </a:solidFill>
              </a:rPr>
              <a:t>Geographic Update Partnership Software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sz="3200" dirty="0"/>
          </a:p>
        </p:txBody>
      </p:sp>
      <p:sp>
        <p:nvSpPr>
          <p:cNvPr id="6" name="object 34"/>
          <p:cNvSpPr/>
          <p:nvPr/>
        </p:nvSpPr>
        <p:spPr>
          <a:xfrm>
            <a:off x="4809281" y="4822723"/>
            <a:ext cx="3810000" cy="1219200"/>
          </a:xfrm>
          <a:custGeom>
            <a:avLst/>
            <a:gdLst/>
            <a:ahLst/>
            <a:cxnLst/>
            <a:rect l="l" t="t" r="r" b="b"/>
            <a:pathLst>
              <a:path w="619125" h="631189">
                <a:moveTo>
                  <a:pt x="618744" y="0"/>
                </a:moveTo>
                <a:lnTo>
                  <a:pt x="0" y="111937"/>
                </a:lnTo>
                <a:lnTo>
                  <a:pt x="0" y="549529"/>
                </a:lnTo>
                <a:lnTo>
                  <a:pt x="609219" y="630936"/>
                </a:lnTo>
                <a:lnTo>
                  <a:pt x="6187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en-US" b="1" dirty="0" smtClean="0"/>
              <a:t>BAS  </a:t>
            </a:r>
            <a:r>
              <a:rPr lang="en-US" sz="1600" dirty="0" smtClean="0"/>
              <a:t>Boundary &amp; Annexation Survey</a:t>
            </a:r>
            <a:endParaRPr lang="en-US" b="1" dirty="0" smtClean="0"/>
          </a:p>
          <a:p>
            <a:r>
              <a:rPr lang="en-US" b="1" dirty="0" smtClean="0"/>
              <a:t>PUMA </a:t>
            </a:r>
            <a:r>
              <a:rPr lang="en-US" sz="1600" dirty="0" smtClean="0"/>
              <a:t>Public Use Microdata Areas </a:t>
            </a:r>
          </a:p>
          <a:p>
            <a:r>
              <a:rPr lang="en-US" b="1" dirty="0" smtClean="0"/>
              <a:t>TAZ/TAD </a:t>
            </a:r>
            <a:r>
              <a:rPr lang="en-US" sz="1600" dirty="0" smtClean="0"/>
              <a:t>Traffic Analysis Zones/Traffic 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Analysis Districts</a:t>
            </a:r>
          </a:p>
          <a:p>
            <a:r>
              <a:rPr lang="en-US" b="1" dirty="0" smtClean="0"/>
              <a:t>CQR </a:t>
            </a:r>
            <a:r>
              <a:rPr lang="en-US" sz="1600" dirty="0" smtClean="0"/>
              <a:t>Count Question Resolution</a:t>
            </a:r>
            <a:endParaRPr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13772" y="438781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380" marR="5080" indent="-106680">
              <a:lnSpc>
                <a:spcPct val="100000"/>
              </a:lnSpc>
            </a:pPr>
            <a:r>
              <a:rPr lang="en-US" i="1" dirty="0">
                <a:latin typeface="Arial"/>
                <a:cs typeface="Arial"/>
              </a:rPr>
              <a:t>Supports all Geographic Partnership Programs: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MAGIC Clearinghouse Summit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40" y="668527"/>
            <a:ext cx="8224519" cy="615553"/>
          </a:xfrm>
        </p:spPr>
        <p:txBody>
          <a:bodyPr/>
          <a:lstStyle/>
          <a:p>
            <a:r>
              <a:rPr lang="en-US" sz="4000" dirty="0" smtClean="0"/>
              <a:t>Two Areas of Discussion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4519" cy="8617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Geographic Partnership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2020 Census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MAGIC Clearinghouse Summit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b="1" spc="-10" smtClean="0">
                <a:solidFill>
                  <a:srgbClr val="9D9E9D"/>
                </a:solidFill>
                <a:latin typeface="Calibri"/>
                <a:cs typeface="Calibri"/>
              </a:rPr>
              <a:t>2</a:t>
            </a:fld>
            <a:endParaRPr lang="en-US"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14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7975854" y="5389626"/>
            <a:ext cx="619125" cy="631190"/>
          </a:xfrm>
          <a:custGeom>
            <a:avLst/>
            <a:gdLst/>
            <a:ahLst/>
            <a:cxnLst/>
            <a:rect l="l" t="t" r="r" b="b"/>
            <a:pathLst>
              <a:path w="619125" h="631189">
                <a:moveTo>
                  <a:pt x="618744" y="0"/>
                </a:moveTo>
                <a:lnTo>
                  <a:pt x="0" y="111937"/>
                </a:lnTo>
                <a:lnTo>
                  <a:pt x="0" y="549529"/>
                </a:lnTo>
                <a:lnTo>
                  <a:pt x="609219" y="630936"/>
                </a:lnTo>
                <a:lnTo>
                  <a:pt x="6187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xfrm>
            <a:off x="8412987" y="6463728"/>
            <a:ext cx="39319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b="1" spc="-10" dirty="0">
                <a:solidFill>
                  <a:srgbClr val="9D9E9D"/>
                </a:solidFill>
                <a:latin typeface="Calibri"/>
                <a:cs typeface="Calibri"/>
              </a:rPr>
              <a:t>20</a:t>
            </a:fld>
            <a:endParaRPr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  <p:sp>
        <p:nvSpPr>
          <p:cNvPr id="77" name="object 77"/>
          <p:cNvSpPr txBox="1">
            <a:spLocks noGrp="1"/>
          </p:cNvSpPr>
          <p:nvPr>
            <p:ph type="title"/>
          </p:nvPr>
        </p:nvSpPr>
        <p:spPr>
          <a:xfrm>
            <a:off x="699304" y="152400"/>
            <a:ext cx="70866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3200" b="1" spc="-5" dirty="0">
                <a:solidFill>
                  <a:srgbClr val="4F81BD"/>
                </a:solidFill>
              </a:rPr>
              <a:t/>
            </a:r>
            <a:br>
              <a:rPr lang="en-US" sz="3200" b="1" spc="-5" dirty="0">
                <a:solidFill>
                  <a:srgbClr val="4F81BD"/>
                </a:solidFill>
              </a:rPr>
            </a:br>
            <a:r>
              <a:rPr lang="en-US" sz="3200" b="1" spc="-5" dirty="0" smtClean="0">
                <a:solidFill>
                  <a:srgbClr val="4F81BD"/>
                </a:solidFill>
              </a:rPr>
              <a:t>SWIM</a:t>
            </a:r>
            <a:r>
              <a:rPr lang="en-US" sz="3200" spc="-5" dirty="0" smtClean="0">
                <a:solidFill>
                  <a:srgbClr val="4F81BD"/>
                </a:solidFill>
              </a:rPr>
              <a:t>: Secure Web Incoming Module</a:t>
            </a:r>
            <a:endParaRPr sz="3200" dirty="0"/>
          </a:p>
        </p:txBody>
      </p:sp>
      <p:sp>
        <p:nvSpPr>
          <p:cNvPr id="79" name="Rectangle 78"/>
          <p:cNvSpPr/>
          <p:nvPr/>
        </p:nvSpPr>
        <p:spPr>
          <a:xfrm>
            <a:off x="2570650" y="2133600"/>
            <a:ext cx="3772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u="sng" dirty="0" smtClean="0">
                <a:solidFill>
                  <a:srgbClr val="0000FF"/>
                </a:solidFill>
              </a:rPr>
              <a:t>https://respond.census.gov/swim/</a:t>
            </a:r>
            <a:endParaRPr lang="en-US" sz="2000" i="1" u="sng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9106" y="1733490"/>
            <a:ext cx="8290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Official web portal for uploading partnership materials to the Census Bureau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0940" y="2703706"/>
            <a:ext cx="8712055" cy="3001515"/>
            <a:chOff x="100940" y="2703706"/>
            <a:chExt cx="8712055" cy="300151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40" y="2703706"/>
              <a:ext cx="8712055" cy="30015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162800" y="2703706"/>
              <a:ext cx="623104" cy="246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>
                      <a:lumMod val="75000"/>
                    </a:schemeClr>
                  </a:solidFill>
                </a:rPr>
                <a:t>User</a:t>
              </a:r>
              <a:endParaRPr lang="en-US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MAGIC Clearinghouse Summit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040" y="457200"/>
            <a:ext cx="822451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0" dirty="0" smtClean="0">
                <a:solidFill>
                  <a:schemeClr val="tx1"/>
                </a:solidFill>
              </a:rPr>
              <a:t>T</a:t>
            </a:r>
            <a:r>
              <a:rPr sz="3200" b="1" spc="-5" dirty="0" smtClean="0">
                <a:solidFill>
                  <a:schemeClr val="tx1"/>
                </a:solidFill>
              </a:rPr>
              <a:t>h</a:t>
            </a:r>
            <a:r>
              <a:rPr sz="3200" b="1" spc="-15" dirty="0" smtClean="0">
                <a:solidFill>
                  <a:schemeClr val="tx1"/>
                </a:solidFill>
              </a:rPr>
              <a:t>e</a:t>
            </a:r>
            <a:r>
              <a:rPr sz="3200" b="1" spc="15" dirty="0" smtClean="0">
                <a:solidFill>
                  <a:schemeClr val="tx1"/>
                </a:solidFill>
              </a:rPr>
              <a:t> </a:t>
            </a:r>
            <a:r>
              <a:rPr sz="3200" b="1" spc="-20" dirty="0" smtClean="0">
                <a:solidFill>
                  <a:schemeClr val="tx1"/>
                </a:solidFill>
              </a:rPr>
              <a:t>202</a:t>
            </a:r>
            <a:r>
              <a:rPr sz="3200" b="1" spc="-15" dirty="0" smtClean="0">
                <a:solidFill>
                  <a:schemeClr val="tx1"/>
                </a:solidFill>
              </a:rPr>
              <a:t>0</a:t>
            </a:r>
            <a:r>
              <a:rPr sz="3200" b="1" spc="-10" dirty="0" smtClean="0">
                <a:solidFill>
                  <a:schemeClr val="tx1"/>
                </a:solidFill>
              </a:rPr>
              <a:t> </a:t>
            </a:r>
            <a:r>
              <a:rPr sz="3200" b="1" dirty="0" smtClean="0">
                <a:solidFill>
                  <a:schemeClr val="tx1"/>
                </a:solidFill>
              </a:rPr>
              <a:t>C</a:t>
            </a:r>
            <a:r>
              <a:rPr sz="3200" b="1" spc="-10" dirty="0" smtClean="0">
                <a:solidFill>
                  <a:schemeClr val="tx1"/>
                </a:solidFill>
              </a:rPr>
              <a:t>e</a:t>
            </a:r>
            <a:r>
              <a:rPr sz="3200" b="1" spc="-5" dirty="0" smtClean="0">
                <a:solidFill>
                  <a:schemeClr val="tx1"/>
                </a:solidFill>
              </a:rPr>
              <a:t>nsu</a:t>
            </a:r>
            <a:r>
              <a:rPr sz="3200" b="1" dirty="0" smtClean="0">
                <a:solidFill>
                  <a:schemeClr val="tx1"/>
                </a:solidFill>
              </a:rPr>
              <a:t>s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26439" y="2898153"/>
            <a:ext cx="34925" cy="37465"/>
          </a:xfrm>
          <a:custGeom>
            <a:avLst/>
            <a:gdLst/>
            <a:ahLst/>
            <a:cxnLst/>
            <a:rect l="l" t="t" r="r" b="b"/>
            <a:pathLst>
              <a:path w="34925" h="37464">
                <a:moveTo>
                  <a:pt x="19697" y="22682"/>
                </a:moveTo>
                <a:lnTo>
                  <a:pt x="14998" y="22682"/>
                </a:lnTo>
                <a:lnTo>
                  <a:pt x="13614" y="35750"/>
                </a:lnTo>
                <a:lnTo>
                  <a:pt x="13512" y="36245"/>
                </a:lnTo>
                <a:lnTo>
                  <a:pt x="13728" y="36626"/>
                </a:lnTo>
                <a:lnTo>
                  <a:pt x="14782" y="37160"/>
                </a:lnTo>
                <a:lnTo>
                  <a:pt x="19913" y="37160"/>
                </a:lnTo>
                <a:lnTo>
                  <a:pt x="20967" y="36626"/>
                </a:lnTo>
                <a:lnTo>
                  <a:pt x="21081" y="35750"/>
                </a:lnTo>
                <a:lnTo>
                  <a:pt x="19697" y="22682"/>
                </a:lnTo>
                <a:close/>
              </a:path>
              <a:path w="34925" h="37464">
                <a:moveTo>
                  <a:pt x="4038" y="6629"/>
                </a:moveTo>
                <a:lnTo>
                  <a:pt x="3581" y="6629"/>
                </a:lnTo>
                <a:lnTo>
                  <a:pt x="2590" y="7226"/>
                </a:lnTo>
                <a:lnTo>
                  <a:pt x="1948" y="8039"/>
                </a:lnTo>
                <a:lnTo>
                  <a:pt x="426" y="10629"/>
                </a:lnTo>
                <a:lnTo>
                  <a:pt x="38" y="11557"/>
                </a:lnTo>
                <a:lnTo>
                  <a:pt x="0" y="12725"/>
                </a:lnTo>
                <a:lnTo>
                  <a:pt x="228" y="13131"/>
                </a:lnTo>
                <a:lnTo>
                  <a:pt x="698" y="13360"/>
                </a:lnTo>
                <a:lnTo>
                  <a:pt x="12712" y="18643"/>
                </a:lnTo>
                <a:lnTo>
                  <a:pt x="228" y="24180"/>
                </a:lnTo>
                <a:lnTo>
                  <a:pt x="0" y="24574"/>
                </a:lnTo>
                <a:lnTo>
                  <a:pt x="38" y="25730"/>
                </a:lnTo>
                <a:lnTo>
                  <a:pt x="431" y="26670"/>
                </a:lnTo>
                <a:lnTo>
                  <a:pt x="1955" y="29298"/>
                </a:lnTo>
                <a:lnTo>
                  <a:pt x="2590" y="30111"/>
                </a:lnTo>
                <a:lnTo>
                  <a:pt x="3581" y="30708"/>
                </a:lnTo>
                <a:lnTo>
                  <a:pt x="4038" y="30708"/>
                </a:lnTo>
                <a:lnTo>
                  <a:pt x="14998" y="22682"/>
                </a:lnTo>
                <a:lnTo>
                  <a:pt x="31139" y="22682"/>
                </a:lnTo>
                <a:lnTo>
                  <a:pt x="22034" y="18643"/>
                </a:lnTo>
                <a:lnTo>
                  <a:pt x="31218" y="14604"/>
                </a:lnTo>
                <a:lnTo>
                  <a:pt x="14998" y="14604"/>
                </a:lnTo>
                <a:lnTo>
                  <a:pt x="4432" y="6934"/>
                </a:lnTo>
                <a:lnTo>
                  <a:pt x="4038" y="6629"/>
                </a:lnTo>
                <a:close/>
              </a:path>
              <a:path w="34925" h="37464">
                <a:moveTo>
                  <a:pt x="31139" y="22682"/>
                </a:moveTo>
                <a:lnTo>
                  <a:pt x="19697" y="22682"/>
                </a:lnTo>
                <a:lnTo>
                  <a:pt x="30708" y="30708"/>
                </a:lnTo>
                <a:lnTo>
                  <a:pt x="31153" y="30708"/>
                </a:lnTo>
                <a:lnTo>
                  <a:pt x="32118" y="30111"/>
                </a:lnTo>
                <a:lnTo>
                  <a:pt x="32740" y="29298"/>
                </a:lnTo>
                <a:lnTo>
                  <a:pt x="34264" y="26670"/>
                </a:lnTo>
                <a:lnTo>
                  <a:pt x="34670" y="25730"/>
                </a:lnTo>
                <a:lnTo>
                  <a:pt x="34734" y="24574"/>
                </a:lnTo>
                <a:lnTo>
                  <a:pt x="34518" y="24180"/>
                </a:lnTo>
                <a:lnTo>
                  <a:pt x="31139" y="22682"/>
                </a:lnTo>
                <a:close/>
              </a:path>
              <a:path w="34925" h="37464">
                <a:moveTo>
                  <a:pt x="18872" y="0"/>
                </a:moveTo>
                <a:lnTo>
                  <a:pt x="15824" y="0"/>
                </a:lnTo>
                <a:lnTo>
                  <a:pt x="14782" y="127"/>
                </a:lnTo>
                <a:lnTo>
                  <a:pt x="13728" y="660"/>
                </a:lnTo>
                <a:lnTo>
                  <a:pt x="13614" y="1600"/>
                </a:lnTo>
                <a:lnTo>
                  <a:pt x="14998" y="14604"/>
                </a:lnTo>
                <a:lnTo>
                  <a:pt x="19697" y="14604"/>
                </a:lnTo>
                <a:lnTo>
                  <a:pt x="21081" y="1600"/>
                </a:lnTo>
                <a:lnTo>
                  <a:pt x="21183" y="1066"/>
                </a:lnTo>
                <a:lnTo>
                  <a:pt x="20967" y="660"/>
                </a:lnTo>
                <a:lnTo>
                  <a:pt x="19913" y="127"/>
                </a:lnTo>
                <a:lnTo>
                  <a:pt x="18872" y="0"/>
                </a:lnTo>
                <a:close/>
              </a:path>
              <a:path w="34925" h="37464">
                <a:moveTo>
                  <a:pt x="31153" y="6629"/>
                </a:moveTo>
                <a:lnTo>
                  <a:pt x="30708" y="6629"/>
                </a:lnTo>
                <a:lnTo>
                  <a:pt x="30314" y="6934"/>
                </a:lnTo>
                <a:lnTo>
                  <a:pt x="19697" y="14604"/>
                </a:lnTo>
                <a:lnTo>
                  <a:pt x="31218" y="14604"/>
                </a:lnTo>
                <a:lnTo>
                  <a:pt x="34048" y="13360"/>
                </a:lnTo>
                <a:lnTo>
                  <a:pt x="34518" y="13131"/>
                </a:lnTo>
                <a:lnTo>
                  <a:pt x="34734" y="12725"/>
                </a:lnTo>
                <a:lnTo>
                  <a:pt x="34670" y="11557"/>
                </a:lnTo>
                <a:lnTo>
                  <a:pt x="34256" y="10617"/>
                </a:lnTo>
                <a:lnTo>
                  <a:pt x="33502" y="9372"/>
                </a:lnTo>
                <a:lnTo>
                  <a:pt x="32730" y="8026"/>
                </a:lnTo>
                <a:lnTo>
                  <a:pt x="32118" y="7226"/>
                </a:lnTo>
                <a:lnTo>
                  <a:pt x="31153" y="6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799590" y="2898153"/>
            <a:ext cx="34925" cy="37465"/>
          </a:xfrm>
          <a:custGeom>
            <a:avLst/>
            <a:gdLst/>
            <a:ahLst/>
            <a:cxnLst/>
            <a:rect l="l" t="t" r="r" b="b"/>
            <a:pathLst>
              <a:path w="34925" h="37464">
                <a:moveTo>
                  <a:pt x="19697" y="22682"/>
                </a:moveTo>
                <a:lnTo>
                  <a:pt x="14998" y="22682"/>
                </a:lnTo>
                <a:lnTo>
                  <a:pt x="13614" y="35750"/>
                </a:lnTo>
                <a:lnTo>
                  <a:pt x="13512" y="36245"/>
                </a:lnTo>
                <a:lnTo>
                  <a:pt x="13728" y="36626"/>
                </a:lnTo>
                <a:lnTo>
                  <a:pt x="14782" y="37160"/>
                </a:lnTo>
                <a:lnTo>
                  <a:pt x="19913" y="37160"/>
                </a:lnTo>
                <a:lnTo>
                  <a:pt x="20967" y="36626"/>
                </a:lnTo>
                <a:lnTo>
                  <a:pt x="21081" y="35750"/>
                </a:lnTo>
                <a:lnTo>
                  <a:pt x="19697" y="22682"/>
                </a:lnTo>
                <a:close/>
              </a:path>
              <a:path w="34925" h="37464">
                <a:moveTo>
                  <a:pt x="4038" y="6629"/>
                </a:moveTo>
                <a:lnTo>
                  <a:pt x="3581" y="6629"/>
                </a:lnTo>
                <a:lnTo>
                  <a:pt x="2590" y="7226"/>
                </a:lnTo>
                <a:lnTo>
                  <a:pt x="1948" y="8039"/>
                </a:lnTo>
                <a:lnTo>
                  <a:pt x="426" y="10629"/>
                </a:lnTo>
                <a:lnTo>
                  <a:pt x="38" y="11557"/>
                </a:lnTo>
                <a:lnTo>
                  <a:pt x="0" y="12725"/>
                </a:lnTo>
                <a:lnTo>
                  <a:pt x="228" y="13131"/>
                </a:lnTo>
                <a:lnTo>
                  <a:pt x="698" y="13360"/>
                </a:lnTo>
                <a:lnTo>
                  <a:pt x="12712" y="18643"/>
                </a:lnTo>
                <a:lnTo>
                  <a:pt x="228" y="24180"/>
                </a:lnTo>
                <a:lnTo>
                  <a:pt x="0" y="24574"/>
                </a:lnTo>
                <a:lnTo>
                  <a:pt x="38" y="25730"/>
                </a:lnTo>
                <a:lnTo>
                  <a:pt x="431" y="26670"/>
                </a:lnTo>
                <a:lnTo>
                  <a:pt x="1955" y="29298"/>
                </a:lnTo>
                <a:lnTo>
                  <a:pt x="2590" y="30111"/>
                </a:lnTo>
                <a:lnTo>
                  <a:pt x="3581" y="30708"/>
                </a:lnTo>
                <a:lnTo>
                  <a:pt x="4038" y="30708"/>
                </a:lnTo>
                <a:lnTo>
                  <a:pt x="14998" y="22682"/>
                </a:lnTo>
                <a:lnTo>
                  <a:pt x="31139" y="22682"/>
                </a:lnTo>
                <a:lnTo>
                  <a:pt x="22034" y="18643"/>
                </a:lnTo>
                <a:lnTo>
                  <a:pt x="31218" y="14604"/>
                </a:lnTo>
                <a:lnTo>
                  <a:pt x="14998" y="14604"/>
                </a:lnTo>
                <a:lnTo>
                  <a:pt x="4432" y="6934"/>
                </a:lnTo>
                <a:lnTo>
                  <a:pt x="4038" y="6629"/>
                </a:lnTo>
                <a:close/>
              </a:path>
              <a:path w="34925" h="37464">
                <a:moveTo>
                  <a:pt x="31139" y="22682"/>
                </a:moveTo>
                <a:lnTo>
                  <a:pt x="19697" y="22682"/>
                </a:lnTo>
                <a:lnTo>
                  <a:pt x="30708" y="30708"/>
                </a:lnTo>
                <a:lnTo>
                  <a:pt x="31153" y="30708"/>
                </a:lnTo>
                <a:lnTo>
                  <a:pt x="32118" y="30111"/>
                </a:lnTo>
                <a:lnTo>
                  <a:pt x="32740" y="29298"/>
                </a:lnTo>
                <a:lnTo>
                  <a:pt x="34264" y="26670"/>
                </a:lnTo>
                <a:lnTo>
                  <a:pt x="34670" y="25730"/>
                </a:lnTo>
                <a:lnTo>
                  <a:pt x="34734" y="24574"/>
                </a:lnTo>
                <a:lnTo>
                  <a:pt x="34518" y="24180"/>
                </a:lnTo>
                <a:lnTo>
                  <a:pt x="31139" y="22682"/>
                </a:lnTo>
                <a:close/>
              </a:path>
              <a:path w="34925" h="37464">
                <a:moveTo>
                  <a:pt x="18872" y="0"/>
                </a:moveTo>
                <a:lnTo>
                  <a:pt x="15824" y="0"/>
                </a:lnTo>
                <a:lnTo>
                  <a:pt x="14782" y="127"/>
                </a:lnTo>
                <a:lnTo>
                  <a:pt x="13728" y="660"/>
                </a:lnTo>
                <a:lnTo>
                  <a:pt x="13614" y="1600"/>
                </a:lnTo>
                <a:lnTo>
                  <a:pt x="14998" y="14604"/>
                </a:lnTo>
                <a:lnTo>
                  <a:pt x="19697" y="14604"/>
                </a:lnTo>
                <a:lnTo>
                  <a:pt x="21081" y="1600"/>
                </a:lnTo>
                <a:lnTo>
                  <a:pt x="21183" y="1066"/>
                </a:lnTo>
                <a:lnTo>
                  <a:pt x="20967" y="660"/>
                </a:lnTo>
                <a:lnTo>
                  <a:pt x="19913" y="127"/>
                </a:lnTo>
                <a:lnTo>
                  <a:pt x="18872" y="0"/>
                </a:lnTo>
                <a:close/>
              </a:path>
              <a:path w="34925" h="37464">
                <a:moveTo>
                  <a:pt x="31153" y="6629"/>
                </a:moveTo>
                <a:lnTo>
                  <a:pt x="30708" y="6629"/>
                </a:lnTo>
                <a:lnTo>
                  <a:pt x="30314" y="6934"/>
                </a:lnTo>
                <a:lnTo>
                  <a:pt x="19697" y="14604"/>
                </a:lnTo>
                <a:lnTo>
                  <a:pt x="31218" y="14604"/>
                </a:lnTo>
                <a:lnTo>
                  <a:pt x="34048" y="13360"/>
                </a:lnTo>
                <a:lnTo>
                  <a:pt x="34518" y="13131"/>
                </a:lnTo>
                <a:lnTo>
                  <a:pt x="34734" y="12725"/>
                </a:lnTo>
                <a:lnTo>
                  <a:pt x="34670" y="11557"/>
                </a:lnTo>
                <a:lnTo>
                  <a:pt x="34256" y="10617"/>
                </a:lnTo>
                <a:lnTo>
                  <a:pt x="33502" y="9372"/>
                </a:lnTo>
                <a:lnTo>
                  <a:pt x="32730" y="8026"/>
                </a:lnTo>
                <a:lnTo>
                  <a:pt x="32118" y="7226"/>
                </a:lnTo>
                <a:lnTo>
                  <a:pt x="31153" y="6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21047" y="1370596"/>
            <a:ext cx="795528" cy="306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24095" y="2214619"/>
            <a:ext cx="792480" cy="306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301196" y="3133723"/>
            <a:ext cx="794004" cy="30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301252" y="3829060"/>
            <a:ext cx="790955" cy="3063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293758" y="4858938"/>
            <a:ext cx="797052" cy="306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335670" y="5690028"/>
            <a:ext cx="789431" cy="3063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Group 5"/>
          <p:cNvGrpSpPr/>
          <p:nvPr/>
        </p:nvGrpSpPr>
        <p:grpSpPr>
          <a:xfrm>
            <a:off x="317736" y="1393828"/>
            <a:ext cx="795790" cy="4579255"/>
            <a:chOff x="-539759" y="1393828"/>
            <a:chExt cx="795790" cy="4579255"/>
          </a:xfrm>
        </p:grpSpPr>
        <p:sp>
          <p:nvSpPr>
            <p:cNvPr id="17" name="object 17"/>
            <p:cNvSpPr/>
            <p:nvPr/>
          </p:nvSpPr>
          <p:spPr>
            <a:xfrm>
              <a:off x="-533400" y="1393828"/>
              <a:ext cx="749489" cy="2598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-533400" y="2237888"/>
              <a:ext cx="747064" cy="25978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-539759" y="3149921"/>
              <a:ext cx="749096" cy="25994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-533400" y="3875403"/>
              <a:ext cx="745270" cy="25998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-533400" y="4895056"/>
              <a:ext cx="751528" cy="25978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-488062" y="5713297"/>
              <a:ext cx="744093" cy="25978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21110" y="869062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spc="-35" dirty="0">
                <a:solidFill>
                  <a:srgbClr val="4F81BD"/>
                </a:solidFill>
                <a:cs typeface="Calibri"/>
              </a:rPr>
              <a:t>K</a:t>
            </a:r>
            <a:r>
              <a:rPr lang="en-US" sz="2000" spc="-15" dirty="0">
                <a:solidFill>
                  <a:srgbClr val="4F81BD"/>
                </a:solidFill>
                <a:cs typeface="Calibri"/>
              </a:rPr>
              <a:t>e</a:t>
            </a:r>
            <a:r>
              <a:rPr lang="en-US" sz="2000" dirty="0">
                <a:solidFill>
                  <a:srgbClr val="4F81BD"/>
                </a:solidFill>
                <a:cs typeface="Calibri"/>
              </a:rPr>
              <a:t>y</a:t>
            </a:r>
            <a:r>
              <a:rPr lang="en-US" sz="2000" spc="-20" dirty="0">
                <a:solidFill>
                  <a:srgbClr val="4F81BD"/>
                </a:solidFill>
                <a:cs typeface="Calibri"/>
              </a:rPr>
              <a:t> Geographic Partnership Activities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3640" y="1242556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b="1" dirty="0" smtClean="0">
                <a:cs typeface="Calibri"/>
              </a:rPr>
              <a:t>BAS</a:t>
            </a:r>
            <a:r>
              <a:rPr lang="en-US" sz="1200" dirty="0" smtClean="0">
                <a:cs typeface="Calibri"/>
              </a:rPr>
              <a:t> 2016 deadline </a:t>
            </a:r>
            <a:r>
              <a:rPr lang="en-US" sz="1200" dirty="0">
                <a:cs typeface="Calibri"/>
              </a:rPr>
              <a:t>to be included in ACS, </a:t>
            </a:r>
            <a:r>
              <a:rPr lang="en-US" sz="1200" dirty="0" smtClean="0">
                <a:cs typeface="Calibri"/>
              </a:rPr>
              <a:t>PEP - March 1</a:t>
            </a:r>
            <a:endParaRPr lang="en-US" sz="12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200" b="1" dirty="0" smtClean="0">
                <a:cs typeface="Calibri"/>
              </a:rPr>
              <a:t>BAS</a:t>
            </a:r>
            <a:r>
              <a:rPr lang="en-US" sz="1200" dirty="0" smtClean="0">
                <a:cs typeface="Calibri"/>
              </a:rPr>
              <a:t> 2016 deadline </a:t>
            </a:r>
            <a:r>
              <a:rPr lang="en-US" sz="1200" dirty="0">
                <a:cs typeface="Calibri"/>
              </a:rPr>
              <a:t>for updates to be included in next year’s </a:t>
            </a:r>
            <a:r>
              <a:rPr lang="en-US" sz="1200" dirty="0" smtClean="0">
                <a:cs typeface="Calibri"/>
              </a:rPr>
              <a:t>BAS - April </a:t>
            </a:r>
            <a:r>
              <a:rPr lang="en-US" sz="1200" dirty="0">
                <a:cs typeface="Calibri"/>
              </a:rPr>
              <a:t>31: </a:t>
            </a:r>
          </a:p>
          <a:p>
            <a:pPr marL="12700">
              <a:lnSpc>
                <a:spcPct val="100000"/>
              </a:lnSpc>
            </a:pPr>
            <a:r>
              <a:rPr lang="en-US" sz="1200" b="1" dirty="0" smtClean="0">
                <a:cs typeface="Calibri"/>
              </a:rPr>
              <a:t>BAS</a:t>
            </a:r>
            <a:r>
              <a:rPr lang="en-US" sz="1200" dirty="0" smtClean="0">
                <a:cs typeface="Calibri"/>
              </a:rPr>
              <a:t> 2017 - a</a:t>
            </a:r>
            <a:r>
              <a:rPr lang="en-US" sz="1200" spc="5" dirty="0" smtClean="0">
                <a:cs typeface="Calibri"/>
              </a:rPr>
              <a:t>nnu</a:t>
            </a:r>
            <a:r>
              <a:rPr lang="en-US" sz="1200" dirty="0" smtClean="0">
                <a:cs typeface="Calibri"/>
              </a:rPr>
              <a:t>al</a:t>
            </a:r>
            <a:r>
              <a:rPr lang="en-US" sz="1200" spc="-35" dirty="0" smtClean="0">
                <a:cs typeface="Calibri"/>
              </a:rPr>
              <a:t> </a:t>
            </a:r>
            <a:r>
              <a:rPr lang="en-US" sz="1200" dirty="0">
                <a:cs typeface="Calibri"/>
              </a:rPr>
              <a:t>i</a:t>
            </a:r>
            <a:r>
              <a:rPr lang="en-US" sz="1200" spc="-20" dirty="0">
                <a:cs typeface="Calibri"/>
              </a:rPr>
              <a:t>n</a:t>
            </a:r>
            <a:r>
              <a:rPr lang="en-US" sz="1200" spc="-15" dirty="0">
                <a:cs typeface="Calibri"/>
              </a:rPr>
              <a:t>v</a:t>
            </a:r>
            <a:r>
              <a:rPr lang="en-US" sz="1200" dirty="0">
                <a:cs typeface="Calibri"/>
              </a:rPr>
              <a:t>i</a:t>
            </a:r>
            <a:r>
              <a:rPr lang="en-US" sz="1200" spc="-10" dirty="0">
                <a:cs typeface="Calibri"/>
              </a:rPr>
              <a:t>t</a:t>
            </a:r>
            <a:r>
              <a:rPr lang="en-US" sz="1200" spc="-15" dirty="0">
                <a:cs typeface="Calibri"/>
              </a:rPr>
              <a:t>a</a:t>
            </a:r>
            <a:r>
              <a:rPr lang="en-US" sz="1200" dirty="0">
                <a:cs typeface="Calibri"/>
              </a:rPr>
              <a:t>tion</a:t>
            </a:r>
            <a:r>
              <a:rPr lang="en-US" sz="1200" spc="-40" dirty="0">
                <a:cs typeface="Calibri"/>
              </a:rPr>
              <a:t> </a:t>
            </a:r>
            <a:r>
              <a:rPr lang="en-US" sz="1200" spc="-15" dirty="0">
                <a:cs typeface="Calibri"/>
              </a:rPr>
              <a:t>t</a:t>
            </a:r>
            <a:r>
              <a:rPr lang="en-US" sz="1200" dirty="0">
                <a:cs typeface="Calibri"/>
              </a:rPr>
              <a:t>o</a:t>
            </a:r>
            <a:r>
              <a:rPr lang="en-US" sz="1200" spc="5" dirty="0">
                <a:cs typeface="Calibri"/>
              </a:rPr>
              <a:t> upd</a:t>
            </a:r>
            <a:r>
              <a:rPr lang="en-US" sz="1200" spc="-15" dirty="0">
                <a:cs typeface="Calibri"/>
              </a:rPr>
              <a:t>a</a:t>
            </a:r>
            <a:r>
              <a:rPr lang="en-US" sz="1200" spc="-25" dirty="0">
                <a:cs typeface="Calibri"/>
              </a:rPr>
              <a:t>t</a:t>
            </a:r>
            <a:r>
              <a:rPr lang="en-US" sz="1200" spc="-10" dirty="0">
                <a:cs typeface="Calibri"/>
              </a:rPr>
              <a:t>e</a:t>
            </a:r>
            <a:r>
              <a:rPr lang="en-US" sz="1200" spc="-30" dirty="0">
                <a:cs typeface="Calibri"/>
              </a:rPr>
              <a:t> </a:t>
            </a:r>
            <a:r>
              <a:rPr lang="en-US" sz="1200" dirty="0" smtClean="0">
                <a:cs typeface="Calibri"/>
              </a:rPr>
              <a:t>le</a:t>
            </a:r>
            <a:r>
              <a:rPr lang="en-US" sz="1200" spc="-35" dirty="0" smtClean="0">
                <a:cs typeface="Calibri"/>
              </a:rPr>
              <a:t>g</a:t>
            </a:r>
            <a:r>
              <a:rPr lang="en-US" sz="1200" dirty="0" smtClean="0">
                <a:cs typeface="Calibri"/>
              </a:rPr>
              <a:t>al</a:t>
            </a:r>
            <a:r>
              <a:rPr lang="en-US" sz="1200" spc="-10" dirty="0" smtClean="0">
                <a:cs typeface="Calibri"/>
              </a:rPr>
              <a:t> </a:t>
            </a:r>
            <a:r>
              <a:rPr lang="en-US" sz="1200" spc="5" dirty="0" smtClean="0">
                <a:cs typeface="Calibri"/>
              </a:rPr>
              <a:t>b</a:t>
            </a:r>
            <a:r>
              <a:rPr lang="en-US" sz="1200" dirty="0" smtClean="0">
                <a:cs typeface="Calibri"/>
              </a:rPr>
              <a:t>o</a:t>
            </a:r>
            <a:r>
              <a:rPr lang="en-US" sz="1200" spc="5" dirty="0" smtClean="0">
                <a:cs typeface="Calibri"/>
              </a:rPr>
              <a:t>und</a:t>
            </a:r>
            <a:r>
              <a:rPr lang="en-US" sz="1200" dirty="0" smtClean="0">
                <a:cs typeface="Calibri"/>
              </a:rPr>
              <a:t>a</a:t>
            </a:r>
            <a:r>
              <a:rPr lang="en-US" sz="1200" spc="-20" dirty="0" smtClean="0">
                <a:cs typeface="Calibri"/>
              </a:rPr>
              <a:t>r</a:t>
            </a:r>
            <a:r>
              <a:rPr lang="en-US" sz="1200" dirty="0" smtClean="0">
                <a:cs typeface="Calibri"/>
              </a:rPr>
              <a:t>i</a:t>
            </a:r>
            <a:r>
              <a:rPr lang="en-US" sz="1200" spc="-10" dirty="0" smtClean="0">
                <a:cs typeface="Calibri"/>
              </a:rPr>
              <a:t>e</a:t>
            </a:r>
            <a:r>
              <a:rPr lang="en-US" sz="1200" dirty="0" smtClean="0">
                <a:cs typeface="Calibri"/>
              </a:rPr>
              <a:t>s - December</a:t>
            </a:r>
            <a:endParaRPr lang="en-US" sz="1200" dirty="0"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53640" y="1930646"/>
            <a:ext cx="6943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b="1" dirty="0" smtClean="0">
                <a:cs typeface="Calibri"/>
              </a:rPr>
              <a:t>LUCA </a:t>
            </a:r>
            <a:r>
              <a:rPr lang="en-US" sz="1200" dirty="0" smtClean="0">
                <a:cs typeface="Calibri"/>
              </a:rPr>
              <a:t>Advance Notice sent to Highest Elected Officials – January </a:t>
            </a:r>
          </a:p>
          <a:p>
            <a:pPr marL="12700">
              <a:lnSpc>
                <a:spcPct val="100000"/>
              </a:lnSpc>
            </a:pPr>
            <a:r>
              <a:rPr lang="en-US" sz="1200" b="1" dirty="0">
                <a:cs typeface="Calibri"/>
              </a:rPr>
              <a:t>BAS</a:t>
            </a:r>
            <a:r>
              <a:rPr lang="en-US" sz="1200" dirty="0">
                <a:cs typeface="Calibri"/>
              </a:rPr>
              <a:t> 2017 deadline to be included in ACS, PEP - March 1</a:t>
            </a:r>
          </a:p>
          <a:p>
            <a:pPr marL="12700">
              <a:lnSpc>
                <a:spcPct val="100000"/>
              </a:lnSpc>
            </a:pPr>
            <a:r>
              <a:rPr lang="en-US" sz="1200" b="1" dirty="0">
                <a:cs typeface="Calibri"/>
              </a:rPr>
              <a:t>BAS</a:t>
            </a:r>
            <a:r>
              <a:rPr lang="en-US" sz="1200" dirty="0">
                <a:cs typeface="Calibri"/>
              </a:rPr>
              <a:t> 2017 deadline for updates to be included in next year’s BAS - April 31: </a:t>
            </a:r>
          </a:p>
          <a:p>
            <a:pPr marL="12700">
              <a:lnSpc>
                <a:spcPct val="100000"/>
              </a:lnSpc>
            </a:pPr>
            <a:r>
              <a:rPr lang="en-US" sz="1200" b="1" dirty="0" smtClean="0">
                <a:cs typeface="Calibri"/>
              </a:rPr>
              <a:t>LUCA</a:t>
            </a:r>
            <a:r>
              <a:rPr lang="en-US" sz="1200" dirty="0" smtClean="0">
                <a:cs typeface="Calibri"/>
              </a:rPr>
              <a:t> Invitation  to review Master Address File –July 2017</a:t>
            </a:r>
          </a:p>
          <a:p>
            <a:pPr marL="12700">
              <a:lnSpc>
                <a:spcPct val="100000"/>
              </a:lnSpc>
            </a:pPr>
            <a:r>
              <a:rPr lang="en-US" sz="1200" b="1" dirty="0" smtClean="0">
                <a:cs typeface="Calibri"/>
              </a:rPr>
              <a:t>BAS</a:t>
            </a:r>
            <a:r>
              <a:rPr lang="en-US" sz="1200" dirty="0" smtClean="0">
                <a:cs typeface="Calibri"/>
              </a:rPr>
              <a:t> 2018 – a</a:t>
            </a:r>
            <a:r>
              <a:rPr lang="en-US" sz="1200" spc="5" dirty="0" smtClean="0">
                <a:cs typeface="Calibri"/>
              </a:rPr>
              <a:t>nnu</a:t>
            </a:r>
            <a:r>
              <a:rPr lang="en-US" sz="1200" dirty="0" smtClean="0">
                <a:cs typeface="Calibri"/>
              </a:rPr>
              <a:t>al</a:t>
            </a:r>
            <a:r>
              <a:rPr lang="en-US" sz="1200" spc="-35" dirty="0" smtClean="0">
                <a:cs typeface="Calibri"/>
              </a:rPr>
              <a:t> </a:t>
            </a:r>
            <a:r>
              <a:rPr lang="en-US" sz="1200" dirty="0">
                <a:cs typeface="Calibri"/>
              </a:rPr>
              <a:t>i</a:t>
            </a:r>
            <a:r>
              <a:rPr lang="en-US" sz="1200" spc="-20" dirty="0">
                <a:cs typeface="Calibri"/>
              </a:rPr>
              <a:t>n</a:t>
            </a:r>
            <a:r>
              <a:rPr lang="en-US" sz="1200" spc="-15" dirty="0">
                <a:cs typeface="Calibri"/>
              </a:rPr>
              <a:t>v</a:t>
            </a:r>
            <a:r>
              <a:rPr lang="en-US" sz="1200" dirty="0">
                <a:cs typeface="Calibri"/>
              </a:rPr>
              <a:t>i</a:t>
            </a:r>
            <a:r>
              <a:rPr lang="en-US" sz="1200" spc="-10" dirty="0">
                <a:cs typeface="Calibri"/>
              </a:rPr>
              <a:t>t</a:t>
            </a:r>
            <a:r>
              <a:rPr lang="en-US" sz="1200" spc="-15" dirty="0">
                <a:cs typeface="Calibri"/>
              </a:rPr>
              <a:t>a</a:t>
            </a:r>
            <a:r>
              <a:rPr lang="en-US" sz="1200" dirty="0">
                <a:cs typeface="Calibri"/>
              </a:rPr>
              <a:t>tion</a:t>
            </a:r>
            <a:r>
              <a:rPr lang="en-US" sz="1200" spc="-40" dirty="0">
                <a:cs typeface="Calibri"/>
              </a:rPr>
              <a:t> </a:t>
            </a:r>
            <a:r>
              <a:rPr lang="en-US" sz="1200" spc="-15" dirty="0">
                <a:cs typeface="Calibri"/>
              </a:rPr>
              <a:t>t</a:t>
            </a:r>
            <a:r>
              <a:rPr lang="en-US" sz="1200" dirty="0">
                <a:cs typeface="Calibri"/>
              </a:rPr>
              <a:t>o</a:t>
            </a:r>
            <a:r>
              <a:rPr lang="en-US" sz="1200" spc="5" dirty="0">
                <a:cs typeface="Calibri"/>
              </a:rPr>
              <a:t> </a:t>
            </a:r>
            <a:r>
              <a:rPr lang="en-US" sz="1200" spc="5" dirty="0" smtClean="0">
                <a:cs typeface="Calibri"/>
              </a:rPr>
              <a:t>upd</a:t>
            </a:r>
            <a:r>
              <a:rPr lang="en-US" sz="1200" spc="-15" dirty="0" smtClean="0">
                <a:cs typeface="Calibri"/>
              </a:rPr>
              <a:t>a</a:t>
            </a:r>
            <a:r>
              <a:rPr lang="en-US" sz="1200" spc="-25" dirty="0" smtClean="0">
                <a:cs typeface="Calibri"/>
              </a:rPr>
              <a:t>t</a:t>
            </a:r>
            <a:r>
              <a:rPr lang="en-US" sz="1200" spc="-10" dirty="0" smtClean="0">
                <a:cs typeface="Calibri"/>
              </a:rPr>
              <a:t>e</a:t>
            </a:r>
            <a:r>
              <a:rPr lang="en-US" sz="1200" spc="-30" dirty="0">
                <a:cs typeface="Calibri"/>
              </a:rPr>
              <a:t> </a:t>
            </a:r>
            <a:r>
              <a:rPr lang="en-US" sz="1200" dirty="0" smtClean="0">
                <a:cs typeface="Calibri"/>
              </a:rPr>
              <a:t>le</a:t>
            </a:r>
            <a:r>
              <a:rPr lang="en-US" sz="1200" spc="-35" dirty="0" smtClean="0">
                <a:cs typeface="Calibri"/>
              </a:rPr>
              <a:t>g</a:t>
            </a:r>
            <a:r>
              <a:rPr lang="en-US" sz="1200" dirty="0" smtClean="0">
                <a:cs typeface="Calibri"/>
              </a:rPr>
              <a:t>al</a:t>
            </a:r>
            <a:r>
              <a:rPr lang="en-US" sz="1200" spc="-10" dirty="0" smtClean="0">
                <a:cs typeface="Calibri"/>
              </a:rPr>
              <a:t> </a:t>
            </a:r>
            <a:r>
              <a:rPr lang="en-US" sz="1200" spc="5" dirty="0">
                <a:cs typeface="Calibri"/>
              </a:rPr>
              <a:t>b</a:t>
            </a:r>
            <a:r>
              <a:rPr lang="en-US" sz="1200" dirty="0">
                <a:cs typeface="Calibri"/>
              </a:rPr>
              <a:t>o</a:t>
            </a:r>
            <a:r>
              <a:rPr lang="en-US" sz="1200" spc="5" dirty="0">
                <a:cs typeface="Calibri"/>
              </a:rPr>
              <a:t>und</a:t>
            </a:r>
            <a:r>
              <a:rPr lang="en-US" sz="1200" dirty="0">
                <a:cs typeface="Calibri"/>
              </a:rPr>
              <a:t>a</a:t>
            </a:r>
            <a:r>
              <a:rPr lang="en-US" sz="1200" spc="-20" dirty="0">
                <a:cs typeface="Calibri"/>
              </a:rPr>
              <a:t>r</a:t>
            </a:r>
            <a:r>
              <a:rPr lang="en-US" sz="1200" dirty="0">
                <a:cs typeface="Calibri"/>
              </a:rPr>
              <a:t>i</a:t>
            </a:r>
            <a:r>
              <a:rPr lang="en-US" sz="1200" spc="-10" dirty="0">
                <a:cs typeface="Calibri"/>
              </a:rPr>
              <a:t>e</a:t>
            </a:r>
            <a:r>
              <a:rPr lang="en-US" sz="1200" dirty="0">
                <a:cs typeface="Calibri"/>
              </a:rPr>
              <a:t>s - </a:t>
            </a:r>
            <a:r>
              <a:rPr lang="en-US" sz="1200" dirty="0" smtClean="0">
                <a:cs typeface="Calibri"/>
              </a:rPr>
              <a:t>December</a:t>
            </a:r>
            <a:endParaRPr lang="en-US" sz="1200" dirty="0"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53640" y="2984501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b="1" spc="-10" dirty="0" smtClean="0">
                <a:cs typeface="Calibri"/>
              </a:rPr>
              <a:t>LUCA</a:t>
            </a:r>
            <a:r>
              <a:rPr lang="en-US" sz="1200" spc="-10" dirty="0" smtClean="0">
                <a:cs typeface="Calibri"/>
              </a:rPr>
              <a:t> materials available for review- February (120 days) </a:t>
            </a:r>
          </a:p>
          <a:p>
            <a:pPr marL="12700">
              <a:lnSpc>
                <a:spcPct val="100000"/>
              </a:lnSpc>
            </a:pPr>
            <a:r>
              <a:rPr lang="en-US" sz="1200" b="1" spc="-10" dirty="0" smtClean="0">
                <a:cs typeface="Calibri"/>
              </a:rPr>
              <a:t>PSAP</a:t>
            </a:r>
            <a:r>
              <a:rPr lang="en-US" sz="1200" spc="-10" dirty="0" smtClean="0">
                <a:cs typeface="Calibri"/>
              </a:rPr>
              <a:t> materials  available for review -December  120 days</a:t>
            </a:r>
          </a:p>
          <a:p>
            <a:pPr marL="12700">
              <a:lnSpc>
                <a:spcPct val="100000"/>
              </a:lnSpc>
            </a:pPr>
            <a:r>
              <a:rPr lang="en-US" sz="1200" b="1" spc="-10" dirty="0" smtClean="0">
                <a:cs typeface="Calibri"/>
              </a:rPr>
              <a:t>BAS </a:t>
            </a:r>
            <a:r>
              <a:rPr lang="en-US" sz="1200" spc="-10" dirty="0" smtClean="0">
                <a:cs typeface="Calibri"/>
              </a:rPr>
              <a:t>schedule repeated as above</a:t>
            </a:r>
            <a:endParaRPr lang="en-US" sz="1200" spc="-10" dirty="0"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53640" y="465802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dirty="0" smtClean="0">
                <a:cs typeface="Calibri"/>
              </a:rPr>
              <a:t>Boundary Validation Program </a:t>
            </a:r>
            <a:r>
              <a:rPr lang="en-US" sz="1200" dirty="0" smtClean="0">
                <a:cs typeface="Calibri"/>
              </a:rPr>
              <a:t>maps sent to HEO/Tribal Chair -January</a:t>
            </a:r>
          </a:p>
          <a:p>
            <a:pPr>
              <a:lnSpc>
                <a:spcPct val="100000"/>
              </a:lnSpc>
            </a:pPr>
            <a:r>
              <a:rPr lang="en-US" sz="1200" b="1" dirty="0" smtClean="0">
                <a:solidFill>
                  <a:srgbClr val="0000FF"/>
                </a:solidFill>
                <a:cs typeface="Calibri"/>
              </a:rPr>
              <a:t>C</a:t>
            </a:r>
            <a:r>
              <a:rPr lang="en-US" sz="1200" b="1" spc="-5" dirty="0" smtClean="0">
                <a:solidFill>
                  <a:srgbClr val="0000FF"/>
                </a:solidFill>
                <a:cs typeface="Calibri"/>
              </a:rPr>
              <a:t>e</a:t>
            </a:r>
            <a:r>
              <a:rPr lang="en-US" sz="1200" b="1" spc="-10" dirty="0" smtClean="0">
                <a:solidFill>
                  <a:srgbClr val="0000FF"/>
                </a:solidFill>
                <a:cs typeface="Calibri"/>
              </a:rPr>
              <a:t>nsus</a:t>
            </a:r>
            <a:r>
              <a:rPr lang="en-US" sz="1200" b="1" spc="5" dirty="0" smtClean="0">
                <a:solidFill>
                  <a:srgbClr val="0000FF"/>
                </a:solidFill>
                <a:cs typeface="Calibri"/>
              </a:rPr>
              <a:t> </a:t>
            </a:r>
            <a:r>
              <a:rPr lang="en-US" sz="1200" b="1" spc="-5" dirty="0">
                <a:solidFill>
                  <a:srgbClr val="0000FF"/>
                </a:solidFill>
                <a:cs typeface="Calibri"/>
              </a:rPr>
              <a:t>D</a:t>
            </a:r>
            <a:r>
              <a:rPr lang="en-US" sz="1200" b="1" spc="-40" dirty="0">
                <a:solidFill>
                  <a:srgbClr val="0000FF"/>
                </a:solidFill>
                <a:cs typeface="Calibri"/>
              </a:rPr>
              <a:t>a</a:t>
            </a:r>
            <a:r>
              <a:rPr lang="en-US" sz="1200" b="1" spc="-10" dirty="0">
                <a:solidFill>
                  <a:srgbClr val="0000FF"/>
                </a:solidFill>
                <a:cs typeface="Calibri"/>
              </a:rPr>
              <a:t>y</a:t>
            </a:r>
            <a:r>
              <a:rPr lang="en-US" sz="1200" b="1" dirty="0">
                <a:solidFill>
                  <a:srgbClr val="0000FF"/>
                </a:solidFill>
                <a:cs typeface="Calibri"/>
              </a:rPr>
              <a:t> </a:t>
            </a:r>
            <a:r>
              <a:rPr lang="en-US" sz="1200" dirty="0">
                <a:solidFill>
                  <a:srgbClr val="0000FF"/>
                </a:solidFill>
                <a:cs typeface="Calibri"/>
              </a:rPr>
              <a:t>–</a:t>
            </a:r>
            <a:r>
              <a:rPr lang="en-US" sz="1200" spc="5" dirty="0">
                <a:solidFill>
                  <a:srgbClr val="0000FF"/>
                </a:solidFill>
                <a:cs typeface="Calibri"/>
              </a:rPr>
              <a:t> </a:t>
            </a:r>
            <a:r>
              <a:rPr lang="en-US" sz="1200" dirty="0">
                <a:solidFill>
                  <a:srgbClr val="0000FF"/>
                </a:solidFill>
                <a:cs typeface="Calibri"/>
              </a:rPr>
              <a:t>A</a:t>
            </a:r>
            <a:r>
              <a:rPr lang="en-US" sz="1200" spc="5" dirty="0">
                <a:solidFill>
                  <a:srgbClr val="0000FF"/>
                </a:solidFill>
                <a:cs typeface="Calibri"/>
              </a:rPr>
              <a:t>p</a:t>
            </a:r>
            <a:r>
              <a:rPr lang="en-US" sz="1200" dirty="0">
                <a:solidFill>
                  <a:srgbClr val="0000FF"/>
                </a:solidFill>
                <a:cs typeface="Calibri"/>
              </a:rPr>
              <a:t>ril</a:t>
            </a:r>
            <a:r>
              <a:rPr lang="en-US" sz="1200" spc="-25" dirty="0">
                <a:solidFill>
                  <a:srgbClr val="0000FF"/>
                </a:solidFill>
                <a:cs typeface="Calibri"/>
              </a:rPr>
              <a:t> </a:t>
            </a:r>
            <a:r>
              <a:rPr lang="en-US" sz="1200" spc="-5" dirty="0">
                <a:solidFill>
                  <a:srgbClr val="0000FF"/>
                </a:solidFill>
                <a:cs typeface="Calibri"/>
              </a:rPr>
              <a:t>1,</a:t>
            </a:r>
            <a:r>
              <a:rPr lang="en-US" sz="1200" spc="5" dirty="0">
                <a:solidFill>
                  <a:srgbClr val="0000FF"/>
                </a:solidFill>
                <a:cs typeface="Calibri"/>
              </a:rPr>
              <a:t> </a:t>
            </a:r>
            <a:r>
              <a:rPr lang="en-US" sz="1200" spc="-10" dirty="0" smtClean="0">
                <a:solidFill>
                  <a:srgbClr val="0000FF"/>
                </a:solidFill>
                <a:cs typeface="Calibri"/>
              </a:rPr>
              <a:t>2020</a:t>
            </a:r>
          </a:p>
          <a:p>
            <a:r>
              <a:rPr lang="en-US" sz="1200" b="1" spc="-10" dirty="0" smtClean="0">
                <a:solidFill>
                  <a:srgbClr val="0000FF"/>
                </a:solidFill>
                <a:cs typeface="Calibri"/>
              </a:rPr>
              <a:t>Apportionment Counts to the President</a:t>
            </a:r>
            <a:r>
              <a:rPr lang="en-US" sz="1200" spc="-10" dirty="0" smtClean="0">
                <a:solidFill>
                  <a:srgbClr val="0000FF"/>
                </a:solidFill>
                <a:cs typeface="Calibri"/>
              </a:rPr>
              <a:t>- by December 31, 2020</a:t>
            </a:r>
          </a:p>
          <a:p>
            <a:r>
              <a:rPr lang="en-US" sz="1200" b="1" spc="-10" dirty="0" smtClean="0">
                <a:cs typeface="Calibri"/>
              </a:rPr>
              <a:t>BAS </a:t>
            </a:r>
            <a:r>
              <a:rPr lang="en-US" sz="1200" spc="-10" dirty="0">
                <a:cs typeface="Calibri"/>
              </a:rPr>
              <a:t>schedule repeated as above</a:t>
            </a:r>
          </a:p>
          <a:p>
            <a:pPr>
              <a:lnSpc>
                <a:spcPct val="100000"/>
              </a:lnSpc>
            </a:pPr>
            <a:endParaRPr lang="en-US" sz="1200" spc="-10" dirty="0" smtClean="0">
              <a:cs typeface="Calibri"/>
            </a:endParaRPr>
          </a:p>
          <a:p>
            <a:pPr>
              <a:lnSpc>
                <a:spcPct val="100000"/>
              </a:lnSpc>
            </a:pPr>
            <a:endParaRPr lang="en-US" sz="1200" dirty="0">
              <a:cs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53640" y="5596121"/>
            <a:ext cx="4436394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85"/>
              </a:spcBef>
            </a:pPr>
            <a:r>
              <a:rPr lang="en-US" sz="1200" b="1" spc="-10" dirty="0" smtClean="0">
                <a:solidFill>
                  <a:srgbClr val="0000FF"/>
                </a:solidFill>
                <a:cs typeface="Calibri"/>
              </a:rPr>
              <a:t>Redistricting Counts to the  State</a:t>
            </a:r>
            <a:r>
              <a:rPr lang="en-US" sz="1200" spc="-10" dirty="0" smtClean="0">
                <a:solidFill>
                  <a:srgbClr val="0000FF"/>
                </a:solidFill>
                <a:cs typeface="Calibri"/>
              </a:rPr>
              <a:t>- by March 31, 2021</a:t>
            </a:r>
          </a:p>
          <a:p>
            <a:pPr>
              <a:spcBef>
                <a:spcPts val="285"/>
              </a:spcBef>
            </a:pPr>
            <a:r>
              <a:rPr lang="en-US" sz="1200" b="1" spc="-10" dirty="0" smtClean="0">
                <a:cs typeface="Calibri"/>
              </a:rPr>
              <a:t>BAS </a:t>
            </a:r>
            <a:r>
              <a:rPr lang="en-US" sz="1200" spc="-10" dirty="0">
                <a:cs typeface="Calibri"/>
              </a:rPr>
              <a:t>schedule repeated as </a:t>
            </a:r>
            <a:r>
              <a:rPr lang="en-US" sz="1200" spc="-10" dirty="0" smtClean="0">
                <a:cs typeface="Calibri"/>
              </a:rPr>
              <a:t>above</a:t>
            </a: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lang="en-US" sz="1200" spc="-10" dirty="0" smtClean="0">
              <a:cs typeface="Calibri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lang="en-US" sz="1200" dirty="0"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3640" y="3671999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b="1" spc="-10" dirty="0" smtClean="0">
                <a:cs typeface="Calibri"/>
              </a:rPr>
              <a:t>LUCA </a:t>
            </a:r>
            <a:r>
              <a:rPr lang="en-US" sz="1200" spc="-10" dirty="0" smtClean="0">
                <a:cs typeface="Calibri"/>
              </a:rPr>
              <a:t>Feedback provided to participants - August </a:t>
            </a:r>
          </a:p>
          <a:p>
            <a:pPr marL="12700">
              <a:lnSpc>
                <a:spcPct val="100000"/>
              </a:lnSpc>
            </a:pPr>
            <a:r>
              <a:rPr lang="en-US" sz="1200" b="1" spc="-10" dirty="0" smtClean="0">
                <a:cs typeface="Calibri"/>
              </a:rPr>
              <a:t>LUCA</a:t>
            </a:r>
            <a:r>
              <a:rPr lang="en-US" sz="1200" spc="-10" dirty="0" smtClean="0">
                <a:cs typeface="Calibri"/>
              </a:rPr>
              <a:t> Appeals Process - October </a:t>
            </a:r>
          </a:p>
          <a:p>
            <a:pPr marL="12700">
              <a:lnSpc>
                <a:spcPct val="100000"/>
              </a:lnSpc>
            </a:pPr>
            <a:r>
              <a:rPr lang="en-US" sz="1200" b="1" spc="-10" dirty="0" smtClean="0">
                <a:cs typeface="Calibri"/>
              </a:rPr>
              <a:t>PSAP</a:t>
            </a:r>
            <a:r>
              <a:rPr lang="en-US" sz="1200" spc="-10" dirty="0" smtClean="0">
                <a:cs typeface="Calibri"/>
              </a:rPr>
              <a:t> Verification materials available for review- Fall/Winter</a:t>
            </a:r>
          </a:p>
          <a:p>
            <a:pPr marL="12700"/>
            <a:r>
              <a:rPr lang="en-US" sz="1200" b="1" spc="-10" dirty="0">
                <a:cs typeface="Calibri"/>
              </a:rPr>
              <a:t>BAS </a:t>
            </a:r>
            <a:r>
              <a:rPr lang="en-US" sz="1200" spc="-10" dirty="0">
                <a:cs typeface="Calibri"/>
              </a:rPr>
              <a:t>schedule repeated as </a:t>
            </a:r>
            <a:r>
              <a:rPr lang="en-US" sz="1200" spc="-10" dirty="0" smtClean="0">
                <a:cs typeface="Calibri"/>
              </a:rPr>
              <a:t>above</a:t>
            </a:r>
          </a:p>
        </p:txBody>
      </p:sp>
      <p:sp>
        <p:nvSpPr>
          <p:cNvPr id="32" name="object 78"/>
          <p:cNvSpPr txBox="1">
            <a:spLocks noGrp="1"/>
          </p:cNvSpPr>
          <p:nvPr>
            <p:ph type="sldNum" sz="quarter" idx="7"/>
          </p:nvPr>
        </p:nvSpPr>
        <p:spPr>
          <a:xfrm>
            <a:off x="8412987" y="6463728"/>
            <a:ext cx="39319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b="1" spc="-10" dirty="0">
                <a:solidFill>
                  <a:srgbClr val="9D9E9D"/>
                </a:solidFill>
                <a:latin typeface="Calibri"/>
                <a:cs typeface="Calibri"/>
              </a:rPr>
              <a:t>21</a:t>
            </a:fld>
            <a:endParaRPr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MAGIC Clearinghouse Summit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40" y="668527"/>
            <a:ext cx="8224519" cy="49244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Visit Our Census Geographic Partnerships Page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Census Burea geographic partnehship webapg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" y="1828800"/>
            <a:ext cx="9067800" cy="3806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1215549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http://www.census.gov/geo/partnerships/index.html</a:t>
            </a:r>
          </a:p>
        </p:txBody>
      </p:sp>
      <p:sp>
        <p:nvSpPr>
          <p:cNvPr id="5" name="object 78"/>
          <p:cNvSpPr txBox="1">
            <a:spLocks noGrp="1"/>
          </p:cNvSpPr>
          <p:nvPr>
            <p:ph type="sldNum" sz="quarter" idx="7"/>
          </p:nvPr>
        </p:nvSpPr>
        <p:spPr>
          <a:xfrm>
            <a:off x="8412987" y="6463728"/>
            <a:ext cx="39319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b="1" spc="-10" dirty="0">
                <a:solidFill>
                  <a:srgbClr val="9D9E9D"/>
                </a:solidFill>
                <a:latin typeface="Calibri"/>
                <a:cs typeface="Calibri"/>
              </a:rPr>
              <a:t>22</a:t>
            </a:fld>
            <a:endParaRPr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MAGIC Clearinghouse Summit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19200"/>
            <a:ext cx="9144000" cy="495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81000"/>
            <a:ext cx="8224519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200" b="1" spc="-10" dirty="0"/>
              <a:t>T</a:t>
            </a:r>
            <a:r>
              <a:rPr sz="3200" b="1" spc="-5" dirty="0"/>
              <a:t>h</a:t>
            </a:r>
            <a:r>
              <a:rPr sz="3200" b="1" spc="-15" dirty="0"/>
              <a:t>e</a:t>
            </a:r>
            <a:r>
              <a:rPr sz="3200" b="1" spc="15" dirty="0"/>
              <a:t> </a:t>
            </a:r>
            <a:r>
              <a:rPr sz="3200" b="1" spc="-20" dirty="0"/>
              <a:t>202</a:t>
            </a:r>
            <a:r>
              <a:rPr sz="3200" b="1" spc="-15" dirty="0"/>
              <a:t>0</a:t>
            </a:r>
            <a:r>
              <a:rPr sz="3200" b="1" spc="-10" dirty="0"/>
              <a:t> </a:t>
            </a:r>
            <a:r>
              <a:rPr sz="3200" b="1" dirty="0"/>
              <a:t>C</a:t>
            </a:r>
            <a:r>
              <a:rPr sz="3200" b="1" spc="-10" dirty="0"/>
              <a:t>e</a:t>
            </a:r>
            <a:r>
              <a:rPr sz="3200" b="1" spc="-5" dirty="0"/>
              <a:t>nsu</a:t>
            </a:r>
            <a:r>
              <a:rPr sz="3200" b="1" dirty="0"/>
              <a:t>s</a:t>
            </a:r>
          </a:p>
          <a:p>
            <a:pPr marL="12700" algn="ctr">
              <a:lnSpc>
                <a:spcPct val="100000"/>
              </a:lnSpc>
              <a:spcBef>
                <a:spcPts val="25"/>
              </a:spcBef>
            </a:pPr>
            <a:r>
              <a:rPr sz="2000" dirty="0">
                <a:solidFill>
                  <a:srgbClr val="4F81BD"/>
                </a:solidFill>
              </a:rPr>
              <a:t>A</a:t>
            </a:r>
            <a:r>
              <a:rPr sz="2000" spc="-5" dirty="0">
                <a:solidFill>
                  <a:srgbClr val="4F81BD"/>
                </a:solidFill>
              </a:rPr>
              <a:t> </a:t>
            </a:r>
            <a:r>
              <a:rPr sz="2000" dirty="0">
                <a:solidFill>
                  <a:srgbClr val="4F81BD"/>
                </a:solidFill>
              </a:rPr>
              <a:t>N</a:t>
            </a:r>
            <a:r>
              <a:rPr sz="2000" spc="-15" dirty="0">
                <a:solidFill>
                  <a:srgbClr val="4F81BD"/>
                </a:solidFill>
              </a:rPr>
              <a:t>e</a:t>
            </a:r>
            <a:r>
              <a:rPr sz="2000" dirty="0">
                <a:solidFill>
                  <a:srgbClr val="4F81BD"/>
                </a:solidFill>
              </a:rPr>
              <a:t>w</a:t>
            </a:r>
            <a:r>
              <a:rPr sz="2000" spc="-15" dirty="0">
                <a:solidFill>
                  <a:srgbClr val="4F81BD"/>
                </a:solidFill>
              </a:rPr>
              <a:t> </a:t>
            </a:r>
            <a:r>
              <a:rPr sz="2000" dirty="0">
                <a:solidFill>
                  <a:srgbClr val="4F81BD"/>
                </a:solidFill>
              </a:rPr>
              <a:t>D</a:t>
            </a:r>
            <a:r>
              <a:rPr sz="2000" spc="-5" dirty="0">
                <a:solidFill>
                  <a:srgbClr val="4F81BD"/>
                </a:solidFill>
              </a:rPr>
              <a:t>esi</a:t>
            </a:r>
            <a:r>
              <a:rPr sz="2000" spc="5" dirty="0">
                <a:solidFill>
                  <a:srgbClr val="4F81BD"/>
                </a:solidFill>
              </a:rPr>
              <a:t>g</a:t>
            </a:r>
            <a:r>
              <a:rPr sz="2000" dirty="0">
                <a:solidFill>
                  <a:srgbClr val="4F81BD"/>
                </a:solidFill>
              </a:rPr>
              <a:t>n</a:t>
            </a:r>
            <a:r>
              <a:rPr sz="2000" spc="-10" dirty="0">
                <a:solidFill>
                  <a:srgbClr val="4F81BD"/>
                </a:solidFill>
              </a:rPr>
              <a:t> </a:t>
            </a:r>
            <a:r>
              <a:rPr sz="2000" spc="-40" dirty="0">
                <a:solidFill>
                  <a:srgbClr val="4F81BD"/>
                </a:solidFill>
              </a:rPr>
              <a:t>f</a:t>
            </a:r>
            <a:r>
              <a:rPr sz="2000" spc="-5" dirty="0">
                <a:solidFill>
                  <a:srgbClr val="4F81BD"/>
                </a:solidFill>
              </a:rPr>
              <a:t>o</a:t>
            </a:r>
            <a:r>
              <a:rPr sz="2000" dirty="0">
                <a:solidFill>
                  <a:srgbClr val="4F81BD"/>
                </a:solidFill>
              </a:rPr>
              <a:t>r</a:t>
            </a:r>
            <a:r>
              <a:rPr sz="2000" spc="-10" dirty="0">
                <a:solidFill>
                  <a:srgbClr val="4F81BD"/>
                </a:solidFill>
              </a:rPr>
              <a:t> </a:t>
            </a:r>
            <a:r>
              <a:rPr sz="2000" dirty="0">
                <a:solidFill>
                  <a:srgbClr val="4F81BD"/>
                </a:solidFill>
              </a:rPr>
              <a:t>the 21</a:t>
            </a:r>
            <a:r>
              <a:rPr sz="1950" spc="-15" baseline="25641" dirty="0">
                <a:solidFill>
                  <a:srgbClr val="4F81BD"/>
                </a:solidFill>
              </a:rPr>
              <a:t>s</a:t>
            </a:r>
            <a:r>
              <a:rPr sz="1950" spc="7" baseline="25641" dirty="0">
                <a:solidFill>
                  <a:srgbClr val="4F81BD"/>
                </a:solidFill>
              </a:rPr>
              <a:t>t</a:t>
            </a:r>
            <a:r>
              <a:rPr sz="1950" baseline="25641" dirty="0">
                <a:solidFill>
                  <a:srgbClr val="4F81BD"/>
                </a:solidFill>
              </a:rPr>
              <a:t> </a:t>
            </a:r>
            <a:r>
              <a:rPr sz="1950" spc="-225" baseline="25641" dirty="0">
                <a:solidFill>
                  <a:srgbClr val="4F81BD"/>
                </a:solidFill>
              </a:rPr>
              <a:t> </a:t>
            </a:r>
            <a:r>
              <a:rPr sz="2000" spc="-5" dirty="0">
                <a:solidFill>
                  <a:srgbClr val="4F81BD"/>
                </a:solidFill>
              </a:rPr>
              <a:t>Ce</a:t>
            </a:r>
            <a:r>
              <a:rPr sz="2000" spc="-25" dirty="0">
                <a:solidFill>
                  <a:srgbClr val="4F81BD"/>
                </a:solidFill>
              </a:rPr>
              <a:t>n</a:t>
            </a:r>
            <a:r>
              <a:rPr sz="2000" dirty="0">
                <a:solidFill>
                  <a:srgbClr val="4F81BD"/>
                </a:solidFill>
              </a:rPr>
              <a:t>tu</a:t>
            </a:r>
            <a:r>
              <a:rPr sz="2000" spc="5" dirty="0">
                <a:solidFill>
                  <a:srgbClr val="4F81BD"/>
                </a:solidFill>
              </a:rPr>
              <a:t>r</a:t>
            </a:r>
            <a:r>
              <a:rPr sz="2000" dirty="0">
                <a:solidFill>
                  <a:srgbClr val="4F81BD"/>
                </a:solidFill>
              </a:rPr>
              <a:t>y</a:t>
            </a:r>
            <a:endParaRPr sz="20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8412987" y="6463728"/>
            <a:ext cx="393192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555555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/>
            <a:fld id="{81D60167-4931-47E6-BA6A-407CBD079E47}" type="slidenum">
              <a:rPr lang="en-US" b="1" spc="-10" smtClean="0">
                <a:solidFill>
                  <a:srgbClr val="9D9E9D"/>
                </a:solidFill>
              </a:rPr>
              <a:pPr marL="102870"/>
              <a:t>23</a:t>
            </a:fld>
            <a:endParaRPr lang="en-US" b="1" spc="-10" dirty="0">
              <a:solidFill>
                <a:srgbClr val="9D9E9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MAGIC Clearinghouse Summit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b="1" spc="-10" smtClean="0">
                <a:solidFill>
                  <a:srgbClr val="9D9E9D"/>
                </a:solidFill>
                <a:latin typeface="Calibri"/>
                <a:cs typeface="Calibri"/>
              </a:rPr>
              <a:t>23</a:t>
            </a:fld>
            <a:endParaRPr lang="en-US"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07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44" y="381000"/>
            <a:ext cx="8224519" cy="492443"/>
          </a:xfrm>
        </p:spPr>
        <p:txBody>
          <a:bodyPr/>
          <a:lstStyle/>
          <a:p>
            <a:r>
              <a:rPr lang="en-US" sz="3200" dirty="0" smtClean="0"/>
              <a:t>2020 Activities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MAGIC Clearinghouse Summit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b="1" spc="-10" smtClean="0">
                <a:solidFill>
                  <a:srgbClr val="9D9E9D"/>
                </a:solidFill>
                <a:latin typeface="Calibri"/>
                <a:cs typeface="Calibri"/>
              </a:rPr>
              <a:t>24</a:t>
            </a:fld>
            <a:endParaRPr lang="en-US"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90600"/>
            <a:ext cx="8153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Area Census Office (ACO) Delineation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Defining office boundaries and office </a:t>
            </a:r>
            <a:r>
              <a:rPr lang="en-US" dirty="0" smtClean="0"/>
              <a:t>locations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About half as many offices as in 2010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2016 Address Canvassing Test in St. Louis, MO and Buncombe County, NC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Test new in-office and in-field address canvassing methods.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Analyze the use of a listing and mapping application on a mobile device during in-field address canvassing.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Test updates to the </a:t>
            </a:r>
            <a:r>
              <a:rPr lang="en-US" dirty="0" smtClean="0"/>
              <a:t>MAF/TIGER </a:t>
            </a:r>
            <a:r>
              <a:rPr lang="en-US" dirty="0"/>
              <a:t>system with address and spatial data.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Study reengineered methods for quality assurance.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2018 End-to-End </a:t>
            </a:r>
            <a:r>
              <a:rPr lang="en-US" dirty="0" smtClean="0"/>
              <a:t>Test </a:t>
            </a:r>
            <a:r>
              <a:rPr lang="en-US" dirty="0" smtClean="0"/>
              <a:t>in Pierce County, </a:t>
            </a:r>
            <a:r>
              <a:rPr lang="en-US" dirty="0" err="1" smtClean="0"/>
              <a:t>WA;Providence</a:t>
            </a:r>
            <a:r>
              <a:rPr lang="en-US" dirty="0" smtClean="0"/>
              <a:t> County, </a:t>
            </a:r>
            <a:r>
              <a:rPr lang="en-US" dirty="0" err="1" smtClean="0"/>
              <a:t>RI;Bluefield-Beckley-Oak</a:t>
            </a:r>
            <a:r>
              <a:rPr lang="en-US" dirty="0" smtClean="0"/>
              <a:t> Hill, WV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 test and validate 2020 Census operations, procedures, systems and field infrastructure to ensure proper integration and conformance with functional and non-functional requirements.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 produce a prototype of geographic and data products.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 validate the 2020 Census design and cost estimate.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2" descr="H:\Presentation Stuff\2020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19" y="30126"/>
            <a:ext cx="2430781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4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31790" y="2127727"/>
            <a:ext cx="109220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hank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78"/>
          <p:cNvSpPr txBox="1">
            <a:spLocks noGrp="1"/>
          </p:cNvSpPr>
          <p:nvPr>
            <p:ph type="sldNum" sz="quarter" idx="7"/>
          </p:nvPr>
        </p:nvSpPr>
        <p:spPr>
          <a:xfrm>
            <a:off x="8412987" y="6463728"/>
            <a:ext cx="39319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b="1" spc="-10" dirty="0">
                <a:solidFill>
                  <a:srgbClr val="9D9E9D"/>
                </a:solidFill>
                <a:latin typeface="Calibri"/>
                <a:cs typeface="Calibri"/>
              </a:rPr>
              <a:t>25</a:t>
            </a:fld>
            <a:endParaRPr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MAGIC Clearinghouse Summit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40" y="668527"/>
            <a:ext cx="8224519" cy="738664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097439"/>
              </p:ext>
            </p:extLst>
          </p:nvPr>
        </p:nvGraphicFramePr>
        <p:xfrm>
          <a:off x="1143000" y="0"/>
          <a:ext cx="6905625" cy="604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r:id="rId4" imgW="6905473" imgH="6048313" progId="AcroExch.Document.11">
                  <p:embed/>
                </p:oleObj>
              </mc:Choice>
              <mc:Fallback>
                <p:oleObj name="Acrobat Document" r:id="rId4" imgW="6905473" imgH="6048313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6905625" cy="604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0292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James.D.Castagneri@census.gov</a:t>
            </a:r>
          </a:p>
          <a:p>
            <a:r>
              <a:rPr lang="en-US" sz="2400" dirty="0" smtClean="0"/>
              <a:t>	720-962-3882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3048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Craig.Duane.Best@census.gov</a:t>
            </a:r>
          </a:p>
          <a:p>
            <a:r>
              <a:rPr lang="en-US" sz="2400" dirty="0" smtClean="0"/>
              <a:t>	816-304-7342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 rot="19018260">
            <a:off x="2417484" y="4418163"/>
            <a:ext cx="847401" cy="409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8062076">
            <a:off x="5920618" y="1169779"/>
            <a:ext cx="673656" cy="409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895180">
            <a:off x="1562100" y="2267744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Questions?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412987" y="6463728"/>
            <a:ext cx="393192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b="1" spc="-10" dirty="0">
                <a:solidFill>
                  <a:srgbClr val="9D9E9D"/>
                </a:solidFill>
                <a:latin typeface="Calibri"/>
                <a:cs typeface="Calibri"/>
              </a:rPr>
              <a:t>3</a:t>
            </a:fld>
            <a:endParaRPr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5173" y="453851"/>
            <a:ext cx="8224519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spc="-5" dirty="0" smtClean="0">
                <a:solidFill>
                  <a:schemeClr val="tx1"/>
                </a:solidFill>
              </a:rPr>
              <a:t>Geographic Partnership Opportunities</a:t>
            </a:r>
            <a:br>
              <a:rPr lang="en-US" sz="3200" b="1" spc="-5" dirty="0" smtClean="0">
                <a:solidFill>
                  <a:schemeClr val="tx1"/>
                </a:solidFill>
              </a:rPr>
            </a:br>
            <a:r>
              <a:rPr lang="en-US" sz="2000" spc="-5" dirty="0" smtClean="0">
                <a:solidFill>
                  <a:srgbClr val="0070C0"/>
                </a:solidFill>
              </a:rPr>
              <a:t>The 2020 Census</a:t>
            </a:r>
            <a:endParaRPr sz="2000" spc="-5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75" y="3613331"/>
            <a:ext cx="673395" cy="72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14" y="4463740"/>
            <a:ext cx="682316" cy="70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23" y="2117557"/>
            <a:ext cx="682317" cy="7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79" y="1433045"/>
            <a:ext cx="682404" cy="70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krmen001\AppData\Local\Microsoft\Windows\Temporary Internet Files\Content.IE5\5WI4MJDL\gear-tools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1" y="5305296"/>
            <a:ext cx="670641" cy="67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26491" y="3714071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Local Update of Census Addresses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6491" y="4556284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Participant Statistical Areas Program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225438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Geographic Support System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47800" y="1525512"/>
            <a:ext cx="6279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Boundary and Annexation Survey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47800" y="5409784"/>
            <a:ext cx="6374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Tools:  GUPS, SWIM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47800" y="2966547"/>
            <a:ext cx="7372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Boundary Quality Assessment &amp; Reconciliation Project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88561" y="2942172"/>
            <a:ext cx="686316" cy="600091"/>
            <a:chOff x="-6148" y="0"/>
            <a:chExt cx="1406323" cy="1323975"/>
          </a:xfrm>
        </p:grpSpPr>
        <p:sp>
          <p:nvSpPr>
            <p:cNvPr id="23" name="Oval 22"/>
            <p:cNvSpPr/>
            <p:nvPr/>
          </p:nvSpPr>
          <p:spPr>
            <a:xfrm>
              <a:off x="0" y="0"/>
              <a:ext cx="1400175" cy="132397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00025"/>
              <a:ext cx="781050" cy="1066800"/>
            </a:xfrm>
            <a:prstGeom prst="rect">
              <a:avLst/>
            </a:prstGeom>
            <a:ln>
              <a:solidFill>
                <a:schemeClr val="tx1"/>
              </a:solidFill>
            </a:ln>
            <a:scene3d>
              <a:camera prst="isometricTopUp"/>
              <a:lightRig rig="threePt" dir="t"/>
            </a:scene3d>
          </p:spPr>
        </p:pic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-6148" y="0"/>
              <a:ext cx="1309428" cy="343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chemeClr val="bg1"/>
                  </a:solidFill>
                  <a:effectLst/>
                  <a:latin typeface="Calibri"/>
                  <a:ea typeface="Calibri"/>
                </a:rPr>
                <a:t>BQARP</a:t>
              </a:r>
              <a:endParaRPr lang="en-US" sz="1200" dirty="0">
                <a:solidFill>
                  <a:schemeClr val="bg1"/>
                </a:solidFill>
                <a:effectLst/>
                <a:latin typeface="Times New Roman"/>
                <a:ea typeface="Calibri"/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MAGIC Clearinghouse Summit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065" y="1600200"/>
            <a:ext cx="7842250" cy="40472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2718" y="381000"/>
            <a:ext cx="8224519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spcBef>
                <a:spcPts val="25"/>
              </a:spcBef>
            </a:pPr>
            <a:r>
              <a:rPr lang="en-US" sz="3200" b="1" spc="-5" dirty="0" smtClean="0">
                <a:solidFill>
                  <a:schemeClr val="tx1"/>
                </a:solidFill>
              </a:rPr>
              <a:t>Annual Boundary &amp; Annexation Survey </a:t>
            </a:r>
            <a:br>
              <a:rPr lang="en-US" sz="3200" b="1" spc="-5" dirty="0" smtClean="0">
                <a:solidFill>
                  <a:schemeClr val="tx1"/>
                </a:solidFill>
              </a:rPr>
            </a:br>
            <a:r>
              <a:rPr lang="en-US" sz="2000" spc="-5" dirty="0" smtClean="0">
                <a:solidFill>
                  <a:srgbClr val="0070C0"/>
                </a:solidFill>
              </a:rPr>
              <a:t>Legal Boundaries in Effect on January 1 </a:t>
            </a:r>
            <a:endParaRPr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8439" y="1828800"/>
            <a:ext cx="7889782" cy="397845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25780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kern="0" dirty="0" smtClean="0"/>
              <a:t>Annual Survey to collect legal Boundaries in effect on January 1 of the BAS year</a:t>
            </a:r>
          </a:p>
          <a:p>
            <a:pPr marL="525780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kern="0" dirty="0" smtClean="0"/>
              <a:t>Boundaries are used to tabulate data for</a:t>
            </a:r>
          </a:p>
          <a:p>
            <a:pPr marL="182880">
              <a:buClr>
                <a:srgbClr val="0070C0"/>
              </a:buClr>
              <a:buSzPct val="80000"/>
            </a:pPr>
            <a:r>
              <a:rPr lang="en-US" sz="2400" kern="0" dirty="0"/>
              <a:t> </a:t>
            </a:r>
            <a:r>
              <a:rPr lang="en-US" sz="2400" kern="0" dirty="0" smtClean="0"/>
              <a:t>      </a:t>
            </a:r>
            <a:r>
              <a:rPr lang="en-US" kern="0" dirty="0" smtClean="0"/>
              <a:t>Decennial Census (year ending in 0)</a:t>
            </a:r>
          </a:p>
          <a:p>
            <a:pPr marL="182880">
              <a:buClr>
                <a:srgbClr val="0070C0"/>
              </a:buClr>
              <a:buSzPct val="80000"/>
            </a:pPr>
            <a:r>
              <a:rPr lang="en-US" kern="0" dirty="0"/>
              <a:t> </a:t>
            </a:r>
            <a:r>
              <a:rPr lang="en-US" kern="0" dirty="0" smtClean="0"/>
              <a:t>        Economic Censuses (years ending in 2, 7)</a:t>
            </a:r>
          </a:p>
          <a:p>
            <a:pPr marL="182880">
              <a:buClr>
                <a:srgbClr val="0070C0"/>
              </a:buClr>
              <a:buSzPct val="80000"/>
            </a:pPr>
            <a:r>
              <a:rPr lang="en-US" kern="0" dirty="0"/>
              <a:t> </a:t>
            </a:r>
            <a:r>
              <a:rPr lang="en-US" kern="0" dirty="0" smtClean="0"/>
              <a:t>        Population Estimates Program (annually)</a:t>
            </a:r>
          </a:p>
          <a:p>
            <a:pPr marL="182880">
              <a:buClr>
                <a:srgbClr val="0070C0"/>
              </a:buClr>
              <a:buSzPct val="80000"/>
            </a:pPr>
            <a:r>
              <a:rPr lang="en-US" kern="0" dirty="0"/>
              <a:t> </a:t>
            </a:r>
            <a:r>
              <a:rPr lang="en-US" kern="0" dirty="0" smtClean="0"/>
              <a:t>        American Community Survey (annually)</a:t>
            </a:r>
          </a:p>
          <a:p>
            <a:pPr marL="468630" indent="-28575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kern="0" dirty="0" smtClean="0"/>
              <a:t>Survey sent starting in December, Materials available</a:t>
            </a:r>
          </a:p>
          <a:p>
            <a:pPr marL="182880">
              <a:buClr>
                <a:srgbClr val="0070C0"/>
              </a:buClr>
              <a:buSzPct val="80000"/>
            </a:pPr>
            <a:r>
              <a:rPr lang="en-US" kern="0" dirty="0"/>
              <a:t> </a:t>
            </a:r>
            <a:r>
              <a:rPr lang="en-US" kern="0" dirty="0" smtClean="0"/>
              <a:t>    </a:t>
            </a:r>
            <a:r>
              <a:rPr lang="en-US" sz="2800" kern="0" dirty="0" smtClean="0"/>
              <a:t>(BAS 2017 survey sent in December 2016) </a:t>
            </a:r>
          </a:p>
          <a:p>
            <a:pPr marL="182880"/>
            <a:r>
              <a:rPr lang="en-US" kern="0" dirty="0"/>
              <a:t> </a:t>
            </a:r>
            <a:r>
              <a:rPr lang="en-US" kern="0" dirty="0" smtClean="0"/>
              <a:t>         </a:t>
            </a:r>
          </a:p>
          <a:p>
            <a:pPr marL="182880"/>
            <a:r>
              <a:rPr lang="en-US" kern="0" dirty="0"/>
              <a:t> </a:t>
            </a:r>
            <a:r>
              <a:rPr lang="en-US" kern="0" dirty="0" smtClean="0"/>
              <a:t> </a:t>
            </a:r>
          </a:p>
          <a:p>
            <a:pPr marL="182880"/>
            <a:endParaRPr lang="en-US" kern="0" dirty="0"/>
          </a:p>
        </p:txBody>
      </p:sp>
      <p:sp>
        <p:nvSpPr>
          <p:cNvPr id="7" name="object 9"/>
          <p:cNvSpPr txBox="1">
            <a:spLocks/>
          </p:cNvSpPr>
          <p:nvPr/>
        </p:nvSpPr>
        <p:spPr>
          <a:xfrm>
            <a:off x="8412987" y="6463728"/>
            <a:ext cx="39319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555555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/>
            <a:fld id="{81D60167-4931-47E6-BA6A-407CBD079E47}" type="slidenum">
              <a:rPr lang="en-US" b="1" spc="-10" smtClean="0">
                <a:solidFill>
                  <a:srgbClr val="9D9E9D"/>
                </a:solidFill>
              </a:rPr>
              <a:pPr marL="102870"/>
              <a:t>4</a:t>
            </a:fld>
            <a:endParaRPr lang="en-US" b="1" spc="-10" dirty="0">
              <a:solidFill>
                <a:srgbClr val="9D9E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MAGIC Clearinghouse Summit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b="1" spc="-10" smtClean="0">
                <a:solidFill>
                  <a:srgbClr val="9D9E9D"/>
                </a:solidFill>
                <a:latin typeface="Calibri"/>
                <a:cs typeface="Calibri"/>
              </a:rPr>
              <a:t>4</a:t>
            </a:fld>
            <a:endParaRPr lang="en-US"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  <p:sp>
        <p:nvSpPr>
          <p:cNvPr id="6" name="Down Arrow 5"/>
          <p:cNvSpPr/>
          <p:nvPr/>
        </p:nvSpPr>
        <p:spPr>
          <a:xfrm rot="10800000">
            <a:off x="3720569" y="4923322"/>
            <a:ext cx="685800" cy="100665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8467392">
            <a:off x="6869357" y="4819589"/>
            <a:ext cx="685800" cy="100665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3103334">
            <a:off x="848032" y="4777564"/>
            <a:ext cx="685800" cy="100665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2718" y="381000"/>
            <a:ext cx="822451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spcBef>
                <a:spcPts val="25"/>
              </a:spcBef>
            </a:pPr>
            <a:r>
              <a:rPr lang="en-US" sz="3200" b="1" spc="-5" dirty="0" smtClean="0">
                <a:solidFill>
                  <a:schemeClr val="tx1"/>
                </a:solidFill>
              </a:rPr>
              <a:t>Boundary &amp; Annexation Survey </a:t>
            </a:r>
            <a:endParaRPr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7324" y="1315395"/>
            <a:ext cx="7635175" cy="490696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kern="0" dirty="0" smtClean="0"/>
              <a:t>Deadlines:</a:t>
            </a:r>
          </a:p>
          <a:p>
            <a:r>
              <a:rPr lang="en-US" sz="2000" b="1" i="1" kern="0" dirty="0" smtClean="0">
                <a:solidFill>
                  <a:srgbClr val="FF0000"/>
                </a:solidFill>
              </a:rPr>
              <a:t>March 1 </a:t>
            </a:r>
            <a:r>
              <a:rPr lang="en-US" kern="0" dirty="0" smtClean="0"/>
              <a:t>of Survey Year:  updates reflected in American Community Survey  	(ACS) and Population Estimates Program (PEP)</a:t>
            </a:r>
          </a:p>
          <a:p>
            <a:r>
              <a:rPr lang="en-US" sz="2000" b="1" i="1" kern="0" smtClean="0">
                <a:solidFill>
                  <a:srgbClr val="FF0000"/>
                </a:solidFill>
              </a:rPr>
              <a:t>May </a:t>
            </a:r>
            <a:r>
              <a:rPr lang="en-US" sz="2000" b="1" i="1" kern="0" dirty="0" smtClean="0">
                <a:solidFill>
                  <a:srgbClr val="FF0000"/>
                </a:solidFill>
              </a:rPr>
              <a:t>31 </a:t>
            </a:r>
            <a:r>
              <a:rPr lang="en-US" kern="0" dirty="0" smtClean="0"/>
              <a:t>of Survey Year:  updates reflected in the following year’s BAS </a:t>
            </a:r>
          </a:p>
          <a:p>
            <a:r>
              <a:rPr lang="en-US" b="1" kern="0" dirty="0" smtClean="0"/>
              <a:t> </a:t>
            </a:r>
          </a:p>
          <a:p>
            <a:r>
              <a:rPr lang="en-US" sz="2000" b="1" kern="0" dirty="0" smtClean="0"/>
              <a:t>Participation Options:</a:t>
            </a:r>
          </a:p>
          <a:p>
            <a:r>
              <a:rPr lang="en-US" sz="2000" kern="0" dirty="0" smtClean="0"/>
              <a:t>	</a:t>
            </a:r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/>
          </a:p>
        </p:txBody>
      </p:sp>
      <p:grpSp>
        <p:nvGrpSpPr>
          <p:cNvPr id="7" name="Group 6"/>
          <p:cNvGrpSpPr/>
          <p:nvPr/>
        </p:nvGrpSpPr>
        <p:grpSpPr>
          <a:xfrm>
            <a:off x="707324" y="3481090"/>
            <a:ext cx="7146661" cy="1812714"/>
            <a:chOff x="685800" y="1828800"/>
            <a:chExt cx="7146661" cy="188198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28800"/>
              <a:ext cx="683424" cy="838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12" y="2514600"/>
              <a:ext cx="609600" cy="617366"/>
            </a:xfrm>
            <a:prstGeom prst="rect">
              <a:avLst/>
            </a:prstGeom>
          </p:spPr>
        </p:pic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722712" y="3198019"/>
              <a:ext cx="685800" cy="512762"/>
              <a:chOff x="1008" y="1056"/>
              <a:chExt cx="3216" cy="2592"/>
            </a:xfrm>
          </p:grpSpPr>
          <p:pic>
            <p:nvPicPr>
              <p:cNvPr id="15" name="Picture 4" descr="area_removed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1104"/>
                <a:ext cx="3154" cy="2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3216" cy="25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431661" y="1878568"/>
              <a:ext cx="579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GUPS (Geographic Update Partnership Software )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31661" y="2638617"/>
              <a:ext cx="579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Digital (Commercial GIS)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31661" y="3268904"/>
              <a:ext cx="640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/>
                <a:t>Paper </a:t>
              </a:r>
              <a:r>
                <a:rPr lang="en-US" kern="0" dirty="0" smtClean="0"/>
                <a:t>Maps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971800" y="803485"/>
            <a:ext cx="3739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spc="-5" dirty="0" smtClean="0">
                <a:solidFill>
                  <a:srgbClr val="0070C0"/>
                </a:solidFill>
              </a:rPr>
              <a:t>Deadlines &amp; Participation </a:t>
            </a:r>
            <a:r>
              <a:rPr lang="en-US" sz="2000" spc="-5" dirty="0">
                <a:solidFill>
                  <a:srgbClr val="0070C0"/>
                </a:solidFill>
              </a:rPr>
              <a:t>Options </a:t>
            </a:r>
            <a:endParaRPr lang="en-US" sz="2000" dirty="0"/>
          </a:p>
        </p:txBody>
      </p:sp>
      <p:sp>
        <p:nvSpPr>
          <p:cNvPr id="18" name="object 9"/>
          <p:cNvSpPr txBox="1">
            <a:spLocks/>
          </p:cNvSpPr>
          <p:nvPr/>
        </p:nvSpPr>
        <p:spPr>
          <a:xfrm>
            <a:off x="8412987" y="6463728"/>
            <a:ext cx="39319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555555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/>
            <a:fld id="{81D60167-4931-47E6-BA6A-407CBD079E47}" type="slidenum">
              <a:rPr lang="en-US" b="1" spc="-10" smtClean="0">
                <a:solidFill>
                  <a:srgbClr val="9D9E9D"/>
                </a:solidFill>
              </a:rPr>
              <a:pPr marL="102870"/>
              <a:t>5</a:t>
            </a:fld>
            <a:endParaRPr lang="en-US" b="1" spc="-10" dirty="0">
              <a:solidFill>
                <a:srgbClr val="9D9E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MAGIC Clearinghouse Summit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b="1" spc="-10" smtClean="0">
                <a:solidFill>
                  <a:srgbClr val="9D9E9D"/>
                </a:solidFill>
                <a:latin typeface="Calibri"/>
                <a:cs typeface="Calibri"/>
              </a:rPr>
              <a:t>5</a:t>
            </a:fld>
            <a:endParaRPr lang="en-US"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31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065" y="1600200"/>
            <a:ext cx="7842250" cy="40472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2718" y="381000"/>
            <a:ext cx="822451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spcBef>
                <a:spcPts val="25"/>
              </a:spcBef>
            </a:pPr>
            <a:r>
              <a:rPr lang="en-US" sz="3200" b="1" spc="-5" dirty="0" smtClean="0">
                <a:solidFill>
                  <a:schemeClr val="tx1"/>
                </a:solidFill>
              </a:rPr>
              <a:t>Boundary &amp; Annexation Survey</a:t>
            </a:r>
            <a:r>
              <a:rPr lang="en-US" sz="3200" b="1" spc="-5" dirty="0" smtClean="0">
                <a:solidFill>
                  <a:srgbClr val="4F81BD"/>
                </a:solidFill>
              </a:rPr>
              <a:t/>
            </a:r>
            <a:br>
              <a:rPr lang="en-US" sz="3200" b="1" spc="-5" dirty="0" smtClean="0">
                <a:solidFill>
                  <a:srgbClr val="4F81BD"/>
                </a:solidFill>
              </a:rPr>
            </a:br>
            <a:r>
              <a:rPr lang="en-US" sz="2000" spc="-5" dirty="0" smtClean="0">
                <a:solidFill>
                  <a:srgbClr val="4F81BD"/>
                </a:solidFill>
              </a:rPr>
              <a:t>Coordination with Redistricting</a:t>
            </a:r>
            <a:r>
              <a:rPr lang="en-US" sz="2000" spc="-5" dirty="0">
                <a:solidFill>
                  <a:srgbClr val="4F81BD"/>
                </a:solidFill>
              </a:rPr>
              <a:t/>
            </a:r>
            <a:br>
              <a:rPr lang="en-US" sz="2000" spc="-5" dirty="0">
                <a:solidFill>
                  <a:srgbClr val="4F81BD"/>
                </a:solidFill>
              </a:rPr>
            </a:br>
            <a:endParaRPr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8439" y="1828800"/>
            <a:ext cx="7889782" cy="397845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25780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kern="0" dirty="0" smtClean="0"/>
              <a:t>As part of 2020 Redistricting Data Program, State RDP </a:t>
            </a:r>
          </a:p>
          <a:p>
            <a:pPr marL="182880">
              <a:buClr>
                <a:srgbClr val="0070C0"/>
              </a:buClr>
              <a:buSzPct val="80000"/>
            </a:pPr>
            <a:r>
              <a:rPr lang="en-US" sz="2400" kern="0" dirty="0" smtClean="0"/>
              <a:t>     Liaisons may submit boundary updates in Phase 1 (BBSP) </a:t>
            </a:r>
          </a:p>
          <a:p>
            <a:pPr marL="182880">
              <a:buClr>
                <a:srgbClr val="0070C0"/>
              </a:buClr>
              <a:buSzPct val="80000"/>
            </a:pPr>
            <a:r>
              <a:rPr lang="en-US" sz="2400" kern="0" dirty="0"/>
              <a:t> </a:t>
            </a:r>
            <a:r>
              <a:rPr lang="en-US" sz="2400" kern="0" dirty="0" smtClean="0"/>
              <a:t>    &amp; Phase 2 (VTD</a:t>
            </a:r>
            <a:r>
              <a:rPr lang="en-US" sz="2400" i="1" kern="0" dirty="0" smtClean="0"/>
              <a:t>) </a:t>
            </a:r>
            <a:r>
              <a:rPr lang="en-US" i="1" kern="0" dirty="0" smtClean="0">
                <a:solidFill>
                  <a:srgbClr val="FF0000"/>
                </a:solidFill>
              </a:rPr>
              <a:t>new for 2020</a:t>
            </a:r>
          </a:p>
          <a:p>
            <a:pPr marL="182880">
              <a:buClr>
                <a:srgbClr val="0070C0"/>
              </a:buClr>
              <a:buSzPct val="80000"/>
            </a:pPr>
            <a:endParaRPr lang="en-US" sz="2400" kern="0" dirty="0" smtClean="0"/>
          </a:p>
          <a:p>
            <a:pPr marL="525780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kern="0" dirty="0" smtClean="0"/>
              <a:t>Census BAS staff coordinates any RDP-submitted updates with local BAS official for the jurisdiction </a:t>
            </a:r>
          </a:p>
          <a:p>
            <a:pPr marL="182880">
              <a:buClr>
                <a:srgbClr val="0070C0"/>
              </a:buClr>
              <a:buSzPct val="80000"/>
            </a:pPr>
            <a:endParaRPr lang="en-US" sz="2400" kern="0" dirty="0"/>
          </a:p>
          <a:p>
            <a:pPr marL="525780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kern="0" dirty="0" smtClean="0"/>
              <a:t>More info on 2020 Redistricting Data Program:</a:t>
            </a:r>
            <a:endParaRPr lang="en-US" sz="2400" kern="0" dirty="0"/>
          </a:p>
          <a:p>
            <a:pPr marL="182880"/>
            <a:r>
              <a:rPr lang="en-US" sz="2400" i="1" kern="0" dirty="0" smtClean="0">
                <a:solidFill>
                  <a:srgbClr val="0000FF"/>
                </a:solidFill>
              </a:rPr>
              <a:t>                  https</a:t>
            </a:r>
            <a:r>
              <a:rPr lang="en-US" sz="2400" i="1" kern="0" dirty="0">
                <a:solidFill>
                  <a:srgbClr val="0000FF"/>
                </a:solidFill>
              </a:rPr>
              <a:t>://www.census.gov/rdo/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MAGIC Clearinghouse Summit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>
          <a:xfrm>
            <a:off x="8412988" y="6463728"/>
            <a:ext cx="502412" cy="369332"/>
          </a:xfrm>
        </p:spPr>
        <p:txBody>
          <a:bodyPr/>
          <a:lstStyle/>
          <a:p>
            <a:pPr marL="102870">
              <a:lnSpc>
                <a:spcPct val="100000"/>
              </a:lnSpc>
            </a:pPr>
            <a:r>
              <a:rPr lang="en-US" b="1" spc="-10" dirty="0" smtClean="0">
                <a:solidFill>
                  <a:srgbClr val="9D9E9D"/>
                </a:solidFill>
                <a:latin typeface="Calibri"/>
                <a:cs typeface="Calibri"/>
              </a:rPr>
              <a:t>14</a:t>
            </a:r>
            <a:endParaRPr lang="en-US"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99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4519" cy="984885"/>
          </a:xfrm>
        </p:spPr>
        <p:txBody>
          <a:bodyPr/>
          <a:lstStyle/>
          <a:p>
            <a:pPr algn="ctr"/>
            <a:r>
              <a:rPr lang="en-US" sz="3200" b="1" spc="-5" dirty="0" smtClean="0">
                <a:solidFill>
                  <a:schemeClr val="tx1"/>
                </a:solidFill>
              </a:rPr>
              <a:t>BAS Consolidation</a:t>
            </a:r>
            <a:br>
              <a:rPr lang="en-US" sz="3200" b="1" spc="-5" dirty="0" smtClean="0">
                <a:solidFill>
                  <a:schemeClr val="tx1"/>
                </a:solidFill>
              </a:rPr>
            </a:br>
            <a:r>
              <a:rPr lang="en-US" sz="3200" spc="-5" dirty="0" smtClean="0">
                <a:solidFill>
                  <a:srgbClr val="0070C0"/>
                </a:solidFill>
              </a:rPr>
              <a:t>by the State or a County Government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4519" cy="3600986"/>
          </a:xfrm>
        </p:spPr>
        <p:txBody>
          <a:bodyPr/>
          <a:lstStyle/>
          <a:p>
            <a:pPr marL="182880"/>
            <a:r>
              <a:rPr lang="en-US" b="1" dirty="0" smtClean="0"/>
              <a:t>State-Level </a:t>
            </a:r>
            <a:r>
              <a:rPr lang="en-US" b="1" dirty="0"/>
              <a:t>BAS consolidation:  </a:t>
            </a:r>
          </a:p>
          <a:p>
            <a:pPr marL="468630" indent="-28575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Appropriate where state law dictates that all governments within the state must provide legal changes to a state office</a:t>
            </a:r>
          </a:p>
          <a:p>
            <a:pPr marL="182880">
              <a:buClr>
                <a:srgbClr val="0070C0"/>
              </a:buClr>
              <a:buSzPct val="80000"/>
            </a:pPr>
            <a:endParaRPr lang="en-US" dirty="0" smtClean="0"/>
          </a:p>
          <a:p>
            <a:pPr marL="182880">
              <a:buClr>
                <a:srgbClr val="0070C0"/>
              </a:buClr>
              <a:buSzPct val="80000"/>
            </a:pPr>
            <a:r>
              <a:rPr lang="en-US" b="1" dirty="0" smtClean="0"/>
              <a:t>County-Level BAS Consolidation:</a:t>
            </a:r>
          </a:p>
          <a:p>
            <a:pPr marL="468630" indent="-28575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 smtClean="0"/>
              <a:t>County responds to BAS for governments within the county (entities must agree)</a:t>
            </a:r>
          </a:p>
          <a:p>
            <a:pPr marL="182880"/>
            <a:endParaRPr lang="en-US" dirty="0" smtClean="0"/>
          </a:p>
          <a:p>
            <a:endParaRPr lang="en-US" dirty="0"/>
          </a:p>
          <a:p>
            <a:pPr marL="182880"/>
            <a:r>
              <a:rPr lang="en-US" dirty="0" smtClean="0"/>
              <a:t>Consolidation can eliminate duplication of effort, save $$, ensure boundary changes are being reported, contributes to the NSDI </a:t>
            </a:r>
          </a:p>
          <a:p>
            <a:pPr marL="182880"/>
            <a:r>
              <a:rPr lang="en-US" dirty="0" smtClean="0"/>
              <a:t>(Census Bureau is boundary steward under OMB Circular A-16)</a:t>
            </a:r>
            <a:endParaRPr lang="en-US" dirty="0"/>
          </a:p>
          <a:p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                           Good Opportunity to Update Boundaries before LUCA! 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object 9"/>
          <p:cNvSpPr txBox="1">
            <a:spLocks/>
          </p:cNvSpPr>
          <p:nvPr/>
        </p:nvSpPr>
        <p:spPr>
          <a:xfrm>
            <a:off x="8412987" y="6463728"/>
            <a:ext cx="39319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555555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/>
            <a:fld id="{81D60167-4931-47E6-BA6A-407CBD079E47}" type="slidenum">
              <a:rPr lang="en-US" b="1" spc="-10" smtClean="0">
                <a:solidFill>
                  <a:srgbClr val="9D9E9D"/>
                </a:solidFill>
              </a:rPr>
              <a:pPr marL="102870"/>
              <a:t>7</a:t>
            </a:fld>
            <a:endParaRPr lang="en-US" b="1" spc="-10" dirty="0">
              <a:solidFill>
                <a:srgbClr val="9D9E9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MAGIC Clearinghouse Summit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b="1" spc="-10" smtClean="0">
                <a:solidFill>
                  <a:srgbClr val="9D9E9D"/>
                </a:solidFill>
                <a:latin typeface="Calibri"/>
                <a:cs typeface="Calibri"/>
              </a:rPr>
              <a:t>7</a:t>
            </a:fld>
            <a:endParaRPr lang="en-US"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6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40" y="668527"/>
            <a:ext cx="8224519" cy="1969770"/>
          </a:xfrm>
        </p:spPr>
        <p:txBody>
          <a:bodyPr/>
          <a:lstStyle/>
          <a:p>
            <a:pPr algn="ctr"/>
            <a:r>
              <a:rPr lang="en-US" sz="3200" b="1" spc="-5" dirty="0" smtClean="0">
                <a:solidFill>
                  <a:schemeClr val="tx1"/>
                </a:solidFill>
              </a:rPr>
              <a:t>Boundary Validation Program</a:t>
            </a:r>
            <a:r>
              <a:rPr lang="en-US" sz="3200" b="1" spc="-5" dirty="0" smtClean="0">
                <a:solidFill>
                  <a:srgbClr val="4F81BD"/>
                </a:solidFill>
              </a:rPr>
              <a:t/>
            </a:r>
            <a:br>
              <a:rPr lang="en-US" sz="3200" b="1" spc="-5" dirty="0" smtClean="0">
                <a:solidFill>
                  <a:srgbClr val="4F81BD"/>
                </a:solidFill>
              </a:rPr>
            </a:br>
            <a:r>
              <a:rPr lang="en-US" sz="3200" spc="-5" dirty="0" smtClean="0">
                <a:solidFill>
                  <a:srgbClr val="0070C0"/>
                </a:solidFill>
              </a:rPr>
              <a:t>January 2020</a:t>
            </a:r>
            <a:r>
              <a:rPr lang="en-US" sz="3200" b="1" spc="-5" dirty="0" smtClean="0">
                <a:solidFill>
                  <a:srgbClr val="4F81BD"/>
                </a:solidFill>
              </a:rPr>
              <a:t/>
            </a:r>
            <a:br>
              <a:rPr lang="en-US" sz="3200" b="1" spc="-5" dirty="0" smtClean="0">
                <a:solidFill>
                  <a:srgbClr val="4F81BD"/>
                </a:solidFill>
              </a:rPr>
            </a:br>
            <a:r>
              <a:rPr lang="en-US" sz="3200" b="1" spc="-5" dirty="0" smtClean="0">
                <a:solidFill>
                  <a:srgbClr val="4F81BD"/>
                </a:solidFill>
              </a:rPr>
              <a:t/>
            </a:r>
            <a:br>
              <a:rPr lang="en-US" sz="3200" b="1" spc="-5" dirty="0" smtClean="0">
                <a:solidFill>
                  <a:srgbClr val="4F81BD"/>
                </a:solidFill>
              </a:rPr>
            </a:b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981200"/>
            <a:ext cx="8224519" cy="2677656"/>
          </a:xfrm>
        </p:spPr>
        <p:txBody>
          <a:bodyPr/>
          <a:lstStyle/>
          <a:p>
            <a:pPr marL="285750" indent="-28575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 smtClean="0"/>
              <a:t>Highest Elected Officials and Tribal Chairs provided maps of jurisdictional boundaries for review and update </a:t>
            </a:r>
          </a:p>
          <a:p>
            <a:pPr marL="342900" indent="-342900"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 smtClean="0"/>
              <a:t>Boundaries as of January 1, 2020 that will be used for 2020 Census data tabulation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object 9"/>
          <p:cNvSpPr txBox="1">
            <a:spLocks/>
          </p:cNvSpPr>
          <p:nvPr/>
        </p:nvSpPr>
        <p:spPr>
          <a:xfrm>
            <a:off x="8001000" y="6400800"/>
            <a:ext cx="39319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555555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/>
            <a:endParaRPr lang="en-US" b="1" spc="-10" dirty="0">
              <a:solidFill>
                <a:srgbClr val="9D9E9D"/>
              </a:solidFill>
            </a:endParaRPr>
          </a:p>
        </p:txBody>
      </p:sp>
      <p:sp>
        <p:nvSpPr>
          <p:cNvPr id="6" name="object 9"/>
          <p:cNvSpPr txBox="1">
            <a:spLocks/>
          </p:cNvSpPr>
          <p:nvPr/>
        </p:nvSpPr>
        <p:spPr>
          <a:xfrm>
            <a:off x="8412987" y="6463728"/>
            <a:ext cx="39319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555555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/>
            <a:fld id="{81D60167-4931-47E6-BA6A-407CBD079E47}" type="slidenum">
              <a:rPr lang="en-US" b="1" spc="-10" smtClean="0">
                <a:solidFill>
                  <a:srgbClr val="9D9E9D"/>
                </a:solidFill>
              </a:rPr>
              <a:pPr marL="102870"/>
              <a:t>8</a:t>
            </a:fld>
            <a:endParaRPr lang="en-US" b="1" spc="-10" dirty="0">
              <a:solidFill>
                <a:srgbClr val="9D9E9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MAGIC Clearinghouse Summit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b="1" spc="-10" smtClean="0">
                <a:solidFill>
                  <a:srgbClr val="9D9E9D"/>
                </a:solidFill>
                <a:latin typeface="Calibri"/>
                <a:cs typeface="Calibri"/>
              </a:rPr>
              <a:t>8</a:t>
            </a:fld>
            <a:endParaRPr lang="en-US"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1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0250" y="1747901"/>
            <a:ext cx="7842250" cy="40472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 smtClean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600" b="1" u="heavy" spc="-15" dirty="0">
              <a:solidFill>
                <a:srgbClr val="555555"/>
              </a:solidFill>
              <a:latin typeface="Calibri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2718" y="381000"/>
            <a:ext cx="822451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spcBef>
                <a:spcPts val="25"/>
              </a:spcBef>
            </a:pPr>
            <a:r>
              <a:rPr lang="en-US" sz="3200" b="1" spc="-5" dirty="0" smtClean="0">
                <a:solidFill>
                  <a:schemeClr val="tx1"/>
                </a:solidFill>
              </a:rPr>
              <a:t>Geographic Support System</a:t>
            </a:r>
            <a:r>
              <a:rPr lang="en-US" sz="2000" spc="-5" dirty="0">
                <a:solidFill>
                  <a:srgbClr val="4F81BD"/>
                </a:solidFill>
              </a:rPr>
              <a:t/>
            </a:r>
            <a:br>
              <a:rPr lang="en-US" sz="2000" spc="-5" dirty="0">
                <a:solidFill>
                  <a:srgbClr val="4F81BD"/>
                </a:solidFill>
              </a:rPr>
            </a:br>
            <a:r>
              <a:rPr lang="en-US" sz="2000" spc="-5" dirty="0" smtClean="0">
                <a:solidFill>
                  <a:srgbClr val="4F81BD"/>
                </a:solidFill>
              </a:rPr>
              <a:t>GSS: </a:t>
            </a:r>
            <a:r>
              <a:rPr lang="en-US" sz="2000" spc="-15" dirty="0" smtClean="0">
                <a:solidFill>
                  <a:srgbClr val="0070C0"/>
                </a:solidFill>
                <a:cs typeface="Times New Roman"/>
              </a:rPr>
              <a:t>Opportunity to submit addresses and spatial data to Census Bureau on a continual basis</a:t>
            </a:r>
            <a:endParaRPr sz="2000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2718" y="1981200"/>
            <a:ext cx="7889782" cy="452596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452718" y="1747901"/>
            <a:ext cx="78897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SzPct val="80000"/>
            </a:pPr>
            <a:r>
              <a:rPr lang="en-US" sz="2000" i="1" kern="0" dirty="0" smtClean="0">
                <a:solidFill>
                  <a:srgbClr val="FF0000"/>
                </a:solidFill>
              </a:rPr>
              <a:t>Goal:  Add new addresses to the Master Address File (MAF), new streets to TIGER, and resolve address and spatial inconsistencies</a:t>
            </a:r>
            <a:endParaRPr lang="en-US" sz="2000" i="1" kern="0" dirty="0">
              <a:solidFill>
                <a:srgbClr val="FF0000"/>
              </a:solidFill>
            </a:endParaRPr>
          </a:p>
          <a:p>
            <a:pPr>
              <a:buClr>
                <a:srgbClr val="0070C0"/>
              </a:buClr>
              <a:buSzPct val="80000"/>
            </a:pPr>
            <a:r>
              <a:rPr lang="en-US" sz="2000" i="1" kern="0" dirty="0">
                <a:solidFill>
                  <a:srgbClr val="FF0000"/>
                </a:solidFill>
              </a:rPr>
              <a:t>                   </a:t>
            </a:r>
            <a:endParaRPr lang="en-US" sz="2000" dirty="0"/>
          </a:p>
          <a:p>
            <a:pPr marL="342900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/>
              <a:t>Must meet minimum Address Guidelines</a:t>
            </a:r>
          </a:p>
          <a:p>
            <a:pPr marL="342900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smtClean="0"/>
              <a:t>After acquiring partner data, Census performs content </a:t>
            </a:r>
            <a:r>
              <a:rPr lang="en-US" sz="2000" dirty="0"/>
              <a:t>v</a:t>
            </a:r>
            <a:r>
              <a:rPr lang="en-US" sz="2000" dirty="0" smtClean="0"/>
              <a:t>erification to determine usability</a:t>
            </a:r>
          </a:p>
          <a:p>
            <a:pPr marL="342900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smtClean="0"/>
              <a:t>Crosswalk, standardize, match, and geocode partner addresses and structure points using Master Address File</a:t>
            </a:r>
          </a:p>
          <a:p>
            <a:pPr marL="342900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smtClean="0"/>
              <a:t>Match street centerline data to ID differences, calculate spatial accuracy (CE95 method) of partner data using GPS control points</a:t>
            </a:r>
            <a:endParaRPr lang="en-US" sz="2000" dirty="0"/>
          </a:p>
          <a:p>
            <a:pPr marL="182880"/>
            <a:endParaRPr lang="en-US" sz="2400" dirty="0" smtClean="0"/>
          </a:p>
        </p:txBody>
      </p:sp>
      <p:sp>
        <p:nvSpPr>
          <p:cNvPr id="7" name="object 9"/>
          <p:cNvSpPr txBox="1">
            <a:spLocks/>
          </p:cNvSpPr>
          <p:nvPr/>
        </p:nvSpPr>
        <p:spPr>
          <a:xfrm>
            <a:off x="8412987" y="6463728"/>
            <a:ext cx="39319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555555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/>
            <a:fld id="{81D60167-4931-47E6-BA6A-407CBD079E47}" type="slidenum">
              <a:rPr lang="en-US" b="1" spc="-10" smtClean="0">
                <a:solidFill>
                  <a:srgbClr val="9D9E9D"/>
                </a:solidFill>
              </a:rPr>
              <a:pPr marL="102870"/>
              <a:t>9</a:t>
            </a:fld>
            <a:endParaRPr lang="en-US" b="1" spc="-10" dirty="0">
              <a:solidFill>
                <a:srgbClr val="9D9E9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6727" y="60198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hlinkClick r:id="" action="ppaction://noaction"/>
              </a:rPr>
              <a:t>Data Content Guidelines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MAGIC Clearinghouse Summit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b="1" spc="-10" smtClean="0">
                <a:solidFill>
                  <a:srgbClr val="9D9E9D"/>
                </a:solidFill>
                <a:latin typeface="Calibri"/>
                <a:cs typeface="Calibri"/>
              </a:rPr>
              <a:t>9</a:t>
            </a:fld>
            <a:endParaRPr lang="en-US" b="1" spc="-10" dirty="0">
              <a:solidFill>
                <a:srgbClr val="9D9E9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91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73D19958C7704E86F1C14E0EB4D3BB" ma:contentTypeVersion="0" ma:contentTypeDescription="Create a new document." ma:contentTypeScope="" ma:versionID="cbc638ec37a67a2bab2afce93a5675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BCD213-58E8-471A-9D68-BB11838D42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5201156-0C7F-4872-8EA5-5F616C8C71AD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427F80-A281-4DB5-B9D5-C05FB05BC5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3451</TotalTime>
  <Words>1401</Words>
  <Application>Microsoft Office PowerPoint</Application>
  <PresentationFormat>On-screen Show (4:3)</PresentationFormat>
  <Paragraphs>391</Paragraphs>
  <Slides>25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Acrobat Document</vt:lpstr>
      <vt:lpstr>PowerPoint Presentation</vt:lpstr>
      <vt:lpstr>Two Areas of Discussion</vt:lpstr>
      <vt:lpstr>Geographic Partnership Opportunities The 2020 Census</vt:lpstr>
      <vt:lpstr>Annual Boundary &amp; Annexation Survey  Legal Boundaries in Effect on January 1 </vt:lpstr>
      <vt:lpstr>Boundary &amp; Annexation Survey </vt:lpstr>
      <vt:lpstr>Boundary &amp; Annexation Survey Coordination with Redistricting </vt:lpstr>
      <vt:lpstr>BAS Consolidation by the State or a County Government</vt:lpstr>
      <vt:lpstr>Boundary Validation Program January 2020  </vt:lpstr>
      <vt:lpstr>Geographic Support System GSS: Opportunity to submit addresses and spatial data to Census Bureau on a continual basis</vt:lpstr>
      <vt:lpstr>PowerPoint Presentation</vt:lpstr>
      <vt:lpstr>Boundary Quality Assessment and Reconciliation Project  BQARP</vt:lpstr>
      <vt:lpstr>PowerPoint Presentation</vt:lpstr>
      <vt:lpstr>2020 Local Update of Census Addresses Program  A once-a-decade-opportunity for designated representatives to review the addresses that will be used to conduct the Decennial Census</vt:lpstr>
      <vt:lpstr>2020 LUCA Program New for 2020</vt:lpstr>
      <vt:lpstr>2020 LUCA Program  Participation Options &amp; Schedule</vt:lpstr>
      <vt:lpstr>2020 Participant Statistical Areas Program   Opportunity for designated representatives to review and update statistical geographies for 2020 Census data tabulation</vt:lpstr>
      <vt:lpstr>2020 PSAP “Plan” New for 2020</vt:lpstr>
      <vt:lpstr>2020 PSAP Participation Options &amp; Schedule</vt:lpstr>
      <vt:lpstr>Census Bureau Geographic Partnership Tools GUPS:  Geographic Update Partnership Software </vt:lpstr>
      <vt:lpstr> SWIM: Secure Web Incoming Module</vt:lpstr>
      <vt:lpstr>The 2020 Census</vt:lpstr>
      <vt:lpstr>Visit Our Census Geographic Partnerships Page </vt:lpstr>
      <vt:lpstr>The 2020 Census A New Design for the 21st  Century</vt:lpstr>
      <vt:lpstr>2020 Activities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F Trainor (CENSUS/GEO FED)</dc:creator>
  <cp:lastModifiedBy>Craig Duane Best (CENSUS/FLD FED)</cp:lastModifiedBy>
  <cp:revision>247</cp:revision>
  <cp:lastPrinted>2016-04-11T13:08:26Z</cp:lastPrinted>
  <dcterms:created xsi:type="dcterms:W3CDTF">2016-03-21T09:39:42Z</dcterms:created>
  <dcterms:modified xsi:type="dcterms:W3CDTF">2016-08-23T14:42:13Z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2016-02-24T00:00:00Z</vt:filetime>
  </property>
  <property fmtid="{D5CDD505-2E9C-101B-9397-08002B2CF9AE}" pid="3" name="LastSaved">
    <vt:filetime>2016-03-21T00:00:00Z</vt:filetime>
  </property>
  <property fmtid="{D5CDD505-2E9C-101B-9397-08002B2CF9AE}" pid="4" name="ContentTypeId">
    <vt:lpwstr>0x0101003673D19958C7704E86F1C14E0EB4D3BB</vt:lpwstr>
  </property>
</Properties>
</file>