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45" r:id="rId2"/>
    <p:sldId id="329" r:id="rId3"/>
    <p:sldId id="351" r:id="rId4"/>
    <p:sldId id="323" r:id="rId5"/>
    <p:sldId id="256" r:id="rId6"/>
    <p:sldId id="325" r:id="rId7"/>
    <p:sldId id="324" r:id="rId8"/>
    <p:sldId id="326" r:id="rId9"/>
    <p:sldId id="346" r:id="rId10"/>
    <p:sldId id="284" r:id="rId11"/>
    <p:sldId id="353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19" autoAdjust="0"/>
    <p:restoredTop sz="93423" autoAdjust="0"/>
  </p:normalViewPr>
  <p:slideViewPr>
    <p:cSldViewPr>
      <p:cViewPr varScale="1">
        <p:scale>
          <a:sx n="117" d="100"/>
          <a:sy n="117" d="100"/>
        </p:scale>
        <p:origin x="1136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B3122-A2AB-6F45-8980-7495DFDC7629}" type="datetimeFigureOut">
              <a:rPr lang="en-US" smtClean="0"/>
              <a:t>2/19/20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501913-8D87-0146-912A-953B9A0B4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711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01913-8D87-0146-912A-953B9A0B45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256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A30F4-B628-4993-B8F5-0B54A9DD2D2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661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3BD9E5B-43F7-4A18-B17A-F2936B4CD40C}" type="datetimeFigureOut">
              <a:rPr lang="en-US" smtClean="0"/>
              <a:t>2/19/20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B5B803A-BB52-4F00-9F5D-9FA3E538D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358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3BD9E5B-43F7-4A18-B17A-F2936B4CD40C}" type="datetimeFigureOut">
              <a:rPr lang="en-US" smtClean="0"/>
              <a:t>2/19/20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B5B803A-BB52-4F00-9F5D-9FA3E538D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46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3BD9E5B-43F7-4A18-B17A-F2936B4CD40C}" type="datetimeFigureOut">
              <a:rPr lang="en-US" smtClean="0"/>
              <a:t>2/19/20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B5B803A-BB52-4F00-9F5D-9FA3E538D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5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3BD9E5B-43F7-4A18-B17A-F2936B4CD40C}" type="datetimeFigureOut">
              <a:rPr lang="en-US" smtClean="0"/>
              <a:t>2/19/20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B5B803A-BB52-4F00-9F5D-9FA3E538D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786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3BD9E5B-43F7-4A18-B17A-F2936B4CD40C}" type="datetimeFigureOut">
              <a:rPr lang="en-US" smtClean="0"/>
              <a:t>2/19/20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B5B803A-BB52-4F00-9F5D-9FA3E538D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542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3BD9E5B-43F7-4A18-B17A-F2936B4CD40C}" type="datetimeFigureOut">
              <a:rPr lang="en-US" smtClean="0"/>
              <a:t>2/19/20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B5B803A-BB52-4F00-9F5D-9FA3E538D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272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3BD9E5B-43F7-4A18-B17A-F2936B4CD40C}" type="datetimeFigureOut">
              <a:rPr lang="en-US" smtClean="0"/>
              <a:t>2/19/20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B5B803A-BB52-4F00-9F5D-9FA3E538D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5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3BD9E5B-43F7-4A18-B17A-F2936B4CD40C}" type="datetimeFigureOut">
              <a:rPr lang="en-US" smtClean="0"/>
              <a:t>2/19/20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B5B803A-BB52-4F00-9F5D-9FA3E538D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452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3BD9E5B-43F7-4A18-B17A-F2936B4CD40C}" type="datetimeFigureOut">
              <a:rPr lang="en-US" smtClean="0"/>
              <a:t>2/19/20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B5B803A-BB52-4F00-9F5D-9FA3E538D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513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3BD9E5B-43F7-4A18-B17A-F2936B4CD40C}" type="datetimeFigureOut">
              <a:rPr lang="en-US" smtClean="0"/>
              <a:t>2/19/20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B5B803A-BB52-4F00-9F5D-9FA3E538D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57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3BD9E5B-43F7-4A18-B17A-F2936B4CD40C}" type="datetimeFigureOut">
              <a:rPr lang="en-US" smtClean="0"/>
              <a:t>2/19/20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B5B803A-BB52-4F00-9F5D-9FA3E538D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869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960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nsas911.or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hyperlink" Target="http://www.kansasgis.org/initiatives/NG911/index.cf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620" y="1534909"/>
            <a:ext cx="84805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libri Light" charset="0"/>
                <a:ea typeface="Calibri Light" charset="0"/>
                <a:cs typeface="Calibri Light" charset="0"/>
              </a:rPr>
              <a:t>Kansas Next Generation 911 Update</a:t>
            </a:r>
          </a:p>
          <a:p>
            <a:pPr algn="ctr"/>
            <a:endParaRPr lang="en-US" sz="3600" b="1" dirty="0">
              <a:latin typeface="Calibri Light" charset="0"/>
              <a:ea typeface="Calibri Light" charset="0"/>
              <a:cs typeface="Calibri Light" charset="0"/>
            </a:endParaRPr>
          </a:p>
          <a:p>
            <a:pPr algn="ctr"/>
            <a:r>
              <a:rPr lang="en-US" sz="3600" b="1" dirty="0">
                <a:latin typeface="Calibri Light" charset="0"/>
                <a:ea typeface="Calibri Light" charset="0"/>
                <a:cs typeface="Calibri Light" charset="0"/>
              </a:rPr>
              <a:t>GIS Policy Board</a:t>
            </a:r>
          </a:p>
          <a:p>
            <a:pPr algn="ctr"/>
            <a:endParaRPr lang="en-US" sz="3600" b="1" dirty="0">
              <a:latin typeface="Calibri Light" charset="0"/>
              <a:ea typeface="Calibri Light" charset="0"/>
              <a:cs typeface="Calibri Light" charset="0"/>
            </a:endParaRPr>
          </a:p>
          <a:p>
            <a:pPr algn="ctr"/>
            <a:r>
              <a:rPr lang="en-US" sz="3600" b="1" dirty="0">
                <a:latin typeface="Calibri Light" charset="0"/>
                <a:ea typeface="Calibri Light" charset="0"/>
                <a:cs typeface="Calibri Light" charset="0"/>
              </a:rPr>
              <a:t>February 20, 2020</a:t>
            </a:r>
          </a:p>
          <a:p>
            <a:endParaRPr lang="en-US" u="sng" dirty="0">
              <a:latin typeface="Calibri Light" charset="0"/>
              <a:ea typeface="Calibri Light" charset="0"/>
              <a:cs typeface="Calibri Light" charset="0"/>
            </a:endParaRPr>
          </a:p>
          <a:p>
            <a:pPr lvl="0"/>
            <a:endParaRPr lang="en-US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951229"/>
            <a:ext cx="2286000" cy="18781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410200"/>
            <a:ext cx="2186499" cy="111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64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73982" y="40838"/>
            <a:ext cx="36727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3366"/>
                </a:solidFill>
                <a:latin typeface="+mj-lt"/>
              </a:rPr>
              <a:t>Events &amp; Outreach</a:t>
            </a: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V="1">
            <a:off x="206220" y="649069"/>
            <a:ext cx="8763000" cy="0"/>
          </a:xfrm>
          <a:prstGeom prst="line">
            <a:avLst/>
          </a:prstGeom>
          <a:noFill/>
          <a:ln w="57150" cap="rnd" cmpd="sng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n w="38100" cmpd="sng">
                <a:solidFill>
                  <a:schemeClr val="tx1"/>
                </a:solidFill>
              </a:ln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982" y="725268"/>
            <a:ext cx="889381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ea typeface="Calibri Light" charset="0"/>
                <a:cs typeface="Calibri Light" charset="0"/>
              </a:rPr>
              <a:t>State to State collaboration: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Calibri Light" charset="0"/>
                <a:cs typeface="Calibri Light" charset="0"/>
              </a:rPr>
              <a:t>Oklahoma NG911 - adapting Kansas NG911 Toolbox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Calibri Light" charset="0"/>
                <a:cs typeface="Calibri Light" charset="0"/>
              </a:rPr>
              <a:t>Arkansas NG911 GIS meeting</a:t>
            </a:r>
          </a:p>
          <a:p>
            <a:endParaRPr lang="en-US" sz="2400" dirty="0">
              <a:solidFill>
                <a:srgbClr val="000000"/>
              </a:solidFill>
              <a:ea typeface="Calibri Light" charset="0"/>
              <a:cs typeface="Calibri Light" charset="0"/>
            </a:endParaRPr>
          </a:p>
          <a:p>
            <a:r>
              <a:rPr lang="en-US" sz="2400" dirty="0">
                <a:solidFill>
                  <a:srgbClr val="000000"/>
                </a:solidFill>
                <a:ea typeface="Calibri Light" charset="0"/>
                <a:cs typeface="Calibri Light" charset="0"/>
              </a:rPr>
              <a:t>Kansas APCO (Association of Public-Safety Communications Officials) Spring Conference - April 6-8</a:t>
            </a:r>
          </a:p>
          <a:p>
            <a:endParaRPr lang="en-US" sz="2400" dirty="0">
              <a:solidFill>
                <a:srgbClr val="000000"/>
              </a:solidFill>
              <a:ea typeface="Calibri Light" charset="0"/>
              <a:cs typeface="Calibri Light" charset="0"/>
            </a:endParaRPr>
          </a:p>
          <a:p>
            <a:r>
              <a:rPr lang="en-US" sz="2400" dirty="0">
                <a:solidFill>
                  <a:srgbClr val="000000"/>
                </a:solidFill>
                <a:ea typeface="Calibri Light" charset="0"/>
                <a:cs typeface="Calibri Light" charset="0"/>
              </a:rPr>
              <a:t>MAGIC 2020 - April 20 - 23 - Omaha, NE</a:t>
            </a:r>
          </a:p>
          <a:p>
            <a:endParaRPr lang="en-US" sz="2400" dirty="0">
              <a:solidFill>
                <a:srgbClr val="000000"/>
              </a:solidFill>
              <a:ea typeface="Calibri Light" charset="0"/>
              <a:cs typeface="Calibri Light" charset="0"/>
            </a:endParaRPr>
          </a:p>
          <a:p>
            <a:r>
              <a:rPr lang="en-US" sz="2400" dirty="0">
                <a:solidFill>
                  <a:srgbClr val="000000"/>
                </a:solidFill>
                <a:ea typeface="Calibri Light" charset="0"/>
                <a:cs typeface="Calibri Light" charset="0"/>
              </a:rPr>
              <a:t>NG911 GIS Data Steward &amp; Data Maintainer Certification Classes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Calibri Light" charset="0"/>
                <a:cs typeface="Calibri Light" charset="0"/>
              </a:rPr>
              <a:t>Wichita - May 20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Calibri Light" charset="0"/>
                <a:cs typeface="Calibri Light" charset="0"/>
              </a:rPr>
              <a:t>Hays - June TBD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Calibri Light" charset="0"/>
                <a:cs typeface="Calibri Light" charset="0"/>
              </a:rPr>
              <a:t>Topeka - August 18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ea typeface="Calibri Light" charset="0"/>
              <a:cs typeface="Calibri Light" charset="0"/>
            </a:endParaRPr>
          </a:p>
          <a:p>
            <a:r>
              <a:rPr lang="en-US" sz="2400" dirty="0"/>
              <a:t>NENA (National Emergency Number Association) GIS Data Model v2 workgroup - </a:t>
            </a:r>
            <a:r>
              <a:rPr lang="en-US" sz="2400" i="1" dirty="0"/>
              <a:t>Sherry Massey group leader!!! </a:t>
            </a:r>
            <a:endParaRPr lang="en-US" sz="2400" i="1" dirty="0">
              <a:solidFill>
                <a:srgbClr val="000000"/>
              </a:solidFill>
              <a:ea typeface="Calibri Light" charset="0"/>
              <a:cs typeface="Calibri Light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641" y="152400"/>
            <a:ext cx="74195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71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 fontAlgn="base">
              <a:buNone/>
            </a:pPr>
            <a:r>
              <a:rPr lang="en-US" dirty="0"/>
              <a:t>Thank you!</a:t>
            </a:r>
          </a:p>
          <a:p>
            <a:pPr marL="0" indent="0" algn="ctr" fontAlgn="base">
              <a:buNone/>
            </a:pPr>
            <a:endParaRPr lang="en-US" dirty="0"/>
          </a:p>
          <a:p>
            <a:pPr marL="0" indent="0" algn="ctr" fontAlgn="base">
              <a:buNone/>
            </a:pPr>
            <a:r>
              <a:rPr lang="en-US" dirty="0"/>
              <a:t>Kansas 911 Coordinating Council website</a:t>
            </a:r>
          </a:p>
          <a:p>
            <a:pPr marL="0" indent="0" algn="ctr" fontAlgn="base">
              <a:buNone/>
            </a:pPr>
            <a:r>
              <a:rPr lang="en-US" dirty="0">
                <a:hlinkClick r:id="rId3"/>
              </a:rPr>
              <a:t>http://www.kansas911.org/</a:t>
            </a:r>
            <a:endParaRPr lang="en-US" dirty="0"/>
          </a:p>
          <a:p>
            <a:pPr marL="0" indent="0" algn="ctr" fontAlgn="base">
              <a:buNone/>
            </a:pPr>
            <a:endParaRPr lang="en-US" dirty="0"/>
          </a:p>
          <a:p>
            <a:pPr marL="0" indent="0" algn="ctr" fontAlgn="base">
              <a:buNone/>
            </a:pPr>
            <a:r>
              <a:rPr lang="en-US" dirty="0"/>
              <a:t>DASC - Initiatives&gt;NG911</a:t>
            </a:r>
          </a:p>
          <a:p>
            <a:pPr marL="0" indent="0" algn="ctr" fontAlgn="base">
              <a:buNone/>
            </a:pPr>
            <a:r>
              <a:rPr lang="en-US" dirty="0">
                <a:hlinkClick r:id="rId4"/>
              </a:rPr>
              <a:t>http://</a:t>
            </a:r>
            <a:r>
              <a:rPr lang="en-US" dirty="0" err="1">
                <a:hlinkClick r:id="rId4"/>
              </a:rPr>
              <a:t>www.kansasgis.org</a:t>
            </a:r>
            <a:r>
              <a:rPr lang="en-US" dirty="0">
                <a:hlinkClick r:id="rId4"/>
              </a:rPr>
              <a:t>/initiatives/NG911/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70" y="1"/>
            <a:ext cx="74195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37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06220" y="0"/>
            <a:ext cx="407656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3366"/>
                </a:solidFill>
                <a:latin typeface="+mj-lt"/>
              </a:rPr>
              <a:t>Next Generation 911</a:t>
            </a: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V="1">
            <a:off x="206220" y="609600"/>
            <a:ext cx="8763000" cy="0"/>
          </a:xfrm>
          <a:prstGeom prst="line">
            <a:avLst/>
          </a:prstGeom>
          <a:noFill/>
          <a:ln w="57150" cap="rnd" cmpd="sng">
            <a:solidFill>
              <a:srgbClr val="37609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n w="38100" cmpd="sng">
                <a:solidFill>
                  <a:schemeClr val="tx1"/>
                </a:solidFill>
              </a:ln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697468"/>
            <a:ext cx="899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charset="0"/>
              <a:buChar char="•"/>
            </a:pPr>
            <a:r>
              <a:rPr lang="en-US" sz="2000" b="1" i="1" dirty="0">
                <a:solidFill>
                  <a:schemeClr val="accent5">
                    <a:lumMod val="75000"/>
                  </a:schemeClr>
                </a:solidFill>
                <a:ea typeface="Calibri Light" charset="0"/>
                <a:cs typeface="Calibri Light" charset="0"/>
              </a:rPr>
              <a:t>100% participation - quarterly NG911 GIS data updates from all 117 PSAPs</a:t>
            </a:r>
          </a:p>
        </p:txBody>
      </p:sp>
      <p:sp>
        <p:nvSpPr>
          <p:cNvPr id="7" name="Rectangle 6"/>
          <p:cNvSpPr/>
          <p:nvPr/>
        </p:nvSpPr>
        <p:spPr>
          <a:xfrm>
            <a:off x="2372970" y="6280388"/>
            <a:ext cx="24432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372970" y="6607612"/>
            <a:ext cx="244320" cy="152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609491" y="6261912"/>
            <a:ext cx="244320" cy="15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658788" y="6172200"/>
            <a:ext cx="14149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Live on System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58788" y="6499146"/>
            <a:ext cx="947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In Queue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23172" y="6172200"/>
            <a:ext cx="1986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Other System Utilized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12057" y="6543960"/>
            <a:ext cx="244320" cy="152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923172" y="6449171"/>
            <a:ext cx="1314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MARC Region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841" y="76200"/>
            <a:ext cx="741959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191EFC-C6B1-E847-86C4-CF7900204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00" y="1524000"/>
            <a:ext cx="8788400" cy="457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0A02DF-2A74-F443-9F8F-83725115BFED}"/>
              </a:ext>
            </a:extLst>
          </p:cNvPr>
          <p:cNvSpPr txBox="1"/>
          <p:nvPr/>
        </p:nvSpPr>
        <p:spPr>
          <a:xfrm>
            <a:off x="152400" y="1143000"/>
            <a:ext cx="264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dirty="0">
                <a:ea typeface="Calibri Light" charset="0"/>
                <a:cs typeface="Calibri Light" charset="0"/>
              </a:rPr>
              <a:t>Hosted System </a:t>
            </a:r>
            <a:r>
              <a:rPr lang="en-US" dirty="0"/>
              <a:t>status map</a:t>
            </a:r>
            <a:endParaRPr lang="en-US" dirty="0"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305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06220" y="0"/>
            <a:ext cx="41807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3366"/>
                </a:solidFill>
                <a:latin typeface="+mj-lt"/>
              </a:rPr>
              <a:t>Next Generation 911</a:t>
            </a: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V="1">
            <a:off x="206220" y="609600"/>
            <a:ext cx="8763000" cy="0"/>
          </a:xfrm>
          <a:prstGeom prst="line">
            <a:avLst/>
          </a:prstGeom>
          <a:noFill/>
          <a:ln w="57150" cap="rnd" cmpd="sng">
            <a:solidFill>
              <a:srgbClr val="37609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n w="38100" cmpd="sng">
                <a:solidFill>
                  <a:schemeClr val="tx1"/>
                </a:solidFill>
              </a:ln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841" y="76200"/>
            <a:ext cx="741959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220" y="838200"/>
            <a:ext cx="875260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a typeface="Calibri Light" charset="0"/>
                <a:cs typeface="Calibri Light" charset="0"/>
              </a:rPr>
              <a:t>2020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cs typeface="Calibri Light" charset="0"/>
              </a:rPr>
              <a:t>Migrating all hosted PSAPs to full i3 geospatial call routing</a:t>
            </a:r>
          </a:p>
          <a:p>
            <a:endParaRPr lang="en-US" sz="2400" dirty="0">
              <a:cs typeface="Calibri Light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cs typeface="Calibri Light" charset="0"/>
              </a:rPr>
              <a:t>Migrating all hosted PSAPs to </a:t>
            </a:r>
            <a:r>
              <a:rPr lang="en-US" sz="2400" dirty="0" err="1">
                <a:cs typeface="Calibri Light" charset="0"/>
              </a:rPr>
              <a:t>RapidDeploy’s</a:t>
            </a:r>
            <a:r>
              <a:rPr lang="en-US" sz="2400" dirty="0">
                <a:cs typeface="Calibri Light" charset="0"/>
              </a:rPr>
              <a:t> Radius Plus dispatcher mapping software replacing Vesta Locate</a:t>
            </a:r>
          </a:p>
          <a:p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317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8"/>
          <p:cNvSpPr>
            <a:spLocks noChangeShapeType="1"/>
          </p:cNvSpPr>
          <p:nvPr/>
        </p:nvSpPr>
        <p:spPr bwMode="auto">
          <a:xfrm flipV="1">
            <a:off x="206220" y="649069"/>
            <a:ext cx="8763000" cy="0"/>
          </a:xfrm>
          <a:prstGeom prst="line">
            <a:avLst/>
          </a:prstGeom>
          <a:noFill/>
          <a:ln w="57150" cap="rnd" cmpd="sng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n w="38100" cmpd="sng">
                <a:solidFill>
                  <a:schemeClr val="tx1"/>
                </a:solidFill>
              </a:ln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842" y="856357"/>
            <a:ext cx="878937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endParaRPr lang="en-US" sz="2000" dirty="0"/>
          </a:p>
          <a:p>
            <a:pPr fontAlgn="base"/>
            <a:endParaRPr lang="en-US" sz="2000" dirty="0"/>
          </a:p>
          <a:p>
            <a:pPr fontAlgn="base"/>
            <a:endParaRPr lang="en-US" sz="2000" dirty="0"/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400" dirty="0"/>
              <a:t>Cloud based mapping software - </a:t>
            </a:r>
            <a:r>
              <a:rPr lang="en-US" sz="2400" b="1" i="1" dirty="0" err="1"/>
              <a:t>RapidDeploy’s</a:t>
            </a:r>
            <a:r>
              <a:rPr lang="en-US" sz="2400" b="1" i="1" dirty="0"/>
              <a:t> Radius Plus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endParaRPr lang="en-US" sz="2400" b="1" i="1" dirty="0"/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400" dirty="0"/>
              <a:t>DASC designed and will host custom map, image and web map services using Kansas authoritative data for use in Radius Plus 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400" dirty="0"/>
              <a:t>Statewide installation</a:t>
            </a:r>
          </a:p>
          <a:p>
            <a:pPr marL="1200150" lvl="2" indent="-285750" fontAlgn="base">
              <a:buFont typeface="Arial" panose="020B0604020202020204" pitchFamily="34" charset="0"/>
              <a:buChar char="•"/>
            </a:pPr>
            <a:r>
              <a:rPr lang="en-US" sz="2400" dirty="0"/>
              <a:t>Starts this week - Reno &amp; Dickinson</a:t>
            </a:r>
          </a:p>
          <a:p>
            <a:pPr marL="1200150" lvl="2" indent="-285750" fontAlgn="base">
              <a:buFont typeface="Arial" panose="020B0604020202020204" pitchFamily="34" charset="0"/>
              <a:buChar char="•"/>
            </a:pPr>
            <a:r>
              <a:rPr lang="en-US" sz="2400" dirty="0"/>
              <a:t>Rolling installation through July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400" dirty="0"/>
              <a:t>Consistent map appearance across state</a:t>
            </a:r>
          </a:p>
          <a:p>
            <a:pPr lvl="1" fontAlgn="base"/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641" y="152400"/>
            <a:ext cx="741959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DC007C-98B8-9947-8B88-2CC9DBE0C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882" y="842732"/>
            <a:ext cx="2916195" cy="914400"/>
          </a:xfrm>
          <a:prstGeom prst="rect">
            <a:avLst/>
          </a:prstGeom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BFE5BC51-7670-AC48-ACAE-D233F493D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220" y="0"/>
            <a:ext cx="41807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3366"/>
                </a:solidFill>
                <a:latin typeface="+mj-lt"/>
              </a:rPr>
              <a:t>Next Generation 911</a:t>
            </a:r>
          </a:p>
        </p:txBody>
      </p:sp>
    </p:spTree>
    <p:extLst>
      <p:ext uri="{BB962C8B-B14F-4D97-AF65-F5344CB8AC3E}">
        <p14:creationId xmlns:p14="http://schemas.microsoft.com/office/powerpoint/2010/main" val="3152955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6768BFF-8505-644B-AAB3-03E8C41EC1F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49535" y="1455420"/>
          <a:ext cx="8591340" cy="4869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3780">
                  <a:extLst>
                    <a:ext uri="{9D8B030D-6E8A-4147-A177-3AD203B41FA5}">
                      <a16:colId xmlns:a16="http://schemas.microsoft.com/office/drawing/2014/main" val="2818466763"/>
                    </a:ext>
                  </a:extLst>
                </a:gridCol>
                <a:gridCol w="2863780">
                  <a:extLst>
                    <a:ext uri="{9D8B030D-6E8A-4147-A177-3AD203B41FA5}">
                      <a16:colId xmlns:a16="http://schemas.microsoft.com/office/drawing/2014/main" val="3886143482"/>
                    </a:ext>
                  </a:extLst>
                </a:gridCol>
                <a:gridCol w="2863780">
                  <a:extLst>
                    <a:ext uri="{9D8B030D-6E8A-4147-A177-3AD203B41FA5}">
                      <a16:colId xmlns:a16="http://schemas.microsoft.com/office/drawing/2014/main" val="593697369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r>
                        <a:rPr lang="en-US" sz="1400" dirty="0"/>
                        <a:t>Web Map</a:t>
                      </a:r>
                    </a:p>
                    <a:p>
                      <a:r>
                        <a:rPr lang="en-US" sz="14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Radius BASEMAP tab (all on/off)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Map Services</a:t>
                      </a:r>
                    </a:p>
                    <a:p>
                      <a:r>
                        <a:rPr lang="en-US" sz="14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Radius ESRI tab (on/off by layer)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Kansas Geocoding Service - primary cascading location service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63987801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400" dirty="0"/>
                        <a:t>Hosted Address Points (primary &amp; secondary)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NonHosted</a:t>
                      </a:r>
                      <a:r>
                        <a:rPr lang="en-US" sz="1400" dirty="0"/>
                        <a:t> Address Points (primary &amp; secondary)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Statewide address points (primary)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8382281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Hosted Roads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NonHosted</a:t>
                      </a:r>
                      <a:r>
                        <a:rPr lang="en-US" sz="1400" dirty="0"/>
                        <a:t> Roads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Statewide roads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37683185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400" dirty="0"/>
                        <a:t>Hosted Law/Fire/EMS/Rescue/</a:t>
                      </a:r>
                      <a:r>
                        <a:rPr lang="en-US" sz="1400" dirty="0" err="1"/>
                        <a:t>FireAutoAid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NonHosted</a:t>
                      </a:r>
                      <a:r>
                        <a:rPr lang="en-US" sz="1400" dirty="0"/>
                        <a:t> Law/Fire/EMS/Rescue/</a:t>
                      </a:r>
                      <a:r>
                        <a:rPr lang="en-US" sz="1400" dirty="0" err="1"/>
                        <a:t>FireAutoAid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Statewide MSAG Communities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8334960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Hosted Fire Hydrants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NonHosted</a:t>
                      </a:r>
                      <a:r>
                        <a:rPr lang="en-US" sz="1400" dirty="0"/>
                        <a:t> Utility Boundaries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6361162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Hosted Gates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Parcel Property Boundaries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874235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Hosted Bridges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KDOT HWY Mile Markers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5056331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Hosted Utility Boundaries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7730935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2018 NG911 Imagery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5182050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Statewide County Boundaries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6372027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Statewide Municipal Boundaries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1181957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Statewide streams/rivers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0952191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Statewide water bodies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649093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Statewide Highways &amp; HWY symbols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615286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KDOT Railroads and crossings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0838375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654272E-29EC-9449-8DBF-F8B0AF72E40F}"/>
              </a:ext>
            </a:extLst>
          </p:cNvPr>
          <p:cNvSpPr txBox="1"/>
          <p:nvPr/>
        </p:nvSpPr>
        <p:spPr>
          <a:xfrm>
            <a:off x="892020" y="735032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Kansas GIS Services Configuration to support Kansas Hosted Solution deployment of </a:t>
            </a:r>
            <a:r>
              <a:rPr lang="en-US" sz="2000" dirty="0" err="1"/>
              <a:t>RapidDeploy’s</a:t>
            </a:r>
            <a:r>
              <a:rPr lang="en-US" sz="2000" dirty="0"/>
              <a:t> Radius Plus</a:t>
            </a:r>
          </a:p>
        </p:txBody>
      </p:sp>
      <p:sp>
        <p:nvSpPr>
          <p:cNvPr id="9" name="Line 8">
            <a:extLst>
              <a:ext uri="{FF2B5EF4-FFF2-40B4-BE49-F238E27FC236}">
                <a16:creationId xmlns:a16="http://schemas.microsoft.com/office/drawing/2014/main" id="{6C96485F-D907-674B-8AB6-04869D29BB5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6220" y="649069"/>
            <a:ext cx="8763000" cy="0"/>
          </a:xfrm>
          <a:prstGeom prst="line">
            <a:avLst/>
          </a:prstGeom>
          <a:noFill/>
          <a:ln w="57150" cap="rnd" cmpd="sng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n w="38100" cmpd="sng">
                <a:solidFill>
                  <a:schemeClr val="tx1"/>
                </a:solidFill>
              </a:ln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6E3846-1D0A-DB4A-B7CF-C940DE2D64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641" y="152400"/>
            <a:ext cx="741959" cy="609600"/>
          </a:xfrm>
          <a:prstGeom prst="rect">
            <a:avLst/>
          </a:prstGeom>
        </p:spPr>
      </p:pic>
      <p:sp>
        <p:nvSpPr>
          <p:cNvPr id="11" name="Text Box 4">
            <a:extLst>
              <a:ext uri="{FF2B5EF4-FFF2-40B4-BE49-F238E27FC236}">
                <a16:creationId xmlns:a16="http://schemas.microsoft.com/office/drawing/2014/main" id="{73D60248-A399-A54C-9F61-FA1D206529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220" y="0"/>
            <a:ext cx="41807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3366"/>
                </a:solidFill>
                <a:latin typeface="+mj-lt"/>
              </a:rPr>
              <a:t>Next Generation 911</a:t>
            </a:r>
          </a:p>
        </p:txBody>
      </p:sp>
    </p:spTree>
    <p:extLst>
      <p:ext uri="{BB962C8B-B14F-4D97-AF65-F5344CB8AC3E}">
        <p14:creationId xmlns:p14="http://schemas.microsoft.com/office/powerpoint/2010/main" val="457448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8"/>
          <p:cNvSpPr>
            <a:spLocks noChangeShapeType="1"/>
          </p:cNvSpPr>
          <p:nvPr/>
        </p:nvSpPr>
        <p:spPr bwMode="auto">
          <a:xfrm flipV="1">
            <a:off x="206220" y="649069"/>
            <a:ext cx="8763000" cy="0"/>
          </a:xfrm>
          <a:prstGeom prst="line">
            <a:avLst/>
          </a:prstGeom>
          <a:noFill/>
          <a:ln w="57150" cap="rnd" cmpd="sng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n w="38100" cmpd="sng">
                <a:solidFill>
                  <a:schemeClr val="tx1"/>
                </a:solidFill>
              </a:ln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641" y="152400"/>
            <a:ext cx="741959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0D919F-EC30-2B4A-A0E3-3CD7E4148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" y="1217296"/>
            <a:ext cx="8503920" cy="54883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A3EAC2-AD42-6F41-A732-B5E4749AA97F}"/>
              </a:ext>
            </a:extLst>
          </p:cNvPr>
          <p:cNvSpPr txBox="1"/>
          <p:nvPr/>
        </p:nvSpPr>
        <p:spPr>
          <a:xfrm>
            <a:off x="2237490" y="762000"/>
            <a:ext cx="4615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Kansas GIS Services in Radius Plus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95FE4E4D-6C3A-0341-9F0D-1E9315F9B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220" y="0"/>
            <a:ext cx="41807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3366"/>
                </a:solidFill>
                <a:latin typeface="+mj-lt"/>
              </a:rPr>
              <a:t>Next Generation 911</a:t>
            </a:r>
          </a:p>
        </p:txBody>
      </p:sp>
    </p:spTree>
    <p:extLst>
      <p:ext uri="{BB962C8B-B14F-4D97-AF65-F5344CB8AC3E}">
        <p14:creationId xmlns:p14="http://schemas.microsoft.com/office/powerpoint/2010/main" val="825114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8"/>
          <p:cNvSpPr>
            <a:spLocks noChangeShapeType="1"/>
          </p:cNvSpPr>
          <p:nvPr/>
        </p:nvSpPr>
        <p:spPr bwMode="auto">
          <a:xfrm flipV="1">
            <a:off x="206220" y="649069"/>
            <a:ext cx="8763000" cy="0"/>
          </a:xfrm>
          <a:prstGeom prst="line">
            <a:avLst/>
          </a:prstGeom>
          <a:noFill/>
          <a:ln w="57150" cap="rnd" cmpd="sng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n w="38100" cmpd="sng">
                <a:solidFill>
                  <a:schemeClr val="tx1"/>
                </a:solidFill>
              </a:ln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641" y="152400"/>
            <a:ext cx="741959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124B32-F48C-6B41-8039-D450EB82D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219200"/>
            <a:ext cx="8503920" cy="5488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A1E9FE-D39B-EE44-9306-46B0C02D6FDD}"/>
              </a:ext>
            </a:extLst>
          </p:cNvPr>
          <p:cNvSpPr txBox="1"/>
          <p:nvPr/>
        </p:nvSpPr>
        <p:spPr>
          <a:xfrm>
            <a:off x="2237490" y="762000"/>
            <a:ext cx="4615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Kansas GIS Services in Radius Plus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57E13029-A66B-B544-A792-70C19113B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220" y="0"/>
            <a:ext cx="41807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3366"/>
                </a:solidFill>
                <a:latin typeface="+mj-lt"/>
              </a:rPr>
              <a:t>Next Generation 911</a:t>
            </a:r>
          </a:p>
        </p:txBody>
      </p:sp>
    </p:spTree>
    <p:extLst>
      <p:ext uri="{BB962C8B-B14F-4D97-AF65-F5344CB8AC3E}">
        <p14:creationId xmlns:p14="http://schemas.microsoft.com/office/powerpoint/2010/main" val="1144845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8"/>
          <p:cNvSpPr>
            <a:spLocks noChangeShapeType="1"/>
          </p:cNvSpPr>
          <p:nvPr/>
        </p:nvSpPr>
        <p:spPr bwMode="auto">
          <a:xfrm flipV="1">
            <a:off x="206220" y="649069"/>
            <a:ext cx="8763000" cy="0"/>
          </a:xfrm>
          <a:prstGeom prst="line">
            <a:avLst/>
          </a:prstGeom>
          <a:noFill/>
          <a:ln w="57150" cap="rnd" cmpd="sng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n w="38100" cmpd="sng">
                <a:solidFill>
                  <a:schemeClr val="tx1"/>
                </a:solidFill>
              </a:ln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641" y="152400"/>
            <a:ext cx="741959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A1E9FE-D39B-EE44-9306-46B0C02D6FDD}"/>
              </a:ext>
            </a:extLst>
          </p:cNvPr>
          <p:cNvSpPr txBox="1"/>
          <p:nvPr/>
        </p:nvSpPr>
        <p:spPr>
          <a:xfrm>
            <a:off x="2237490" y="762000"/>
            <a:ext cx="4615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Kansas GIS Services in Radius Plus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BA6722-6591-7F4D-A3BF-31710A45D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" y="1219200"/>
            <a:ext cx="8503920" cy="5488304"/>
          </a:xfrm>
          <a:prstGeom prst="rect">
            <a:avLst/>
          </a:prstGeom>
        </p:spPr>
      </p:pic>
      <p:sp>
        <p:nvSpPr>
          <p:cNvPr id="11" name="Text Box 4">
            <a:extLst>
              <a:ext uri="{FF2B5EF4-FFF2-40B4-BE49-F238E27FC236}">
                <a16:creationId xmlns:a16="http://schemas.microsoft.com/office/drawing/2014/main" id="{423D2C07-8C5F-1D4E-8DD0-F34616D71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220" y="0"/>
            <a:ext cx="41807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3366"/>
                </a:solidFill>
                <a:latin typeface="+mj-lt"/>
              </a:rPr>
              <a:t>Next Generation 911</a:t>
            </a:r>
          </a:p>
        </p:txBody>
      </p:sp>
    </p:spTree>
    <p:extLst>
      <p:ext uri="{BB962C8B-B14F-4D97-AF65-F5344CB8AC3E}">
        <p14:creationId xmlns:p14="http://schemas.microsoft.com/office/powerpoint/2010/main" val="2374708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06220" y="39469"/>
            <a:ext cx="45822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3366"/>
                </a:solidFill>
                <a:latin typeface="+mj-lt"/>
              </a:rPr>
              <a:t>NG911 Imagery Update</a:t>
            </a: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V="1">
            <a:off x="206220" y="649069"/>
            <a:ext cx="8763000" cy="0"/>
          </a:xfrm>
          <a:prstGeom prst="line">
            <a:avLst/>
          </a:prstGeom>
          <a:noFill/>
          <a:ln w="57150" cap="rnd" cmpd="sng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n w="38100" cmpd="sng">
                <a:solidFill>
                  <a:schemeClr val="tx1"/>
                </a:solidFill>
              </a:ln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843" y="856357"/>
            <a:ext cx="87146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Calibri Light" charset="0"/>
                <a:cs typeface="Calibri Light" charset="0"/>
              </a:rPr>
              <a:t>2018 Imagery </a:t>
            </a:r>
            <a:r>
              <a:rPr lang="mr-IN" sz="2400" dirty="0">
                <a:solidFill>
                  <a:srgbClr val="000000"/>
                </a:solidFill>
                <a:ea typeface="Calibri Light" charset="0"/>
                <a:cs typeface="Calibri Light" charset="0"/>
              </a:rPr>
              <a:t>–</a:t>
            </a:r>
            <a:r>
              <a:rPr lang="en-US" sz="2400" dirty="0">
                <a:solidFill>
                  <a:srgbClr val="000000"/>
                </a:solidFill>
                <a:ea typeface="Calibri Light" charset="0"/>
                <a:cs typeface="Calibri Light" charset="0"/>
              </a:rPr>
              <a:t> fill out request on DASC website</a:t>
            </a:r>
          </a:p>
          <a:p>
            <a:endParaRPr lang="en-US" sz="2400" dirty="0">
              <a:solidFill>
                <a:srgbClr val="000000"/>
              </a:solidFill>
              <a:ea typeface="Calibri Light" charset="0"/>
              <a:cs typeface="Calibri Light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Calibri Light" charset="0"/>
                <a:cs typeface="Calibri Light" charset="0"/>
              </a:rPr>
              <a:t>2015 Imagery - download on DASC website</a:t>
            </a:r>
          </a:p>
          <a:p>
            <a:pPr marL="1257300" lvl="2" indent="-342900">
              <a:buFont typeface="Arial" charset="0"/>
              <a:buChar char="•"/>
            </a:pPr>
            <a:endParaRPr lang="en-US" sz="2400" dirty="0">
              <a:solidFill>
                <a:srgbClr val="000000"/>
              </a:solidFill>
              <a:ea typeface="Calibri Light" charset="0"/>
              <a:cs typeface="Calibri Light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Calibri Light" charset="0"/>
                <a:cs typeface="Calibri Light" charset="0"/>
              </a:rPr>
              <a:t>Working on imagery refresh plan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70" y="1"/>
            <a:ext cx="74195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425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13690</TotalTime>
  <Words>434</Words>
  <Application>Microsoft Macintosh PowerPoint</Application>
  <PresentationFormat>On-screen Show (4:3)</PresentationFormat>
  <Paragraphs>96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Kansas GIS Policy Board - September 8, 2017</dc:title>
  <dc:subject/>
  <dc:creator/>
  <cp:keywords/>
  <dc:description/>
  <cp:lastModifiedBy>Microsoft Office User</cp:lastModifiedBy>
  <cp:revision>316</cp:revision>
  <dcterms:created xsi:type="dcterms:W3CDTF">2015-08-12T15:33:04Z</dcterms:created>
  <dcterms:modified xsi:type="dcterms:W3CDTF">2020-02-19T19:51:04Z</dcterms:modified>
  <cp:category/>
</cp:coreProperties>
</file>